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56"/>
  </p:notesMasterIdLst>
  <p:sldIdLst>
    <p:sldId id="256" r:id="rId4"/>
    <p:sldId id="293" r:id="rId5"/>
    <p:sldId id="374" r:id="rId6"/>
    <p:sldId id="376" r:id="rId7"/>
    <p:sldId id="380" r:id="rId8"/>
    <p:sldId id="337" r:id="rId9"/>
    <p:sldId id="345" r:id="rId10"/>
    <p:sldId id="335" r:id="rId11"/>
    <p:sldId id="294" r:id="rId12"/>
    <p:sldId id="295" r:id="rId13"/>
    <p:sldId id="296" r:id="rId14"/>
    <p:sldId id="322" r:id="rId15"/>
    <p:sldId id="321" r:id="rId16"/>
    <p:sldId id="297" r:id="rId17"/>
    <p:sldId id="323" r:id="rId18"/>
    <p:sldId id="348" r:id="rId19"/>
    <p:sldId id="379" r:id="rId20"/>
    <p:sldId id="324" r:id="rId21"/>
    <p:sldId id="338" r:id="rId22"/>
    <p:sldId id="298" r:id="rId23"/>
    <p:sldId id="349" r:id="rId24"/>
    <p:sldId id="351" r:id="rId25"/>
    <p:sldId id="352" r:id="rId26"/>
    <p:sldId id="353" r:id="rId27"/>
    <p:sldId id="381" r:id="rId28"/>
    <p:sldId id="325" r:id="rId29"/>
    <p:sldId id="299" r:id="rId30"/>
    <p:sldId id="359" r:id="rId31"/>
    <p:sldId id="382" r:id="rId32"/>
    <p:sldId id="383" r:id="rId33"/>
    <p:sldId id="384" r:id="rId34"/>
    <p:sldId id="360" r:id="rId35"/>
    <p:sldId id="340" r:id="rId36"/>
    <p:sldId id="318" r:id="rId37"/>
    <p:sldId id="301" r:id="rId38"/>
    <p:sldId id="302" r:id="rId39"/>
    <p:sldId id="326" r:id="rId40"/>
    <p:sldId id="330" r:id="rId41"/>
    <p:sldId id="331" r:id="rId42"/>
    <p:sldId id="333" r:id="rId43"/>
    <p:sldId id="346" r:id="rId44"/>
    <p:sldId id="364" r:id="rId45"/>
    <p:sldId id="365" r:id="rId46"/>
    <p:sldId id="366" r:id="rId47"/>
    <p:sldId id="303" r:id="rId48"/>
    <p:sldId id="343" r:id="rId49"/>
    <p:sldId id="342" r:id="rId50"/>
    <p:sldId id="367" r:id="rId51"/>
    <p:sldId id="373" r:id="rId52"/>
    <p:sldId id="378" r:id="rId53"/>
    <p:sldId id="370" r:id="rId54"/>
    <p:sldId id="292" r:id="rId55"/>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Franklin Gothic Book"/>
        <a:ea typeface="黑体" pitchFamily="2" charset="-122"/>
        <a:cs typeface="+mn-cs"/>
      </a:defRPr>
    </a:lvl1pPr>
    <a:lvl2pPr marL="457200" algn="l" rtl="0" fontAlgn="base">
      <a:spcBef>
        <a:spcPct val="0"/>
      </a:spcBef>
      <a:spcAft>
        <a:spcPct val="0"/>
      </a:spcAft>
      <a:defRPr kern="1200">
        <a:solidFill>
          <a:schemeClr val="tx1"/>
        </a:solidFill>
        <a:latin typeface="Franklin Gothic Book"/>
        <a:ea typeface="黑体" pitchFamily="2" charset="-122"/>
        <a:cs typeface="+mn-cs"/>
      </a:defRPr>
    </a:lvl2pPr>
    <a:lvl3pPr marL="914400" algn="l" rtl="0" fontAlgn="base">
      <a:spcBef>
        <a:spcPct val="0"/>
      </a:spcBef>
      <a:spcAft>
        <a:spcPct val="0"/>
      </a:spcAft>
      <a:defRPr kern="1200">
        <a:solidFill>
          <a:schemeClr val="tx1"/>
        </a:solidFill>
        <a:latin typeface="Franklin Gothic Book"/>
        <a:ea typeface="黑体" pitchFamily="2" charset="-122"/>
        <a:cs typeface="+mn-cs"/>
      </a:defRPr>
    </a:lvl3pPr>
    <a:lvl4pPr marL="1371600" algn="l" rtl="0" fontAlgn="base">
      <a:spcBef>
        <a:spcPct val="0"/>
      </a:spcBef>
      <a:spcAft>
        <a:spcPct val="0"/>
      </a:spcAft>
      <a:defRPr kern="1200">
        <a:solidFill>
          <a:schemeClr val="tx1"/>
        </a:solidFill>
        <a:latin typeface="Franklin Gothic Book"/>
        <a:ea typeface="黑体" pitchFamily="2" charset="-122"/>
        <a:cs typeface="+mn-cs"/>
      </a:defRPr>
    </a:lvl4pPr>
    <a:lvl5pPr marL="1828800" algn="l" rtl="0" fontAlgn="base">
      <a:spcBef>
        <a:spcPct val="0"/>
      </a:spcBef>
      <a:spcAft>
        <a:spcPct val="0"/>
      </a:spcAft>
      <a:defRPr kern="1200">
        <a:solidFill>
          <a:schemeClr val="tx1"/>
        </a:solidFill>
        <a:latin typeface="Franklin Gothic Book"/>
        <a:ea typeface="黑体" pitchFamily="2" charset="-122"/>
        <a:cs typeface="+mn-cs"/>
      </a:defRPr>
    </a:lvl5pPr>
    <a:lvl6pPr marL="2286000" algn="l" defTabSz="914400" rtl="0" eaLnBrk="1" latinLnBrk="0" hangingPunct="1">
      <a:defRPr kern="1200">
        <a:solidFill>
          <a:schemeClr val="tx1"/>
        </a:solidFill>
        <a:latin typeface="Franklin Gothic Book"/>
        <a:ea typeface="黑体" pitchFamily="2" charset="-122"/>
        <a:cs typeface="+mn-cs"/>
      </a:defRPr>
    </a:lvl6pPr>
    <a:lvl7pPr marL="2743200" algn="l" defTabSz="914400" rtl="0" eaLnBrk="1" latinLnBrk="0" hangingPunct="1">
      <a:defRPr kern="1200">
        <a:solidFill>
          <a:schemeClr val="tx1"/>
        </a:solidFill>
        <a:latin typeface="Franklin Gothic Book"/>
        <a:ea typeface="黑体" pitchFamily="2" charset="-122"/>
        <a:cs typeface="+mn-cs"/>
      </a:defRPr>
    </a:lvl7pPr>
    <a:lvl8pPr marL="3200400" algn="l" defTabSz="914400" rtl="0" eaLnBrk="1" latinLnBrk="0" hangingPunct="1">
      <a:defRPr kern="1200">
        <a:solidFill>
          <a:schemeClr val="tx1"/>
        </a:solidFill>
        <a:latin typeface="Franklin Gothic Book"/>
        <a:ea typeface="黑体" pitchFamily="2" charset="-122"/>
        <a:cs typeface="+mn-cs"/>
      </a:defRPr>
    </a:lvl8pPr>
    <a:lvl9pPr marL="3657600" algn="l" defTabSz="914400" rtl="0" eaLnBrk="1" latinLnBrk="0" hangingPunct="1">
      <a:defRPr kern="1200">
        <a:solidFill>
          <a:schemeClr val="tx1"/>
        </a:solidFill>
        <a:latin typeface="Franklin Gothic Book"/>
        <a:ea typeface="黑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showPr>
  <p:clrMru>
    <a:srgbClr val="ED7D31"/>
    <a:srgbClr val="FF6600"/>
    <a:srgbClr val="2E75B6"/>
    <a:srgbClr val="2C2084"/>
    <a:srgbClr val="00B4C3"/>
    <a:srgbClr val="CC3300"/>
    <a:srgbClr val="D27712"/>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526" autoAdjust="0"/>
    <p:restoredTop sz="94660" autoAdjust="0"/>
  </p:normalViewPr>
  <p:slideViewPr>
    <p:cSldViewPr>
      <p:cViewPr varScale="1">
        <p:scale>
          <a:sx n="74" d="100"/>
          <a:sy n="74" d="100"/>
        </p:scale>
        <p:origin x="-90" y="-540"/>
      </p:cViewPr>
      <p:guideLst>
        <p:guide orient="horz" pos="1620"/>
        <p:guide pos="2880"/>
      </p:guideLst>
    </p:cSldViewPr>
  </p:slideViewPr>
  <p:notesTextViewPr>
    <p:cViewPr>
      <p:scale>
        <a:sx n="100" d="100"/>
        <a:sy n="100" d="100"/>
      </p:scale>
      <p:origin x="0" y="0"/>
    </p:cViewPr>
  </p:notesTextViewPr>
  <p:sorterViewPr showFormatting="0">
    <p:cViewPr>
      <p:scale>
        <a:sx n="75" d="100"/>
        <a:sy n="75"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defRPr sz="1200" noProof="1">
                <a:latin typeface="Franklin Gothic Book" panose="020B0503020102020204" pitchFamily="34" charset="0"/>
                <a:ea typeface="黑体" panose="02010609060101010101" pitchFamily="49"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defRPr sz="1200" noProof="1">
                <a:latin typeface="+mn-lt"/>
                <a:ea typeface="+mn-ea"/>
              </a:defRPr>
            </a:lvl1pPr>
          </a:lstStyle>
          <a:p>
            <a:pPr>
              <a:defRPr/>
            </a:pPr>
            <a:fld id="{6C707032-3EDC-471D-8335-476B3D1092E0}" type="datetimeFigureOut">
              <a:rPr lang="zh-CN" altLang="en-US"/>
              <a:pPr>
                <a:defRPr/>
              </a:pPr>
              <a:t>2018-8-1</a:t>
            </a:fld>
            <a:endParaRPr lang="zh-CN" altLang="en-US">
              <a:latin typeface="Franklin Gothic Book" panose="020B0503020102020204" pitchFamily="34" charset="0"/>
              <a:ea typeface="黑体" panose="02010609060101010101" pitchFamily="49" charset="-122"/>
            </a:endParaRPr>
          </a:p>
        </p:txBody>
      </p:sp>
      <p:sp>
        <p:nvSpPr>
          <p:cNvPr id="32772" name="幻灯片图像占位符 3"/>
          <p:cNvSpPr>
            <a:spLocks noGrp="1" noRot="1" noChangeAspect="1" noChangeArrowheads="1"/>
          </p:cNvSpPr>
          <p:nvPr>
            <p:ph type="sldImg" idx="4294967295"/>
          </p:nvPr>
        </p:nvSpPr>
        <p:spPr bwMode="auto">
          <a:xfrm>
            <a:off x="685800" y="1143000"/>
            <a:ext cx="5486400" cy="3086100"/>
          </a:xfrm>
          <a:prstGeom prst="rect">
            <a:avLst/>
          </a:prstGeom>
          <a:noFill/>
          <a:ln w="12700">
            <a:solidFill>
              <a:srgbClr val="000000"/>
            </a:solidFill>
            <a:round/>
            <a:headEnd/>
            <a:tailEnd/>
          </a:ln>
        </p:spPr>
      </p:sp>
      <p:sp>
        <p:nvSpPr>
          <p:cNvPr id="9221"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ext uri="{91240B29-F687-4F45-9708-019B960494DF}"/>
          </a:extLst>
        </p:spPr>
        <p:txBody>
          <a:bodyPr vert="horz" wrap="square" lIns="91440" tIns="45720" rIns="91440" bIns="45720" numCol="1" anchor="t" anchorCtr="0" compatLnSpc="1">
            <a:prstTxWarp prst="textNoShape">
              <a:avLst/>
            </a:prstTxWarp>
          </a:bodyPr>
          <a:lstStyle/>
          <a:p>
            <a:pPr lvl="0"/>
            <a:r>
              <a:rPr lang="zh-CN" altLang="en-US" noProof="0" smtClean="0"/>
              <a:t>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defRPr sz="1200" noProof="1">
                <a:latin typeface="Franklin Gothic Book" panose="020B0503020102020204" pitchFamily="34" charset="0"/>
                <a:ea typeface="黑体" panose="02010609060101010101" pitchFamily="49"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defRPr sz="1200" noProof="1">
                <a:latin typeface="+mn-lt"/>
                <a:ea typeface="+mn-ea"/>
              </a:defRPr>
            </a:lvl1pPr>
          </a:lstStyle>
          <a:p>
            <a:pPr>
              <a:defRPr/>
            </a:pPr>
            <a:fld id="{137C1A4B-339B-4DAE-85AC-6A0CCBAACD6C}" type="slidenum">
              <a:rPr lang="zh-CN" altLang="en-US"/>
              <a:pPr>
                <a:defRPr/>
              </a:pPr>
              <a:t>‹#›</a:t>
            </a:fld>
            <a:endParaRPr lang="zh-CN" altLang="en-US">
              <a:latin typeface="Franklin Gothic Book" panose="020B0503020102020204" pitchFamily="34" charset="0"/>
              <a:ea typeface="黑体" panose="02010609060101010101" pitchFamily="49" charset="-122"/>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等线"/>
      </a:defRPr>
    </a:lvl1pPr>
    <a:lvl2pPr marL="457200" algn="l" rtl="0" eaLnBrk="0" fontAlgn="base" hangingPunct="0">
      <a:spcBef>
        <a:spcPct val="0"/>
      </a:spcBef>
      <a:spcAft>
        <a:spcPct val="0"/>
      </a:spcAft>
      <a:defRPr sz="1200" kern="1200">
        <a:solidFill>
          <a:schemeClr val="tx1"/>
        </a:solidFill>
        <a:latin typeface="+mn-lt"/>
        <a:ea typeface="+mn-ea"/>
        <a:cs typeface="等线"/>
      </a:defRPr>
    </a:lvl2pPr>
    <a:lvl3pPr marL="914400" algn="l" rtl="0" eaLnBrk="0" fontAlgn="base" hangingPunct="0">
      <a:spcBef>
        <a:spcPct val="0"/>
      </a:spcBef>
      <a:spcAft>
        <a:spcPct val="0"/>
      </a:spcAft>
      <a:defRPr sz="1200" kern="1200">
        <a:solidFill>
          <a:schemeClr val="tx1"/>
        </a:solidFill>
        <a:latin typeface="+mn-lt"/>
        <a:ea typeface="+mn-ea"/>
        <a:cs typeface="等线"/>
      </a:defRPr>
    </a:lvl3pPr>
    <a:lvl4pPr marL="1371600" algn="l" rtl="0" eaLnBrk="0" fontAlgn="base" hangingPunct="0">
      <a:spcBef>
        <a:spcPct val="0"/>
      </a:spcBef>
      <a:spcAft>
        <a:spcPct val="0"/>
      </a:spcAft>
      <a:defRPr sz="1200" kern="1200">
        <a:solidFill>
          <a:schemeClr val="tx1"/>
        </a:solidFill>
        <a:latin typeface="+mn-lt"/>
        <a:ea typeface="+mn-ea"/>
        <a:cs typeface="等线"/>
      </a:defRPr>
    </a:lvl4pPr>
    <a:lvl5pPr marL="1828800" algn="l" rtl="0" eaLnBrk="0" fontAlgn="base" hangingPunct="0">
      <a:spcBef>
        <a:spcPct val="0"/>
      </a:spcBef>
      <a:spcAft>
        <a:spcPct val="0"/>
      </a:spcAft>
      <a:defRPr sz="1200" kern="1200">
        <a:solidFill>
          <a:schemeClr val="tx1"/>
        </a:solidFill>
        <a:latin typeface="+mn-lt"/>
        <a:ea typeface="+mn-ea"/>
        <a:cs typeface="等线"/>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noChangeArrowheads="1"/>
          </p:cNvSpPr>
          <p:nvPr>
            <p:ph type="sldImg" idx="4294967295"/>
          </p:nvPr>
        </p:nvSpPr>
        <p:spPr>
          <a:ln>
            <a:miter lim="800000"/>
          </a:ln>
        </p:spPr>
      </p:sp>
      <p:sp>
        <p:nvSpPr>
          <p:cNvPr id="40962"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409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E63A79E9-A95A-413D-956F-7701CD6818D4}" type="slidenum">
              <a:rPr altLang="en-US" smtClean="0">
                <a:solidFill>
                  <a:srgbClr val="000000"/>
                </a:solidFill>
                <a:latin typeface="Calibri" pitchFamily="34" charset="0"/>
                <a:ea typeface="宋体" charset="-122"/>
                <a:sym typeface="+mn-ea"/>
              </a:rPr>
              <a:pPr fontAlgn="base"/>
              <a:t>8</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noChangeArrowheads="1"/>
          </p:cNvSpPr>
          <p:nvPr>
            <p:ph type="sldImg" idx="4294967295"/>
          </p:nvPr>
        </p:nvSpPr>
        <p:spPr>
          <a:ln>
            <a:miter lim="800000"/>
          </a:ln>
        </p:spPr>
      </p:sp>
      <p:sp>
        <p:nvSpPr>
          <p:cNvPr id="62466"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6246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BBAE8FB4-63E4-4819-9079-0B2FE7A5736B}" type="slidenum">
              <a:rPr altLang="en-US" smtClean="0">
                <a:solidFill>
                  <a:srgbClr val="000000"/>
                </a:solidFill>
                <a:latin typeface="Calibri" pitchFamily="34" charset="0"/>
                <a:ea typeface="宋体" charset="-122"/>
                <a:sym typeface="+mn-ea"/>
              </a:rPr>
              <a:pPr fontAlgn="base"/>
              <a:t>20</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noChangeArrowheads="1"/>
          </p:cNvSpPr>
          <p:nvPr>
            <p:ph type="sldImg" idx="4294967295"/>
          </p:nvPr>
        </p:nvSpPr>
        <p:spPr>
          <a:ln>
            <a:miter lim="800000"/>
          </a:ln>
        </p:spPr>
      </p:sp>
      <p:sp>
        <p:nvSpPr>
          <p:cNvPr id="64514"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6451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49CBF111-C7B1-4C81-A2C9-70A455F7AF89}" type="slidenum">
              <a:rPr altLang="en-US" smtClean="0">
                <a:solidFill>
                  <a:srgbClr val="000000"/>
                </a:solidFill>
                <a:latin typeface="Calibri" pitchFamily="34" charset="0"/>
                <a:ea typeface="宋体" charset="-122"/>
                <a:sym typeface="+mn-ea"/>
              </a:rPr>
              <a:pPr fontAlgn="base"/>
              <a:t>21</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noChangeArrowheads="1"/>
          </p:cNvSpPr>
          <p:nvPr>
            <p:ph type="sldImg" idx="4294967295"/>
          </p:nvPr>
        </p:nvSpPr>
        <p:spPr>
          <a:ln>
            <a:miter lim="800000"/>
          </a:ln>
        </p:spPr>
      </p:sp>
      <p:sp>
        <p:nvSpPr>
          <p:cNvPr id="66562"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665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C3C9D4E2-0526-4E33-985D-D0CC8D87505A}" type="slidenum">
              <a:rPr altLang="en-US" smtClean="0">
                <a:solidFill>
                  <a:srgbClr val="000000"/>
                </a:solidFill>
                <a:latin typeface="Calibri" pitchFamily="34" charset="0"/>
                <a:ea typeface="宋体" charset="-122"/>
                <a:sym typeface="+mn-ea"/>
              </a:rPr>
              <a:pPr fontAlgn="base"/>
              <a:t>22</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noChangeArrowheads="1"/>
          </p:cNvSpPr>
          <p:nvPr>
            <p:ph type="sldImg" idx="4294967295"/>
          </p:nvPr>
        </p:nvSpPr>
        <p:spPr>
          <a:ln>
            <a:miter lim="800000"/>
          </a:ln>
        </p:spPr>
      </p:sp>
      <p:sp>
        <p:nvSpPr>
          <p:cNvPr id="6861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6861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183EDFAE-5B20-4176-BE2A-6D033D29BA3C}" type="slidenum">
              <a:rPr altLang="en-US" smtClean="0">
                <a:solidFill>
                  <a:srgbClr val="000000"/>
                </a:solidFill>
                <a:latin typeface="Calibri" pitchFamily="34" charset="0"/>
                <a:ea typeface="宋体" charset="-122"/>
                <a:sym typeface="+mn-ea"/>
              </a:rPr>
              <a:pPr fontAlgn="base"/>
              <a:t>23</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noChangeArrowheads="1"/>
          </p:cNvSpPr>
          <p:nvPr>
            <p:ph type="sldImg" idx="4294967295"/>
          </p:nvPr>
        </p:nvSpPr>
        <p:spPr>
          <a:ln>
            <a:miter lim="800000"/>
          </a:ln>
        </p:spPr>
      </p:sp>
      <p:sp>
        <p:nvSpPr>
          <p:cNvPr id="7065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7065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4EB6A1E6-988F-4A7F-88E6-07D2539458AB}" type="slidenum">
              <a:rPr altLang="en-US" smtClean="0">
                <a:solidFill>
                  <a:srgbClr val="000000"/>
                </a:solidFill>
                <a:latin typeface="Calibri" pitchFamily="34" charset="0"/>
                <a:ea typeface="宋体" charset="-122"/>
                <a:sym typeface="+mn-ea"/>
              </a:rPr>
              <a:pPr fontAlgn="base"/>
              <a:t>24</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幻灯片图像占位符 1"/>
          <p:cNvSpPr>
            <a:spLocks noGrp="1" noRot="1" noChangeAspect="1" noChangeArrowheads="1" noTextEdit="1"/>
          </p:cNvSpPr>
          <p:nvPr>
            <p:ph type="sldImg" idx="4294967295"/>
          </p:nvPr>
        </p:nvSpPr>
        <p:spPr>
          <a:ln>
            <a:miter lim="800000"/>
          </a:ln>
        </p:spPr>
      </p:sp>
      <p:sp>
        <p:nvSpPr>
          <p:cNvPr id="138243"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38244" name="灯片编号占位符 3"/>
          <p:cNvSpPr txBox="1">
            <a:spLocks noGrp="1"/>
          </p:cNvSpPr>
          <p:nvPr/>
        </p:nvSpPr>
        <p:spPr bwMode="auto">
          <a:xfrm>
            <a:off x="3884613" y="8685213"/>
            <a:ext cx="2971800" cy="458787"/>
          </a:xfrm>
          <a:prstGeom prst="rect">
            <a:avLst/>
          </a:prstGeom>
          <a:noFill/>
          <a:ln w="9525">
            <a:noFill/>
            <a:miter lim="800000"/>
            <a:headEnd/>
            <a:tailEnd/>
          </a:ln>
        </p:spPr>
        <p:txBody>
          <a:bodyPr anchor="b"/>
          <a:lstStyle/>
          <a:p>
            <a:pPr algn="r"/>
            <a:fld id="{32254674-91DB-4BD3-82A8-A7495CF23646}" type="slidenum">
              <a:rPr altLang="en-US" sz="1200" noProof="1">
                <a:solidFill>
                  <a:srgbClr val="000000"/>
                </a:solidFill>
                <a:latin typeface="Calibri" pitchFamily="34" charset="0"/>
                <a:ea typeface="宋体" charset="-122"/>
                <a:sym typeface="+mn-ea"/>
              </a:rPr>
              <a:pPr algn="r"/>
              <a:t>25</a:t>
            </a:fld>
            <a:endParaRPr lang="zh-CN" altLang="en-US" sz="1200" noProof="1">
              <a:solidFill>
                <a:srgbClr val="000000"/>
              </a:solidFill>
              <a:latin typeface="Calibri" pitchFamily="34" charset="0"/>
              <a:ea typeface="宋体" charset="-122"/>
              <a:sym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幻灯片图像占位符 1"/>
          <p:cNvSpPr>
            <a:spLocks noGrp="1" noRot="1" noChangeAspect="1" noChangeArrowheads="1"/>
          </p:cNvSpPr>
          <p:nvPr>
            <p:ph type="sldImg" idx="4294967295"/>
          </p:nvPr>
        </p:nvSpPr>
        <p:spPr>
          <a:ln>
            <a:miter lim="800000"/>
          </a:ln>
        </p:spPr>
      </p:sp>
      <p:sp>
        <p:nvSpPr>
          <p:cNvPr id="7373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737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3248ACBF-42F0-4805-B55F-BDBCF9827902}" type="slidenum">
              <a:rPr altLang="en-US" smtClean="0">
                <a:solidFill>
                  <a:srgbClr val="000000"/>
                </a:solidFill>
                <a:latin typeface="Calibri" pitchFamily="34" charset="0"/>
                <a:ea typeface="宋体" charset="-122"/>
                <a:sym typeface="+mn-ea"/>
              </a:rPr>
              <a:pPr fontAlgn="base"/>
              <a:t>27</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ChangeArrowheads="1"/>
          </p:cNvSpPr>
          <p:nvPr>
            <p:ph type="sldImg" idx="4294967295"/>
          </p:nvPr>
        </p:nvSpPr>
        <p:spPr>
          <a:ln>
            <a:miter lim="800000"/>
          </a:ln>
        </p:spPr>
      </p:sp>
      <p:sp>
        <p:nvSpPr>
          <p:cNvPr id="7577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7577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73D2C7C7-A4EE-48AD-A8EB-8FCFA5C53A30}" type="slidenum">
              <a:rPr altLang="en-US" smtClean="0">
                <a:solidFill>
                  <a:srgbClr val="000000"/>
                </a:solidFill>
                <a:latin typeface="Calibri" pitchFamily="34" charset="0"/>
                <a:ea typeface="宋体" charset="-122"/>
                <a:sym typeface="+mn-ea"/>
              </a:rPr>
              <a:pPr fontAlgn="base"/>
              <a:t>28</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幻灯片图像占位符 1"/>
          <p:cNvSpPr>
            <a:spLocks noGrp="1" noRot="1" noChangeAspect="1" noChangeArrowheads="1" noTextEdit="1"/>
          </p:cNvSpPr>
          <p:nvPr>
            <p:ph type="sldImg" idx="4294967295"/>
          </p:nvPr>
        </p:nvSpPr>
        <p:spPr>
          <a:ln>
            <a:miter lim="800000"/>
          </a:ln>
        </p:spPr>
      </p:sp>
      <p:sp>
        <p:nvSpPr>
          <p:cNvPr id="140291"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40292" name="灯片编号占位符 3"/>
          <p:cNvSpPr txBox="1">
            <a:spLocks noGrp="1"/>
          </p:cNvSpPr>
          <p:nvPr/>
        </p:nvSpPr>
        <p:spPr bwMode="auto">
          <a:xfrm>
            <a:off x="3884613" y="8685213"/>
            <a:ext cx="2971800" cy="458787"/>
          </a:xfrm>
          <a:prstGeom prst="rect">
            <a:avLst/>
          </a:prstGeom>
          <a:noFill/>
          <a:ln w="9525">
            <a:noFill/>
            <a:miter lim="800000"/>
            <a:headEnd/>
            <a:tailEnd/>
          </a:ln>
        </p:spPr>
        <p:txBody>
          <a:bodyPr anchor="b"/>
          <a:lstStyle/>
          <a:p>
            <a:pPr algn="r"/>
            <a:fld id="{2D0A076D-F993-48DA-955A-AC4C06ACB616}" type="slidenum">
              <a:rPr altLang="en-US" sz="1200" noProof="1">
                <a:solidFill>
                  <a:srgbClr val="000000"/>
                </a:solidFill>
                <a:latin typeface="Calibri" pitchFamily="34" charset="0"/>
                <a:ea typeface="宋体" charset="-122"/>
                <a:sym typeface="+mn-ea"/>
              </a:rPr>
              <a:pPr algn="r"/>
              <a:t>29</a:t>
            </a:fld>
            <a:endParaRPr lang="zh-CN" altLang="en-US" sz="1200" noProof="1">
              <a:solidFill>
                <a:srgbClr val="000000"/>
              </a:solidFill>
              <a:latin typeface="Calibri" pitchFamily="34" charset="0"/>
              <a:ea typeface="宋体" charset="-122"/>
              <a:sym typeface="+mn-ea"/>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幻灯片图像占位符 1"/>
          <p:cNvSpPr>
            <a:spLocks noGrp="1" noRot="1" noChangeAspect="1" noChangeArrowheads="1" noTextEdit="1"/>
          </p:cNvSpPr>
          <p:nvPr>
            <p:ph type="sldImg" idx="4294967295"/>
          </p:nvPr>
        </p:nvSpPr>
        <p:spPr>
          <a:ln>
            <a:miter lim="800000"/>
          </a:ln>
        </p:spPr>
      </p:sp>
      <p:sp>
        <p:nvSpPr>
          <p:cNvPr id="142339"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42340" name="灯片编号占位符 3"/>
          <p:cNvSpPr txBox="1">
            <a:spLocks noGrp="1"/>
          </p:cNvSpPr>
          <p:nvPr/>
        </p:nvSpPr>
        <p:spPr bwMode="auto">
          <a:xfrm>
            <a:off x="3884613" y="8685213"/>
            <a:ext cx="2971800" cy="458787"/>
          </a:xfrm>
          <a:prstGeom prst="rect">
            <a:avLst/>
          </a:prstGeom>
          <a:noFill/>
          <a:ln w="9525">
            <a:noFill/>
            <a:miter lim="800000"/>
            <a:headEnd/>
            <a:tailEnd/>
          </a:ln>
        </p:spPr>
        <p:txBody>
          <a:bodyPr anchor="b"/>
          <a:lstStyle/>
          <a:p>
            <a:pPr algn="r"/>
            <a:fld id="{E3B2C244-0ABC-4215-8EBB-CE70D9D7D977}" type="slidenum">
              <a:rPr altLang="en-US" sz="1200" noProof="1">
                <a:solidFill>
                  <a:srgbClr val="000000"/>
                </a:solidFill>
                <a:latin typeface="Calibri" pitchFamily="34" charset="0"/>
                <a:ea typeface="宋体" charset="-122"/>
                <a:sym typeface="+mn-ea"/>
              </a:rPr>
              <a:pPr algn="r"/>
              <a:t>30</a:t>
            </a:fld>
            <a:endParaRPr lang="zh-CN" altLang="en-US" sz="1200" noProof="1">
              <a:solidFill>
                <a:srgbClr val="000000"/>
              </a:solidFill>
              <a:latin typeface="Calibri" pitchFamily="34" charset="0"/>
              <a:ea typeface="宋体" charset="-122"/>
              <a:sym typeface="+mn-ea"/>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noChangeArrowheads="1"/>
          </p:cNvSpPr>
          <p:nvPr>
            <p:ph type="sldImg" idx="4294967295"/>
          </p:nvPr>
        </p:nvSpPr>
        <p:spPr>
          <a:ln>
            <a:miter lim="800000"/>
          </a:ln>
        </p:spPr>
      </p:sp>
      <p:sp>
        <p:nvSpPr>
          <p:cNvPr id="44034"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440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BD1A748A-D98D-49A2-82B0-F11E8658EF46}" type="slidenum">
              <a:rPr altLang="en-US" smtClean="0">
                <a:solidFill>
                  <a:srgbClr val="000000"/>
                </a:solidFill>
                <a:latin typeface="Calibri" pitchFamily="34" charset="0"/>
                <a:ea typeface="宋体" charset="-122"/>
                <a:sym typeface="+mn-ea"/>
              </a:rPr>
              <a:pPr fontAlgn="base"/>
              <a:t>10</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幻灯片图像占位符 1"/>
          <p:cNvSpPr>
            <a:spLocks noGrp="1" noRot="1" noChangeAspect="1" noChangeArrowheads="1" noTextEdit="1"/>
          </p:cNvSpPr>
          <p:nvPr>
            <p:ph type="sldImg" idx="4294967295"/>
          </p:nvPr>
        </p:nvSpPr>
        <p:spPr>
          <a:ln>
            <a:miter lim="800000"/>
          </a:ln>
        </p:spPr>
      </p:sp>
      <p:sp>
        <p:nvSpPr>
          <p:cNvPr id="144387"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44388" name="灯片编号占位符 3"/>
          <p:cNvSpPr txBox="1">
            <a:spLocks noGrp="1"/>
          </p:cNvSpPr>
          <p:nvPr/>
        </p:nvSpPr>
        <p:spPr bwMode="auto">
          <a:xfrm>
            <a:off x="3884613" y="8685213"/>
            <a:ext cx="2971800" cy="458787"/>
          </a:xfrm>
          <a:prstGeom prst="rect">
            <a:avLst/>
          </a:prstGeom>
          <a:noFill/>
          <a:ln w="9525">
            <a:noFill/>
            <a:miter lim="800000"/>
            <a:headEnd/>
            <a:tailEnd/>
          </a:ln>
        </p:spPr>
        <p:txBody>
          <a:bodyPr anchor="b"/>
          <a:lstStyle/>
          <a:p>
            <a:pPr algn="r"/>
            <a:fld id="{CE4D3D97-4E87-40A3-8EE7-0456086A3396}" type="slidenum">
              <a:rPr altLang="en-US" sz="1200" noProof="1">
                <a:solidFill>
                  <a:srgbClr val="000000"/>
                </a:solidFill>
                <a:latin typeface="Calibri" pitchFamily="34" charset="0"/>
                <a:ea typeface="宋体" charset="-122"/>
                <a:sym typeface="+mn-ea"/>
              </a:rPr>
              <a:pPr algn="r"/>
              <a:t>31</a:t>
            </a:fld>
            <a:endParaRPr lang="zh-CN" altLang="en-US" sz="1200" noProof="1">
              <a:solidFill>
                <a:srgbClr val="000000"/>
              </a:solidFill>
              <a:latin typeface="Calibri" pitchFamily="34" charset="0"/>
              <a:ea typeface="宋体" charset="-122"/>
              <a:sym typeface="+mn-ea"/>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幻灯片图像占位符 1"/>
          <p:cNvSpPr>
            <a:spLocks noGrp="1" noRot="1" noChangeAspect="1" noChangeArrowheads="1"/>
          </p:cNvSpPr>
          <p:nvPr>
            <p:ph type="sldImg" idx="4294967295"/>
          </p:nvPr>
        </p:nvSpPr>
        <p:spPr>
          <a:ln>
            <a:miter lim="800000"/>
          </a:ln>
        </p:spPr>
      </p:sp>
      <p:sp>
        <p:nvSpPr>
          <p:cNvPr id="77826"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7782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ED8E30E0-CD25-44EA-A1B1-CB02F3B7724F}" type="slidenum">
              <a:rPr altLang="en-US" smtClean="0">
                <a:solidFill>
                  <a:srgbClr val="000000"/>
                </a:solidFill>
                <a:latin typeface="Calibri" pitchFamily="34" charset="0"/>
                <a:ea typeface="宋体" charset="-122"/>
                <a:sym typeface="+mn-ea"/>
              </a:rPr>
              <a:pPr fontAlgn="base"/>
              <a:t>32</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幻灯片图像占位符 1"/>
          <p:cNvSpPr>
            <a:spLocks noGrp="1" noRot="1" noChangeAspect="1" noChangeArrowheads="1"/>
          </p:cNvSpPr>
          <p:nvPr>
            <p:ph type="sldImg" idx="4294967295"/>
          </p:nvPr>
        </p:nvSpPr>
        <p:spPr>
          <a:ln>
            <a:miter lim="800000"/>
          </a:ln>
        </p:spPr>
      </p:sp>
      <p:sp>
        <p:nvSpPr>
          <p:cNvPr id="8601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8601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92AAD70E-9332-42F3-A9B7-0B2BFA030119}" type="slidenum">
              <a:rPr altLang="en-US" smtClean="0">
                <a:solidFill>
                  <a:srgbClr val="000000"/>
                </a:solidFill>
                <a:latin typeface="Calibri" pitchFamily="34" charset="0"/>
                <a:ea typeface="宋体" charset="-122"/>
                <a:sym typeface="+mn-ea"/>
              </a:rPr>
              <a:pPr fontAlgn="base"/>
              <a:t>33</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幻灯片图像占位符 1"/>
          <p:cNvSpPr>
            <a:spLocks noGrp="1" noRot="1" noChangeAspect="1" noChangeArrowheads="1"/>
          </p:cNvSpPr>
          <p:nvPr>
            <p:ph type="sldImg" idx="4294967295"/>
          </p:nvPr>
        </p:nvSpPr>
        <p:spPr>
          <a:ln>
            <a:miter lim="800000"/>
          </a:ln>
        </p:spPr>
      </p:sp>
      <p:sp>
        <p:nvSpPr>
          <p:cNvPr id="8909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8909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E87141D4-F085-4517-817B-EEE8EB917C86}" type="slidenum">
              <a:rPr altLang="en-US" smtClean="0">
                <a:solidFill>
                  <a:srgbClr val="000000"/>
                </a:solidFill>
                <a:latin typeface="Calibri" pitchFamily="34" charset="0"/>
                <a:ea typeface="宋体" charset="-122"/>
                <a:sym typeface="+mn-ea"/>
              </a:rPr>
              <a:pPr fontAlgn="base"/>
              <a:t>35</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幻灯片图像占位符 1"/>
          <p:cNvSpPr>
            <a:spLocks noGrp="1" noRot="1" noChangeAspect="1" noChangeArrowheads="1"/>
          </p:cNvSpPr>
          <p:nvPr>
            <p:ph type="sldImg" idx="4294967295"/>
          </p:nvPr>
        </p:nvSpPr>
        <p:spPr>
          <a:ln>
            <a:miter lim="800000"/>
          </a:ln>
        </p:spPr>
      </p:sp>
      <p:sp>
        <p:nvSpPr>
          <p:cNvPr id="9113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9113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A6CE1F49-632A-4F7B-9B2E-32B9E322F8A1}" type="slidenum">
              <a:rPr altLang="en-US" smtClean="0">
                <a:solidFill>
                  <a:srgbClr val="000000"/>
                </a:solidFill>
                <a:latin typeface="Calibri" pitchFamily="34" charset="0"/>
                <a:ea typeface="宋体" charset="-122"/>
                <a:sym typeface="+mn-ea"/>
              </a:rPr>
              <a:pPr fontAlgn="base"/>
              <a:t>36</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幻灯片图像占位符 1"/>
          <p:cNvSpPr>
            <a:spLocks noGrp="1" noRot="1" noChangeAspect="1" noChangeArrowheads="1"/>
          </p:cNvSpPr>
          <p:nvPr>
            <p:ph type="sldImg" idx="4294967295"/>
          </p:nvPr>
        </p:nvSpPr>
        <p:spPr>
          <a:ln>
            <a:miter lim="800000"/>
          </a:ln>
        </p:spPr>
      </p:sp>
      <p:sp>
        <p:nvSpPr>
          <p:cNvPr id="93186"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9318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448EDF69-C367-4492-A358-B5ACF950D9C6}" type="slidenum">
              <a:rPr altLang="en-US" smtClean="0">
                <a:solidFill>
                  <a:srgbClr val="000000"/>
                </a:solidFill>
                <a:latin typeface="Calibri" pitchFamily="34" charset="0"/>
                <a:ea typeface="宋体" charset="-122"/>
                <a:sym typeface="+mn-ea"/>
              </a:rPr>
              <a:pPr fontAlgn="base"/>
              <a:t>37</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幻灯片图像占位符 1"/>
          <p:cNvSpPr>
            <a:spLocks noGrp="1" noRot="1" noChangeAspect="1" noChangeArrowheads="1"/>
          </p:cNvSpPr>
          <p:nvPr>
            <p:ph type="sldImg" idx="4294967295"/>
          </p:nvPr>
        </p:nvSpPr>
        <p:spPr>
          <a:ln>
            <a:miter lim="800000"/>
          </a:ln>
        </p:spPr>
      </p:sp>
      <p:sp>
        <p:nvSpPr>
          <p:cNvPr id="95234"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9523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77769813-391E-4D48-B0B7-6BA448DBBE90}" type="slidenum">
              <a:rPr altLang="en-US" smtClean="0">
                <a:solidFill>
                  <a:srgbClr val="000000"/>
                </a:solidFill>
                <a:latin typeface="Calibri" pitchFamily="34" charset="0"/>
                <a:ea typeface="宋体" charset="-122"/>
                <a:sym typeface="+mn-ea"/>
              </a:rPr>
              <a:pPr fontAlgn="base"/>
              <a:t>38</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幻灯片图像占位符 1"/>
          <p:cNvSpPr>
            <a:spLocks noGrp="1" noRot="1" noChangeAspect="1" noChangeArrowheads="1"/>
          </p:cNvSpPr>
          <p:nvPr>
            <p:ph type="sldImg" idx="4294967295"/>
          </p:nvPr>
        </p:nvSpPr>
        <p:spPr>
          <a:ln>
            <a:miter lim="800000"/>
          </a:ln>
        </p:spPr>
      </p:sp>
      <p:sp>
        <p:nvSpPr>
          <p:cNvPr id="97282"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9728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7AC04E4A-A4F4-42AD-8DC4-2C7F8D9315F9}" type="slidenum">
              <a:rPr altLang="en-US" smtClean="0">
                <a:solidFill>
                  <a:srgbClr val="000000"/>
                </a:solidFill>
                <a:latin typeface="Calibri" pitchFamily="34" charset="0"/>
                <a:ea typeface="宋体" charset="-122"/>
                <a:sym typeface="+mn-ea"/>
              </a:rPr>
              <a:pPr fontAlgn="base"/>
              <a:t>39</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幻灯片图像占位符 1"/>
          <p:cNvSpPr>
            <a:spLocks noGrp="1" noRot="1" noChangeAspect="1" noChangeArrowheads="1"/>
          </p:cNvSpPr>
          <p:nvPr>
            <p:ph type="sldImg" idx="4294967295"/>
          </p:nvPr>
        </p:nvSpPr>
        <p:spPr>
          <a:ln>
            <a:miter lim="800000"/>
          </a:ln>
        </p:spPr>
      </p:sp>
      <p:sp>
        <p:nvSpPr>
          <p:cNvPr id="9933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993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60137849-9A9E-4D49-88E6-8273F7BFADBC}" type="slidenum">
              <a:rPr altLang="en-US" smtClean="0">
                <a:solidFill>
                  <a:srgbClr val="000000"/>
                </a:solidFill>
                <a:latin typeface="Calibri" pitchFamily="34" charset="0"/>
                <a:ea typeface="宋体" charset="-122"/>
                <a:sym typeface="+mn-ea"/>
              </a:rPr>
              <a:pPr fontAlgn="base"/>
              <a:t>40</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幻灯片图像占位符 1"/>
          <p:cNvSpPr>
            <a:spLocks noGrp="1" noRot="1" noChangeAspect="1" noChangeArrowheads="1"/>
          </p:cNvSpPr>
          <p:nvPr>
            <p:ph type="sldImg" idx="4294967295"/>
          </p:nvPr>
        </p:nvSpPr>
        <p:spPr>
          <a:ln>
            <a:miter lim="800000"/>
          </a:ln>
        </p:spPr>
      </p:sp>
      <p:sp>
        <p:nvSpPr>
          <p:cNvPr id="10137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0137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592ABD28-BE93-4410-85C5-CB1EB0FFAEFB}" type="slidenum">
              <a:rPr altLang="en-US" smtClean="0">
                <a:solidFill>
                  <a:srgbClr val="000000"/>
                </a:solidFill>
                <a:latin typeface="Calibri" pitchFamily="34" charset="0"/>
                <a:ea typeface="宋体" charset="-122"/>
                <a:sym typeface="+mn-ea"/>
              </a:rPr>
              <a:pPr fontAlgn="base"/>
              <a:t>41</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noChangeArrowheads="1"/>
          </p:cNvSpPr>
          <p:nvPr>
            <p:ph type="sldImg" idx="4294967295"/>
          </p:nvPr>
        </p:nvSpPr>
        <p:spPr>
          <a:ln>
            <a:miter lim="800000"/>
          </a:ln>
        </p:spPr>
      </p:sp>
      <p:sp>
        <p:nvSpPr>
          <p:cNvPr id="46082"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4608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ADF16DF0-14DD-46A6-B11C-3EE0BA2CABB3}" type="slidenum">
              <a:rPr altLang="en-US" smtClean="0">
                <a:solidFill>
                  <a:srgbClr val="000000"/>
                </a:solidFill>
                <a:latin typeface="Calibri" pitchFamily="34" charset="0"/>
                <a:ea typeface="宋体" charset="-122"/>
                <a:sym typeface="+mn-ea"/>
              </a:rPr>
              <a:pPr fontAlgn="base"/>
              <a:t>11</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幻灯片图像占位符 1"/>
          <p:cNvSpPr>
            <a:spLocks noGrp="1" noRot="1" noChangeAspect="1" noChangeArrowheads="1"/>
          </p:cNvSpPr>
          <p:nvPr>
            <p:ph type="sldImg" idx="4294967295"/>
          </p:nvPr>
        </p:nvSpPr>
        <p:spPr>
          <a:ln>
            <a:miter lim="800000"/>
          </a:ln>
        </p:spPr>
      </p:sp>
      <p:sp>
        <p:nvSpPr>
          <p:cNvPr id="103426"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0342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E1B52576-D177-4B67-8C14-E064F492F331}" type="slidenum">
              <a:rPr altLang="en-US" smtClean="0">
                <a:solidFill>
                  <a:srgbClr val="000000"/>
                </a:solidFill>
                <a:latin typeface="Calibri" pitchFamily="34" charset="0"/>
                <a:ea typeface="宋体" charset="-122"/>
                <a:sym typeface="+mn-ea"/>
              </a:rPr>
              <a:pPr fontAlgn="base"/>
              <a:t>42</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幻灯片图像占位符 1"/>
          <p:cNvSpPr>
            <a:spLocks noGrp="1" noRot="1" noChangeAspect="1" noChangeArrowheads="1"/>
          </p:cNvSpPr>
          <p:nvPr>
            <p:ph type="sldImg" idx="4294967295"/>
          </p:nvPr>
        </p:nvSpPr>
        <p:spPr>
          <a:ln>
            <a:miter lim="800000"/>
          </a:ln>
        </p:spPr>
      </p:sp>
      <p:sp>
        <p:nvSpPr>
          <p:cNvPr id="105474"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0547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31329E87-62F5-4C69-B4E4-BB15D26FC68D}" type="slidenum">
              <a:rPr altLang="en-US" smtClean="0">
                <a:solidFill>
                  <a:srgbClr val="000000"/>
                </a:solidFill>
                <a:latin typeface="Calibri" pitchFamily="34" charset="0"/>
                <a:ea typeface="宋体" charset="-122"/>
                <a:sym typeface="+mn-ea"/>
              </a:rPr>
              <a:pPr fontAlgn="base"/>
              <a:t>43</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幻灯片图像占位符 1"/>
          <p:cNvSpPr>
            <a:spLocks noGrp="1" noRot="1" noChangeAspect="1" noChangeArrowheads="1"/>
          </p:cNvSpPr>
          <p:nvPr>
            <p:ph type="sldImg" idx="4294967295"/>
          </p:nvPr>
        </p:nvSpPr>
        <p:spPr>
          <a:ln>
            <a:miter lim="800000"/>
          </a:ln>
        </p:spPr>
      </p:sp>
      <p:sp>
        <p:nvSpPr>
          <p:cNvPr id="107522"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0752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53A0FDCF-2530-4FA6-BF3F-6D813AAEDA80}" type="slidenum">
              <a:rPr altLang="en-US" smtClean="0">
                <a:solidFill>
                  <a:srgbClr val="000000"/>
                </a:solidFill>
                <a:latin typeface="Calibri" pitchFamily="34" charset="0"/>
                <a:ea typeface="宋体" charset="-122"/>
                <a:sym typeface="+mn-ea"/>
              </a:rPr>
              <a:pPr fontAlgn="base"/>
              <a:t>44</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幻灯片图像占位符 1"/>
          <p:cNvSpPr>
            <a:spLocks noGrp="1" noRot="1" noChangeAspect="1" noChangeArrowheads="1"/>
          </p:cNvSpPr>
          <p:nvPr>
            <p:ph type="sldImg" idx="4294967295"/>
          </p:nvPr>
        </p:nvSpPr>
        <p:spPr>
          <a:ln>
            <a:miter lim="800000"/>
          </a:ln>
        </p:spPr>
      </p:sp>
      <p:sp>
        <p:nvSpPr>
          <p:cNvPr id="10957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0957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E1EF952C-3D16-456F-B310-1D5780DAE6B5}" type="slidenum">
              <a:rPr altLang="en-US" smtClean="0">
                <a:solidFill>
                  <a:srgbClr val="000000"/>
                </a:solidFill>
                <a:latin typeface="Calibri" pitchFamily="34" charset="0"/>
                <a:ea typeface="宋体" charset="-122"/>
                <a:sym typeface="+mn-ea"/>
              </a:rPr>
              <a:pPr fontAlgn="base"/>
              <a:t>45</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幻灯片图像占位符 1"/>
          <p:cNvSpPr>
            <a:spLocks noGrp="1" noRot="1" noChangeAspect="1" noChangeArrowheads="1"/>
          </p:cNvSpPr>
          <p:nvPr>
            <p:ph type="sldImg" idx="4294967295"/>
          </p:nvPr>
        </p:nvSpPr>
        <p:spPr>
          <a:ln>
            <a:miter lim="800000"/>
          </a:ln>
        </p:spPr>
      </p:sp>
      <p:sp>
        <p:nvSpPr>
          <p:cNvPr id="11161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1161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EA48F0D6-7103-4D1F-B579-24CFA7B63006}" type="slidenum">
              <a:rPr altLang="en-US" smtClean="0">
                <a:solidFill>
                  <a:srgbClr val="000000"/>
                </a:solidFill>
                <a:latin typeface="Calibri" pitchFamily="34" charset="0"/>
                <a:ea typeface="宋体" charset="-122"/>
                <a:sym typeface="+mn-ea"/>
              </a:rPr>
              <a:pPr fontAlgn="base"/>
              <a:t>46</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幻灯片图像占位符 1"/>
          <p:cNvSpPr>
            <a:spLocks noGrp="1" noRot="1" noChangeAspect="1" noChangeArrowheads="1"/>
          </p:cNvSpPr>
          <p:nvPr>
            <p:ph type="sldImg" idx="4294967295"/>
          </p:nvPr>
        </p:nvSpPr>
        <p:spPr>
          <a:ln>
            <a:miter lim="800000"/>
          </a:ln>
        </p:spPr>
      </p:sp>
      <p:sp>
        <p:nvSpPr>
          <p:cNvPr id="113666"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1366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847CE943-2132-4984-B274-46C1EF1AF645}" type="slidenum">
              <a:rPr altLang="en-US" smtClean="0">
                <a:solidFill>
                  <a:srgbClr val="000000"/>
                </a:solidFill>
                <a:latin typeface="Calibri" pitchFamily="34" charset="0"/>
                <a:ea typeface="宋体" charset="-122"/>
                <a:sym typeface="+mn-ea"/>
              </a:rPr>
              <a:pPr fontAlgn="base"/>
              <a:t>47</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幻灯片图像占位符 1"/>
          <p:cNvSpPr>
            <a:spLocks noGrp="1" noRot="1" noChangeAspect="1" noChangeArrowheads="1"/>
          </p:cNvSpPr>
          <p:nvPr>
            <p:ph type="sldImg" idx="4294967295"/>
          </p:nvPr>
        </p:nvSpPr>
        <p:spPr>
          <a:ln>
            <a:miter lim="800000"/>
          </a:ln>
        </p:spPr>
      </p:sp>
      <p:sp>
        <p:nvSpPr>
          <p:cNvPr id="115714"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1571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FEB2CE45-A353-4ADF-83AD-AAE4A1A4BB53}" type="slidenum">
              <a:rPr altLang="en-US" smtClean="0">
                <a:solidFill>
                  <a:srgbClr val="000000"/>
                </a:solidFill>
                <a:latin typeface="Calibri" pitchFamily="34" charset="0"/>
                <a:ea typeface="宋体" charset="-122"/>
                <a:sym typeface="+mn-ea"/>
              </a:rPr>
              <a:pPr fontAlgn="base"/>
              <a:t>48</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幻灯片图像占位符 1"/>
          <p:cNvSpPr>
            <a:spLocks noGrp="1" noRot="1" noChangeAspect="1" noChangeArrowheads="1"/>
          </p:cNvSpPr>
          <p:nvPr>
            <p:ph type="sldImg" idx="4294967295"/>
          </p:nvPr>
        </p:nvSpPr>
        <p:spPr>
          <a:ln>
            <a:miter lim="800000"/>
          </a:ln>
        </p:spPr>
      </p:sp>
      <p:sp>
        <p:nvSpPr>
          <p:cNvPr id="117762"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1776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80C4A6CE-5BD2-40F3-AED4-091555F8EC0C}" type="slidenum">
              <a:rPr altLang="en-US" smtClean="0">
                <a:solidFill>
                  <a:srgbClr val="000000"/>
                </a:solidFill>
                <a:latin typeface="Calibri" pitchFamily="34" charset="0"/>
                <a:ea typeface="宋体" charset="-122"/>
                <a:sym typeface="+mn-ea"/>
              </a:rPr>
              <a:pPr fontAlgn="base"/>
              <a:t>49</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幻灯片图像占位符 1"/>
          <p:cNvSpPr>
            <a:spLocks noGrp="1" noRot="1" noChangeAspect="1" noChangeArrowheads="1"/>
          </p:cNvSpPr>
          <p:nvPr>
            <p:ph type="sldImg" idx="4294967295"/>
          </p:nvPr>
        </p:nvSpPr>
        <p:spPr>
          <a:ln>
            <a:miter lim="800000"/>
          </a:ln>
        </p:spPr>
      </p:sp>
      <p:sp>
        <p:nvSpPr>
          <p:cNvPr id="11981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1981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29C16DD5-E5FA-40FB-9DDB-07BCF1B5DF28}" type="slidenum">
              <a:rPr altLang="en-US" smtClean="0">
                <a:solidFill>
                  <a:srgbClr val="000000"/>
                </a:solidFill>
                <a:latin typeface="Calibri" pitchFamily="34" charset="0"/>
                <a:ea typeface="宋体" charset="-122"/>
                <a:sym typeface="+mn-ea"/>
              </a:rPr>
              <a:pPr fontAlgn="base"/>
              <a:t>50</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幻灯片图像占位符 1"/>
          <p:cNvSpPr>
            <a:spLocks noGrp="1" noRot="1" noChangeAspect="1" noChangeArrowheads="1"/>
          </p:cNvSpPr>
          <p:nvPr>
            <p:ph type="sldImg" idx="4294967295"/>
          </p:nvPr>
        </p:nvSpPr>
        <p:spPr>
          <a:ln>
            <a:miter lim="800000"/>
          </a:ln>
        </p:spPr>
      </p:sp>
      <p:sp>
        <p:nvSpPr>
          <p:cNvPr id="125954"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125955"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57BF4AAA-6DE1-4F0E-8E91-BE1C3AA23744}" type="slidenum">
              <a:rPr altLang="en-US" smtClean="0">
                <a:solidFill>
                  <a:srgbClr val="000000"/>
                </a:solidFill>
                <a:latin typeface="Calibri" pitchFamily="34" charset="0"/>
                <a:ea typeface="宋体" charset="-122"/>
                <a:sym typeface="+mn-ea"/>
              </a:rPr>
              <a:pPr fontAlgn="base"/>
              <a:t>51</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noChangeArrowheads="1"/>
          </p:cNvSpPr>
          <p:nvPr>
            <p:ph type="sldImg" idx="4294967295"/>
          </p:nvPr>
        </p:nvSpPr>
        <p:spPr>
          <a:ln>
            <a:miter lim="800000"/>
          </a:ln>
        </p:spPr>
      </p:sp>
      <p:sp>
        <p:nvSpPr>
          <p:cNvPr id="4813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4813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C466AC0D-E16C-4654-B3B4-779E0F95584A}" type="slidenum">
              <a:rPr altLang="en-US" smtClean="0">
                <a:solidFill>
                  <a:srgbClr val="000000"/>
                </a:solidFill>
                <a:latin typeface="Calibri" pitchFamily="34" charset="0"/>
                <a:ea typeface="宋体" charset="-122"/>
                <a:sym typeface="+mn-ea"/>
              </a:rPr>
              <a:pPr fontAlgn="base"/>
              <a:t>12</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幻灯片图像占位符 1"/>
          <p:cNvSpPr>
            <a:spLocks noGrp="1" noRot="1" noChangeAspect="1" noChangeArrowheads="1"/>
          </p:cNvSpPr>
          <p:nvPr>
            <p:ph type="sldImg" idx="4294967295"/>
          </p:nvPr>
        </p:nvSpPr>
        <p:spPr>
          <a:ln>
            <a:miter lim="800000"/>
          </a:ln>
        </p:spPr>
      </p:sp>
      <p:sp>
        <p:nvSpPr>
          <p:cNvPr id="51202"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51203"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86C2B189-9592-4FE8-95F1-7A5D5B2504BC}" type="slidenum">
              <a:rPr altLang="en-US" smtClean="0">
                <a:solidFill>
                  <a:srgbClr val="000000"/>
                </a:solidFill>
                <a:latin typeface="Calibri" pitchFamily="34" charset="0"/>
                <a:ea typeface="宋体" charset="-122"/>
                <a:sym typeface="+mn-ea"/>
              </a:rPr>
              <a:pPr fontAlgn="base"/>
              <a:t>14</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noChangeArrowheads="1"/>
          </p:cNvSpPr>
          <p:nvPr>
            <p:ph type="sldImg" idx="4294967295"/>
          </p:nvPr>
        </p:nvSpPr>
        <p:spPr>
          <a:ln>
            <a:miter lim="800000"/>
          </a:ln>
        </p:spPr>
      </p:sp>
      <p:sp>
        <p:nvSpPr>
          <p:cNvPr id="53250"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53251"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87210740-98FF-4F0F-A6E5-26B56A23C026}" type="slidenum">
              <a:rPr altLang="en-US" smtClean="0">
                <a:solidFill>
                  <a:srgbClr val="000000"/>
                </a:solidFill>
                <a:latin typeface="Calibri" pitchFamily="34" charset="0"/>
                <a:ea typeface="宋体" charset="-122"/>
                <a:sym typeface="+mn-ea"/>
              </a:rPr>
              <a:pPr fontAlgn="base"/>
              <a:t>15</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幻灯片图像占位符 1"/>
          <p:cNvSpPr>
            <a:spLocks noGrp="1" noRot="1" noChangeAspect="1" noChangeArrowheads="1"/>
          </p:cNvSpPr>
          <p:nvPr>
            <p:ph type="sldImg" idx="4294967295"/>
          </p:nvPr>
        </p:nvSpPr>
        <p:spPr>
          <a:ln>
            <a:miter lim="800000"/>
          </a:ln>
        </p:spPr>
      </p:sp>
      <p:sp>
        <p:nvSpPr>
          <p:cNvPr id="5529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5529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BC7BD032-FA86-4927-80F4-BD970504D8BF}" type="slidenum">
              <a:rPr altLang="en-US" smtClean="0">
                <a:solidFill>
                  <a:srgbClr val="000000"/>
                </a:solidFill>
                <a:latin typeface="Calibri" pitchFamily="34" charset="0"/>
                <a:ea typeface="宋体" charset="-122"/>
                <a:sym typeface="+mn-ea"/>
              </a:rPr>
              <a:pPr fontAlgn="base"/>
              <a:t>16</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ChangeArrowheads="1"/>
          </p:cNvSpPr>
          <p:nvPr>
            <p:ph type="sldImg" idx="4294967295"/>
          </p:nvPr>
        </p:nvSpPr>
        <p:spPr>
          <a:ln>
            <a:miter lim="800000"/>
          </a:ln>
        </p:spPr>
      </p:sp>
      <p:sp>
        <p:nvSpPr>
          <p:cNvPr id="57346"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57347"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4EF8D371-2D47-45CE-BB27-D9D4287FEE5D}" type="slidenum">
              <a:rPr altLang="en-US" smtClean="0">
                <a:solidFill>
                  <a:srgbClr val="000000"/>
                </a:solidFill>
                <a:latin typeface="Calibri" pitchFamily="34" charset="0"/>
                <a:ea typeface="宋体" charset="-122"/>
                <a:sym typeface="+mn-ea"/>
              </a:rPr>
              <a:pPr fontAlgn="base"/>
              <a:t>17</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noChangeArrowheads="1"/>
          </p:cNvSpPr>
          <p:nvPr>
            <p:ph type="sldImg" idx="4294967295"/>
          </p:nvPr>
        </p:nvSpPr>
        <p:spPr>
          <a:ln>
            <a:miter lim="800000"/>
          </a:ln>
        </p:spPr>
      </p:sp>
      <p:sp>
        <p:nvSpPr>
          <p:cNvPr id="60418" name="备注占位符 2"/>
          <p:cNvSpPr>
            <a:spLocks noGrp="1" noChangeArrowheads="1"/>
          </p:cNvSpPr>
          <p:nvPr>
            <p:ph type="body" idx="4294967295"/>
          </p:nvPr>
        </p:nvSpPr>
        <p:spPr>
          <a:noFill/>
        </p:spPr>
        <p:txBody>
          <a:bodyPr/>
          <a:lstStyle/>
          <a:p>
            <a:pPr eaLnBrk="1" hangingPunct="1"/>
            <a:endParaRPr lang="zh-CN" altLang="en-US" smtClean="0"/>
          </a:p>
        </p:txBody>
      </p:sp>
      <p:sp>
        <p:nvSpPr>
          <p:cNvPr id="60419"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fld id="{55FDF630-2EC9-42C7-BFFF-26A7CC6DB35C}" type="slidenum">
              <a:rPr altLang="en-US" smtClean="0">
                <a:solidFill>
                  <a:srgbClr val="000000"/>
                </a:solidFill>
                <a:latin typeface="Calibri" pitchFamily="34" charset="0"/>
                <a:ea typeface="宋体" charset="-122"/>
                <a:sym typeface="+mn-ea"/>
              </a:rPr>
              <a:pPr fontAlgn="base"/>
              <a:t>19</a:t>
            </a:fld>
            <a:endParaRPr lang="zh-CN" altLang="en-US" smtClean="0">
              <a:solidFill>
                <a:srgbClr val="000000"/>
              </a:solidFill>
              <a:latin typeface="Calibri" pitchFamily="34" charset="0"/>
              <a:ea typeface="宋体" charset="-122"/>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1E89C9C2-FA77-490E-B217-07AC35302D98}" type="datetimeFigureOut">
              <a:rPr lang="zh-CN" altLang="en-US"/>
              <a:pPr>
                <a:defRPr/>
              </a:pPr>
              <a:t>2018-8-1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40A278D9-E05A-4763-9378-990BC89A4F87}" type="slidenum">
              <a:rPr lang="zh-CN" altLang="en-US"/>
              <a:pPr>
                <a:defRPr/>
              </a:pPr>
              <a:t>‹#›</a:t>
            </a:fld>
            <a:endParaRPr lang="zh-CN" altLang="en-US"/>
          </a:p>
        </p:txBody>
      </p:sp>
    </p:spTree>
  </p:cSld>
  <p:clrMapOvr>
    <a:masterClrMapping/>
  </p:clrMapOvr>
  <p:transition spd="slow" advClick="0" advTm="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3B76AA86-DD6E-41A0-921F-24975FF000DA}" type="datetimeFigureOut">
              <a:rPr lang="zh-CN" altLang="en-US"/>
              <a:pPr>
                <a:defRPr/>
              </a:pPr>
              <a:t>2018-8-1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943CF89-4637-4484-8FAD-B350E0F326EC}" type="slidenum">
              <a:rPr lang="zh-CN" altLang="en-US"/>
              <a:pPr>
                <a:defRPr/>
              </a:pPr>
              <a:t>‹#›</a:t>
            </a:fld>
            <a:endParaRPr lang="zh-CN" altLang="en-US"/>
          </a:p>
        </p:txBody>
      </p:sp>
    </p:spTree>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fld id="{294A91C1-49A9-4F34-B542-6A80748CA654}" type="datetimeFigureOut">
              <a:rPr lang="zh-CN" altLang="en-US"/>
              <a:pPr>
                <a:defRPr/>
              </a:pPr>
              <a:t>2018-8-1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6C101D96-A09B-4A0D-BCFB-613892C91A9F}" type="slidenum">
              <a:rPr lang="zh-CN" altLang="en-US"/>
              <a:pPr>
                <a:defRPr/>
              </a:pPr>
              <a:t>‹#›</a:t>
            </a:fld>
            <a:endParaRPr lang="zh-CN" altLang="en-US"/>
          </a:p>
        </p:txBody>
      </p:sp>
    </p:spTree>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C11D8693-1CAC-411F-B018-600C583154D0}" type="slidenum">
              <a:rPr lang="zh-CN" altLang="en-US"/>
              <a:pPr>
                <a:defRPr/>
              </a:pPr>
              <a:t>‹#›</a:t>
            </a:fld>
            <a:endParaRPr lang="zh-CN" altLang="en-US"/>
          </a:p>
        </p:txBody>
      </p:sp>
    </p:spTree>
  </p:cSld>
  <p:clrMapOvr>
    <a:masterClrMapping/>
  </p:clrMapOvr>
  <p:transition spd="slow" advClick="0" advTm="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51AF81C4-8EE6-4137-9190-56A48290110C}" type="slidenum">
              <a:rPr lang="zh-CN" altLang="en-US"/>
              <a:pPr>
                <a:defRPr/>
              </a:pPr>
              <a:t>‹#›</a:t>
            </a:fld>
            <a:endParaRPr lang="zh-CN" altLang="en-US"/>
          </a:p>
        </p:txBody>
      </p:sp>
    </p:spTree>
  </p:cSld>
  <p:clrMapOvr>
    <a:masterClrMapping/>
  </p:clrMapOvr>
  <p:transition spd="slow" advClick="0" advTm="0">
    <p:comb/>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7290782C-E0B4-44B0-80CB-883C97FE7CBE}" type="slidenum">
              <a:rPr lang="zh-CN" altLang="en-US"/>
              <a:pPr>
                <a:defRPr/>
              </a:pPr>
              <a:t>‹#›</a:t>
            </a:fld>
            <a:endParaRPr lang="zh-CN" altLang="en-US"/>
          </a:p>
        </p:txBody>
      </p:sp>
    </p:spTree>
  </p:cSld>
  <p:clrMapOvr>
    <a:masterClrMapping/>
  </p:clrMapOvr>
  <p:transition spd="slow" advClick="0" advTm="0">
    <p:comb/>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23B9E236-E583-455A-BE6D-A2BDED3D4478}" type="slidenum">
              <a:rPr lang="zh-CN" altLang="en-US"/>
              <a:pPr>
                <a:defRPr/>
              </a:pPr>
              <a:t>‹#›</a:t>
            </a:fld>
            <a:endParaRPr lang="zh-CN" altLang="en-US"/>
          </a:p>
        </p:txBody>
      </p:sp>
    </p:spTree>
  </p:cSld>
  <p:clrMapOvr>
    <a:masterClrMapping/>
  </p:clrMapOvr>
  <p:transition spd="slow" advClick="0" advTm="0">
    <p:comb/>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DC00702F-AA50-4AF1-8D3F-B379B0547AD8}" type="slidenum">
              <a:rPr lang="zh-CN" altLang="en-US"/>
              <a:pPr>
                <a:defRPr/>
              </a:pPr>
              <a:t>‹#›</a:t>
            </a:fld>
            <a:endParaRPr lang="zh-CN" altLang="en-US"/>
          </a:p>
        </p:txBody>
      </p:sp>
    </p:spTree>
  </p:cSld>
  <p:clrMapOvr>
    <a:masterClrMapping/>
  </p:clrMapOvr>
  <p:transition spd="slow" advClick="0" advTm="0">
    <p:comb/>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6993878A-1859-4B94-AA6D-F1B89047AB1C}" type="slidenum">
              <a:rPr lang="zh-CN" altLang="en-US"/>
              <a:pPr>
                <a:defRPr/>
              </a:pPr>
              <a:t>‹#›</a:t>
            </a:fld>
            <a:endParaRPr lang="zh-CN" altLang="en-US"/>
          </a:p>
        </p:txBody>
      </p:sp>
    </p:spTree>
  </p:cSld>
  <p:clrMapOvr>
    <a:masterClrMapping/>
  </p:clrMapOvr>
  <p:transition spd="slow" advClick="0" advTm="0">
    <p:comb/>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EB70F957-D0B7-4B00-8357-33C52842C9E8}" type="slidenum">
              <a:rPr lang="zh-CN" altLang="en-US"/>
              <a:pPr>
                <a:defRPr/>
              </a:pPr>
              <a:t>‹#›</a:t>
            </a:fld>
            <a:endParaRPr lang="zh-CN" altLang="en-US"/>
          </a:p>
        </p:txBody>
      </p:sp>
    </p:spTree>
  </p:cSld>
  <p:clrMapOvr>
    <a:masterClrMapping/>
  </p:clrMapOvr>
  <p:transition spd="slow" advClick="0" advTm="0">
    <p:comb/>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F0836069-253F-4E9B-9883-E4B0A77E25A1}" type="slidenum">
              <a:rPr lang="zh-CN" altLang="en-US"/>
              <a:pPr>
                <a:defRPr/>
              </a:pPr>
              <a:t>‹#›</a:t>
            </a:fld>
            <a:endParaRPr lang="zh-CN" altLang="en-US"/>
          </a:p>
        </p:txBody>
      </p:sp>
    </p:spTree>
  </p:cSld>
  <p:clrMapOvr>
    <a:masterClrMapping/>
  </p:clrMapOvr>
  <p:transition spd="slow" advClick="0" advTm="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3"/>
          <p:cNvPicPr>
            <a:picLocks noChangeAspect="1" noChangeArrowheads="1"/>
          </p:cNvPicPr>
          <p:nvPr userDrawn="1"/>
        </p:nvPicPr>
        <p:blipFill>
          <a:blip r:embed="rId2"/>
          <a:srcRect/>
          <a:stretch>
            <a:fillRect/>
          </a:stretch>
        </p:blipFill>
        <p:spPr bwMode="auto">
          <a:xfrm>
            <a:off x="0" y="0"/>
            <a:ext cx="9144000" cy="5143500"/>
          </a:xfrm>
          <a:prstGeom prst="rect">
            <a:avLst/>
          </a:prstGeom>
          <a:noFill/>
          <a:ln w="9525">
            <a:noFill/>
            <a:miter lim="800000"/>
            <a:headEnd/>
            <a:tailEnd/>
          </a:ln>
        </p:spPr>
      </p:pic>
      <p:sp>
        <p:nvSpPr>
          <p:cNvPr id="3" name="等腰三角形 2"/>
          <p:cNvSpPr/>
          <p:nvPr userDrawn="1"/>
        </p:nvSpPr>
        <p:spPr>
          <a:xfrm rot="5400000">
            <a:off x="360363" y="222250"/>
            <a:ext cx="298450" cy="285750"/>
          </a:xfrm>
          <a:prstGeom prst="triangle">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solidFill>
                <a:srgbClr val="ED7D31"/>
              </a:solidFill>
            </a:endParaRPr>
          </a:p>
        </p:txBody>
      </p:sp>
      <p:sp>
        <p:nvSpPr>
          <p:cNvPr id="4" name="TextBox 7"/>
          <p:cNvSpPr txBox="1">
            <a:spLocks noChangeArrowheads="1"/>
          </p:cNvSpPr>
          <p:nvPr userDrawn="1"/>
        </p:nvSpPr>
        <p:spPr bwMode="auto">
          <a:xfrm>
            <a:off x="652463" y="182563"/>
            <a:ext cx="3646487" cy="368300"/>
          </a:xfrm>
          <a:prstGeom prst="rect">
            <a:avLst/>
          </a:prstGeom>
          <a:noFill/>
          <a:ln>
            <a:noFill/>
          </a:ln>
          <a:extLst>
            <a:ext uri="{909E8E84-426E-40DD-AFC4-6F175D3DCCD1}"/>
            <a:ext uri="{91240B29-F687-4F45-9708-019B960494DF}"/>
          </a:extLst>
        </p:spPr>
        <p:txBody>
          <a:bodyPr wrap="none">
            <a:spAutoFit/>
          </a:bodyPr>
          <a:lstStyle/>
          <a:p>
            <a:pPr>
              <a:defRPr/>
            </a:pPr>
            <a:r>
              <a:rPr lang="zh-CN" altLang="en-US">
                <a:latin typeface="Franklin Gothic Book" panose="020B0503020102020204" pitchFamily="34" charset="0"/>
                <a:ea typeface="黑体" panose="02010609060101010101" pitchFamily="49" charset="-122"/>
              </a:rPr>
              <a:t>单击此处在视图母版里面更改文字</a:t>
            </a:r>
          </a:p>
        </p:txBody>
      </p:sp>
      <p:sp>
        <p:nvSpPr>
          <p:cNvPr id="5" name="矩形 4"/>
          <p:cNvSpPr/>
          <p:nvPr userDrawn="1"/>
        </p:nvSpPr>
        <p:spPr>
          <a:xfrm>
            <a:off x="0" y="547688"/>
            <a:ext cx="9144000" cy="44211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lang="zh-CN" altLang="en-US" noProof="1"/>
          </a:p>
        </p:txBody>
      </p:sp>
    </p:spTree>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0-#ppt_w/2"/>
                                          </p:val>
                                        </p:tav>
                                        <p:tav tm="100000">
                                          <p:val>
                                            <p:strVal val="#ppt_x"/>
                                          </p:val>
                                        </p:tav>
                                      </p:tavLst>
                                    </p:anim>
                                    <p:anim calcmode="lin" valueType="num">
                                      <p:cBhvr>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69"/>
            <a:ext cx="4629150" cy="3655219"/>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1" smtClean="0"/>
              <a:t>单击图标添加图片</a:t>
            </a:r>
            <a:endParaRPr lang="en-US" noProof="1"/>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6F34B9D6-8FF6-4606-8B5F-B21A8066FC5E}" type="slidenum">
              <a:rPr lang="zh-CN" altLang="en-US"/>
              <a:pPr>
                <a:defRPr/>
              </a:pPr>
              <a:t>‹#›</a:t>
            </a:fld>
            <a:endParaRPr lang="zh-CN" altLang="en-US"/>
          </a:p>
        </p:txBody>
      </p:sp>
    </p:spTree>
  </p:cSld>
  <p:clrMapOvr>
    <a:masterClrMapping/>
  </p:clrMapOvr>
  <p:transition spd="slow" advClick="0" advTm="0">
    <p:comb/>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97CB9472-9E57-469C-B0F3-CD116F2C2A9E}" type="slidenum">
              <a:rPr lang="zh-CN" altLang="en-US"/>
              <a:pPr>
                <a:defRPr/>
              </a:pPr>
              <a:t>‹#›</a:t>
            </a:fld>
            <a:endParaRPr lang="zh-CN" altLang="en-US"/>
          </a:p>
        </p:txBody>
      </p:sp>
    </p:spTree>
  </p:cSld>
  <p:clrMapOvr>
    <a:masterClrMapping/>
  </p:clrMapOvr>
  <p:transition spd="slow" advClick="0" advTm="0">
    <p:comb/>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fld id="{2AD7124E-281D-42A7-A801-4E050C590EBB}" type="datetime1">
              <a:rPr lang="zh-CN" altLang="en-US"/>
              <a:pPr>
                <a:defRPr/>
              </a:pPr>
              <a:t>2018-8-1</a:t>
            </a:fld>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B1853F83-347D-43A8-B6DB-772327517465}" type="slidenum">
              <a:rPr lang="zh-CN" altLang="en-US"/>
              <a:pPr>
                <a:defRPr/>
              </a:pPr>
              <a:t>‹#›</a:t>
            </a:fld>
            <a:endParaRPr lang="zh-CN" altLang="en-US"/>
          </a:p>
        </p:txBody>
      </p:sp>
    </p:spTree>
  </p:cSld>
  <p:clrMapOvr>
    <a:masterClrMapping/>
  </p:clrMapOvr>
  <p:transition spd="slow" advClick="0" advTm="0">
    <p:comb/>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4"/>
          <p:cNvPicPr>
            <a:picLocks noChangeAspect="1" noChangeArrowheads="1"/>
          </p:cNvPicPr>
          <p:nvPr userDrawn="1"/>
        </p:nvPicPr>
        <p:blipFill>
          <a:blip r:embed="rId2"/>
          <a:srcRect/>
          <a:stretch>
            <a:fillRect/>
          </a:stretch>
        </p:blipFill>
        <p:spPr bwMode="auto">
          <a:xfrm>
            <a:off x="0" y="0"/>
            <a:ext cx="9144000" cy="5143500"/>
          </a:xfrm>
          <a:prstGeom prst="rect">
            <a:avLst/>
          </a:prstGeom>
          <a:noFill/>
          <a:ln w="9525">
            <a:noFill/>
            <a:miter lim="800000"/>
            <a:headEnd/>
            <a:tailEnd/>
          </a:ln>
        </p:spPr>
      </p:pic>
      <p:sp>
        <p:nvSpPr>
          <p:cNvPr id="3" name="矩形 2"/>
          <p:cNvSpPr/>
          <p:nvPr userDrawn="1"/>
        </p:nvSpPr>
        <p:spPr>
          <a:xfrm>
            <a:off x="0" y="609600"/>
            <a:ext cx="9144000" cy="4229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zh-CN" altLang="en-US" sz="1350">
              <a:solidFill>
                <a:srgbClr val="FFFFFF"/>
              </a:solidFill>
            </a:endParaRPr>
          </a:p>
        </p:txBody>
      </p:sp>
      <p:pic>
        <p:nvPicPr>
          <p:cNvPr id="4" name="图片 5"/>
          <p:cNvPicPr>
            <a:picLocks noChangeAspect="1" noChangeArrowheads="1"/>
          </p:cNvPicPr>
          <p:nvPr userDrawn="1"/>
        </p:nvPicPr>
        <p:blipFill>
          <a:blip r:embed="rId3"/>
          <a:srcRect/>
          <a:stretch>
            <a:fillRect/>
          </a:stretch>
        </p:blipFill>
        <p:spPr bwMode="auto">
          <a:xfrm>
            <a:off x="6443663" y="173038"/>
            <a:ext cx="2406650" cy="550862"/>
          </a:xfrm>
          <a:prstGeom prst="rect">
            <a:avLst/>
          </a:prstGeom>
          <a:noFill/>
          <a:ln w="9525">
            <a:noFill/>
            <a:miter lim="800000"/>
            <a:headEnd/>
            <a:tailEnd/>
          </a:ln>
        </p:spPr>
      </p:pic>
    </p:spTree>
  </p:cSld>
  <p:clrMapOvr>
    <a:masterClrMapping/>
  </p:clrMapOvr>
  <p:transition spd="slow" advClick="0" advTm="0">
    <p:comb/>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4"/>
          <p:cNvPicPr>
            <a:picLocks noChangeAspect="1" noChangeArrowheads="1"/>
          </p:cNvPicPr>
          <p:nvPr userDrawn="1"/>
        </p:nvPicPr>
        <p:blipFill>
          <a:blip r:embed="rId2"/>
          <a:srcRect/>
          <a:stretch>
            <a:fillRect/>
          </a:stretch>
        </p:blipFill>
        <p:spPr bwMode="auto">
          <a:xfrm>
            <a:off x="0" y="0"/>
            <a:ext cx="9144000" cy="5143500"/>
          </a:xfrm>
          <a:prstGeom prst="rect">
            <a:avLst/>
          </a:prstGeom>
          <a:noFill/>
          <a:ln w="9525">
            <a:noFill/>
            <a:miter lim="800000"/>
            <a:headEnd/>
            <a:tailEnd/>
          </a:ln>
        </p:spPr>
      </p:pic>
      <p:sp>
        <p:nvSpPr>
          <p:cNvPr id="3" name="矩形 2"/>
          <p:cNvSpPr/>
          <p:nvPr userDrawn="1"/>
        </p:nvSpPr>
        <p:spPr>
          <a:xfrm>
            <a:off x="0" y="609600"/>
            <a:ext cx="9144000" cy="4229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fontAlgn="auto">
              <a:spcBef>
                <a:spcPts val="0"/>
              </a:spcBef>
              <a:spcAft>
                <a:spcPts val="0"/>
              </a:spcAft>
              <a:defRPr/>
            </a:pPr>
            <a:endParaRPr lang="zh-CN" altLang="en-US" sz="1350">
              <a:solidFill>
                <a:srgbClr val="FFFFFF"/>
              </a:solidFill>
            </a:endParaRPr>
          </a:p>
        </p:txBody>
      </p:sp>
      <p:pic>
        <p:nvPicPr>
          <p:cNvPr id="4" name="图片 5"/>
          <p:cNvPicPr>
            <a:picLocks noChangeAspect="1" noChangeArrowheads="1"/>
          </p:cNvPicPr>
          <p:nvPr userDrawn="1"/>
        </p:nvPicPr>
        <p:blipFill>
          <a:blip r:embed="rId3"/>
          <a:srcRect/>
          <a:stretch>
            <a:fillRect/>
          </a:stretch>
        </p:blipFill>
        <p:spPr bwMode="auto">
          <a:xfrm>
            <a:off x="6443663" y="173038"/>
            <a:ext cx="2406650" cy="550862"/>
          </a:xfrm>
          <a:prstGeom prst="rect">
            <a:avLst/>
          </a:prstGeom>
          <a:noFill/>
          <a:ln w="9525">
            <a:noFill/>
            <a:miter lim="800000"/>
            <a:headEnd/>
            <a:tailEnd/>
          </a:ln>
        </p:spPr>
      </p:pic>
    </p:spTree>
  </p:cSld>
  <p:clrMapOvr>
    <a:masterClrMapping/>
  </p:clrMapOvr>
  <p:transition spd="slow" advClick="0" advTm="0">
    <p:comb/>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transition spd="slow" advClick="0" advTm="0">
    <p:comb/>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pic>
        <p:nvPicPr>
          <p:cNvPr id="2" name="Picture 2" descr="C:\Users\miro.wu\Desktop\图片1.jpg"/>
          <p:cNvPicPr>
            <a:picLocks noChangeAspect="1" noChangeArrowheads="1"/>
          </p:cNvPicPr>
          <p:nvPr userDrawn="1"/>
        </p:nvPicPr>
        <p:blipFill>
          <a:blip r:embed="rId2"/>
          <a:srcRect/>
          <a:stretch>
            <a:fillRect/>
          </a:stretch>
        </p:blipFill>
        <p:spPr bwMode="auto">
          <a:xfrm>
            <a:off x="-38100" y="0"/>
            <a:ext cx="9182100" cy="5162550"/>
          </a:xfrm>
          <a:prstGeom prst="rect">
            <a:avLst/>
          </a:prstGeom>
          <a:noFill/>
          <a:ln w="9525">
            <a:noFill/>
            <a:miter lim="800000"/>
            <a:headEnd/>
            <a:tailEnd/>
          </a:ln>
        </p:spPr>
      </p:pic>
    </p:spTree>
  </p:cSld>
  <p:clrMapOvr>
    <a:masterClrMapping/>
  </p:clrMapOvr>
  <p:transition spd="slow" advClick="0" advTm="0">
    <p:comb/>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矩形 1"/>
          <p:cNvSpPr/>
          <p:nvPr userDrawn="1"/>
        </p:nvSpPr>
        <p:spPr>
          <a:xfrm>
            <a:off x="-34925" y="0"/>
            <a:ext cx="9178925" cy="5143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Tree>
  </p:cSld>
  <p:clrMapOvr>
    <a:masterClrMapping/>
  </p:clrMapOvr>
  <p:transition spd="slow" advClick="0" advTm="0">
    <p:comb/>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a:xfrm>
            <a:off x="0" y="0"/>
            <a:ext cx="0" cy="0"/>
          </a:xfrm>
        </p:spPr>
        <p:txBody>
          <a:bodyPr vert="horz" wrap="square" lIns="91440" tIns="45720" rIns="91440" bIns="45720" numCol="1" anchor="t" anchorCtr="0" compatLnSpc="1">
            <a:prstTxWarp prst="textNoShape">
              <a:avLst/>
            </a:prstTxWarp>
          </a:bodyPr>
          <a:lstStyle>
            <a:lvl1pPr>
              <a:defRPr sz="1300">
                <a:solidFill>
                  <a:srgbClr val="FFFFFF"/>
                </a:solidFill>
                <a:latin typeface="Calibri" pitchFamily="34" charset="0"/>
                <a:ea typeface="宋体" charset="-122"/>
              </a:defRPr>
            </a:lvl1pPr>
          </a:lstStyle>
          <a:p>
            <a:pPr>
              <a:defRPr/>
            </a:pPr>
            <a:fld id="{DC7A58E5-AB16-4C5D-A8FF-D9BD7F9D2BA2}" type="datetimeFigureOut">
              <a:rPr lang="zh-CN" altLang="en-US"/>
              <a:pPr>
                <a:defRPr/>
              </a:pPr>
              <a:t>2018-8-1</a:t>
            </a:fld>
            <a:endParaRPr lang="zh-CN" altLang="en-US"/>
          </a:p>
        </p:txBody>
      </p:sp>
      <p:sp>
        <p:nvSpPr>
          <p:cNvPr id="5" name="Footer Placeholder 4"/>
          <p:cNvSpPr>
            <a:spLocks noGrp="1"/>
          </p:cNvSpPr>
          <p:nvPr>
            <p:ph type="ftr" sz="quarter" idx="11"/>
          </p:nvPr>
        </p:nvSpPr>
        <p:spPr>
          <a:xfrm>
            <a:off x="0" y="0"/>
            <a:ext cx="0" cy="0"/>
          </a:xfrm>
        </p:spPr>
        <p:txBody>
          <a:bodyPr vert="horz" wrap="square" lIns="91440" tIns="45720" rIns="91440" bIns="45720" numCol="1" anchor="t" anchorCtr="0" compatLnSpc="1">
            <a:prstTxWarp prst="textNoShape">
              <a:avLst/>
            </a:prstTxWarp>
          </a:bodyPr>
          <a:lstStyle>
            <a:lvl1pPr>
              <a:defRPr sz="1300">
                <a:solidFill>
                  <a:srgbClr val="FFFFFF"/>
                </a:solidFill>
                <a:latin typeface="Calibri" pitchFamily="34" charset="0"/>
                <a:ea typeface="宋体" charset="-122"/>
              </a:defRPr>
            </a:lvl1pPr>
          </a:lstStyle>
          <a:p>
            <a:pPr>
              <a:defRPr/>
            </a:pPr>
            <a:endParaRPr lang="zh-CN" altLang="en-US"/>
          </a:p>
        </p:txBody>
      </p:sp>
      <p:sp>
        <p:nvSpPr>
          <p:cNvPr id="6" name="Slide Number Placeholder 5"/>
          <p:cNvSpPr>
            <a:spLocks noGrp="1"/>
          </p:cNvSpPr>
          <p:nvPr>
            <p:ph type="sldNum" sz="quarter" idx="12"/>
          </p:nvPr>
        </p:nvSpPr>
        <p:spPr>
          <a:xfrm>
            <a:off x="0" y="0"/>
            <a:ext cx="0" cy="0"/>
          </a:xfrm>
        </p:spPr>
        <p:txBody>
          <a:bodyPr vert="horz" wrap="square" lIns="91440" tIns="45720" rIns="91440" bIns="45720" numCol="1" anchor="t" anchorCtr="0" compatLnSpc="1">
            <a:prstTxWarp prst="textNoShape">
              <a:avLst/>
            </a:prstTxWarp>
          </a:bodyPr>
          <a:lstStyle>
            <a:lvl1pPr>
              <a:defRPr sz="1300">
                <a:solidFill>
                  <a:srgbClr val="FFFFFF"/>
                </a:solidFill>
                <a:latin typeface="Calibri" pitchFamily="34" charset="0"/>
                <a:ea typeface="宋体" charset="-122"/>
              </a:defRPr>
            </a:lvl1pPr>
          </a:lstStyle>
          <a:p>
            <a:pPr>
              <a:defRPr/>
            </a:pPr>
            <a:fld id="{900D422D-CE8F-40AC-8569-D1E955BC30B3}" type="slidenum">
              <a:rPr lang="zh-CN" altLang="en-US"/>
              <a:pPr>
                <a:defRPr/>
              </a:pPr>
              <a:t>‹#›</a:t>
            </a:fld>
            <a:endParaRPr lang="zh-CN" altLang="en-US"/>
          </a:p>
        </p:txBody>
      </p:sp>
    </p:spTree>
  </p:cSld>
  <p:clrMapOvr>
    <a:masterClrMapping/>
  </p:clrMapOvr>
  <p:transition spd="slow" advClick="0" advTm="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7"/>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6CB8422-4722-46B9-BAFB-8B7CE3F5FBB3}" type="datetimeFigureOut">
              <a:rPr lang="zh-CN" altLang="en-US"/>
              <a:pPr>
                <a:defRPr/>
              </a:pPr>
              <a:t>2018-8-1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3E54309-2F02-4822-AB80-D211E259A7D3}" type="slidenum">
              <a:rPr lang="zh-CN" altLang="en-US"/>
              <a:pPr>
                <a:defRPr/>
              </a:pPr>
              <a:t>‹#›</a:t>
            </a:fld>
            <a:endParaRPr lang="zh-CN" altLang="en-US"/>
          </a:p>
        </p:txBody>
      </p:sp>
    </p:spTree>
  </p:cSld>
  <p:clrMapOvr>
    <a:masterClrMapping/>
  </p:clrMapOvr>
  <p:transition spd="slow" advClick="0" advTm="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457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200150"/>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fld id="{621E343F-7C64-4E66-BD78-8677E28735B0}" type="datetimeFigureOut">
              <a:rPr lang="zh-CN" altLang="en-US"/>
              <a:pPr>
                <a:defRPr/>
              </a:pPr>
              <a:t>2018-8-1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C888097-C3F1-4884-8597-8A7F93CCD3F6}" type="slidenum">
              <a:rPr lang="zh-CN" altLang="en-US"/>
              <a:pPr>
                <a:defRPr/>
              </a:pPr>
              <a:t>‹#›</a:t>
            </a:fld>
            <a:endParaRPr lang="zh-CN" altLang="en-US"/>
          </a:p>
        </p:txBody>
      </p:sp>
    </p:spTree>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7"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fld id="{178150EE-A628-40C3-8BC2-9E028C297CEC}" type="datetimeFigureOut">
              <a:rPr lang="zh-CN" altLang="en-US"/>
              <a:pPr>
                <a:defRPr/>
              </a:pPr>
              <a:t>2018-8-1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BD1A72E-0C29-4250-958B-ED7547385E46}" type="slidenum">
              <a:rPr lang="zh-CN" altLang="en-US"/>
              <a:pPr>
                <a:defRPr/>
              </a:pPr>
              <a:t>‹#›</a:t>
            </a:fld>
            <a:endParaRPr lang="zh-CN" altLang="en-US"/>
          </a:p>
        </p:txBody>
      </p:sp>
    </p:spTree>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fld id="{26102517-4503-4F10-9ED8-EDBCD892F608}" type="datetimeFigureOut">
              <a:rPr lang="zh-CN" altLang="en-US"/>
              <a:pPr>
                <a:defRPr/>
              </a:pPr>
              <a:t>2018-8-1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B2999405-76BD-4056-8950-72D1849DAB04}" type="slidenum">
              <a:rPr lang="zh-CN" altLang="en-US"/>
              <a:pPr>
                <a:defRPr/>
              </a:pPr>
              <a:t>‹#›</a:t>
            </a:fld>
            <a:endParaRPr lang="zh-CN" altLang="en-US"/>
          </a:p>
        </p:txBody>
      </p:sp>
    </p:spTree>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7AF8130-E61D-4B63-B2FF-62B685994562}" type="datetimeFigureOut">
              <a:rPr lang="zh-CN" altLang="en-US"/>
              <a:pPr>
                <a:defRPr/>
              </a:pPr>
              <a:t>2018-8-1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D545530C-598E-4B95-B761-5E1C26E5B457}" type="slidenum">
              <a:rPr lang="zh-CN" altLang="en-US"/>
              <a:pPr>
                <a:defRPr/>
              </a:pPr>
              <a:t>‹#›</a:t>
            </a:fld>
            <a:endParaRPr lang="zh-CN" altLang="en-US"/>
          </a:p>
        </p:txBody>
      </p:sp>
    </p:spTree>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8"/>
            <a:ext cx="3008313" cy="8715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2"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21AE24C-FC3C-4CFD-B55C-DAFF50018F4D}" type="datetimeFigureOut">
              <a:rPr lang="zh-CN" altLang="en-US"/>
              <a:pPr>
                <a:defRPr/>
              </a:pPr>
              <a:t>2018-8-1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4F8A29B-12AC-4649-83DA-9D20AFE73966}" type="slidenum">
              <a:rPr lang="zh-CN" altLang="en-US"/>
              <a:pPr>
                <a:defRPr/>
              </a:pPr>
              <a:t>‹#›</a:t>
            </a:fld>
            <a:endParaRPr lang="zh-CN" altLang="en-US"/>
          </a:p>
        </p:txBody>
      </p:sp>
    </p:spTree>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1"/>
          </a:p>
        </p:txBody>
      </p:sp>
      <p:sp>
        <p:nvSpPr>
          <p:cNvPr id="4" name="文本占位符 3"/>
          <p:cNvSpPr>
            <a:spLocks noGrp="1"/>
          </p:cNvSpPr>
          <p:nvPr>
            <p:ph type="body" sz="half" idx="2"/>
          </p:nvPr>
        </p:nvSpPr>
        <p:spPr>
          <a:xfrm>
            <a:off x="1792288" y="4025504"/>
            <a:ext cx="5486400" cy="60364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CC04F9E-3531-4F54-A435-E5CFEA206BCE}" type="datetimeFigureOut">
              <a:rPr lang="zh-CN" altLang="en-US"/>
              <a:pPr>
                <a:defRPr/>
              </a:pPr>
              <a:t>2018-8-1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57568CB-9104-48E6-B318-B6E1A2D7B5DB}" type="slidenum">
              <a:rPr lang="zh-CN" altLang="en-US"/>
              <a:pPr>
                <a:defRPr/>
              </a:pPr>
              <a:t>‹#›</a:t>
            </a:fld>
            <a:endParaRPr lang="zh-CN" altLang="en-US"/>
          </a:p>
        </p:txBody>
      </p:sp>
    </p:spTree>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7" Type="http://schemas.openxmlformats.org/officeDocument/2006/relationships/image" Target="../media/image3.jpe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theme" Target="../theme/theme3.xml"/><Relationship Id="rId5" Type="http://schemas.openxmlformats.org/officeDocument/2006/relationships/slideLayout" Target="../slideLayouts/slideLayout28.xml"/><Relationship Id="rId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457200" y="206375"/>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noChangeArrowheads="1"/>
          </p:cNvSpPr>
          <p:nvPr>
            <p:ph type="body" idx="4294967295"/>
          </p:nvPr>
        </p:nvSpPr>
        <p:spPr bwMode="auto">
          <a:xfrm>
            <a:off x="457200" y="1200150"/>
            <a:ext cx="8229600" cy="3394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fontAlgn="auto">
              <a:defRPr sz="1200" noProof="1">
                <a:solidFill>
                  <a:schemeClr val="tx1">
                    <a:tint val="75000"/>
                  </a:schemeClr>
                </a:solidFill>
                <a:latin typeface="+mn-lt"/>
                <a:ea typeface="+mn-ea"/>
              </a:defRPr>
            </a:lvl1pPr>
          </a:lstStyle>
          <a:p>
            <a:pPr>
              <a:defRPr/>
            </a:pPr>
            <a:fld id="{CDC0D41B-BBA0-4FAE-9E59-97EC1BF62754}" type="datetimeFigureOut">
              <a:rPr lang="zh-CN" altLang="en-US"/>
              <a:pPr>
                <a:defRPr/>
              </a:pPr>
              <a:t>2018-8-1</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fontAlgn="auto">
              <a:defRPr sz="1200" noProof="1">
                <a:solidFill>
                  <a:schemeClr val="tx1">
                    <a:tint val="75000"/>
                  </a:schemeClr>
                </a:solidFill>
                <a:latin typeface="Franklin Gothic Book" panose="020B0503020102020204" pitchFamily="34" charset="0"/>
                <a:ea typeface="黑体" panose="02010609060101010101" pitchFamily="49" charset="-122"/>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fontAlgn="auto">
              <a:defRPr sz="1200" noProof="1">
                <a:solidFill>
                  <a:schemeClr val="tx1">
                    <a:tint val="75000"/>
                  </a:schemeClr>
                </a:solidFill>
                <a:latin typeface="+mn-lt"/>
                <a:ea typeface="+mn-ea"/>
              </a:defRPr>
            </a:lvl1pPr>
          </a:lstStyle>
          <a:p>
            <a:pPr>
              <a:defRPr/>
            </a:pPr>
            <a:fld id="{ACA7B797-301B-4E5A-B294-0582D79656A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79" r:id="rId1"/>
    <p:sldLayoutId id="2147483701"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spd="slow" advClick="0" advTm="0">
    <p:comb/>
  </p:transition>
  <p:txStyles>
    <p:titleStyle>
      <a:lvl1pPr algn="ctr" rtl="0" eaLnBrk="0" fontAlgn="base" hangingPunct="0">
        <a:spcBef>
          <a:spcPct val="0"/>
        </a:spcBef>
        <a:spcAft>
          <a:spcPct val="0"/>
        </a:spcAft>
        <a:defRPr sz="4400" kern="1200">
          <a:solidFill>
            <a:schemeClr val="tx1"/>
          </a:solidFill>
          <a:latin typeface="+mj-lt"/>
          <a:ea typeface="+mj-ea"/>
          <a:cs typeface="微软雅黑"/>
        </a:defRPr>
      </a:lvl1pPr>
      <a:lvl2pPr algn="ctr" rtl="0" eaLnBrk="0" fontAlgn="base" hangingPunct="0">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cs typeface="微软雅黑"/>
        </a:defRPr>
      </a:lvl2pPr>
      <a:lvl3pPr algn="ctr" rtl="0" eaLnBrk="0" fontAlgn="base" hangingPunct="0">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cs typeface="微软雅黑"/>
        </a:defRPr>
      </a:lvl3pPr>
      <a:lvl4pPr algn="ctr" rtl="0" eaLnBrk="0" fontAlgn="base" hangingPunct="0">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cs typeface="微软雅黑"/>
        </a:defRPr>
      </a:lvl4pPr>
      <a:lvl5pPr algn="ctr" rtl="0" eaLnBrk="0" fontAlgn="base" hangingPunct="0">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cs typeface="微软雅黑"/>
        </a:defRPr>
      </a:lvl5pPr>
      <a:lvl6pPr marL="457200" algn="ctr" rtl="0" fontAlgn="base">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Franklin Gothic Medium" panose="020B06030201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3314" name="Title Placeholder 1"/>
          <p:cNvSpPr>
            <a:spLocks noGrp="1" noChangeArrowheads="1"/>
          </p:cNvSpPr>
          <p:nvPr>
            <p:ph type="title" idx="4294967295"/>
          </p:nvPr>
        </p:nvSpPr>
        <p:spPr bwMode="auto">
          <a:xfrm>
            <a:off x="628650" y="274638"/>
            <a:ext cx="7886700" cy="993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en-US" smtClean="0"/>
          </a:p>
        </p:txBody>
      </p:sp>
      <p:sp>
        <p:nvSpPr>
          <p:cNvPr id="13315" name="Text Placeholder 2"/>
          <p:cNvSpPr>
            <a:spLocks noGrp="1"/>
          </p:cNvSpPr>
          <p:nvPr>
            <p:ph type="body" idx="1"/>
          </p:nvPr>
        </p:nvSpPr>
        <p:spPr bwMode="auto">
          <a:xfrm>
            <a:off x="628650" y="1370013"/>
            <a:ext cx="7886700" cy="32623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noProof="1" smtClean="0"/>
              <a:t>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noProof="1" smtClean="0"/>
          </a:p>
        </p:txBody>
      </p:sp>
      <p:sp>
        <p:nvSpPr>
          <p:cNvPr id="4" name="Date Placeholder 3"/>
          <p:cNvSpPr>
            <a:spLocks noGrp="1"/>
          </p:cNvSpPr>
          <p:nvPr>
            <p:ph type="dt" sz="half" idx="2"/>
          </p:nvPr>
        </p:nvSpPr>
        <p:spPr>
          <a:xfrm>
            <a:off x="628650" y="4767263"/>
            <a:ext cx="2057400" cy="274637"/>
          </a:xfrm>
          <a:prstGeom prst="rect">
            <a:avLst/>
          </a:prstGeom>
        </p:spPr>
        <p:txBody>
          <a:bodyPr vert="horz" wrap="square" lIns="91440" tIns="45720" rIns="91440" bIns="45720" numCol="1" anchor="ctr" anchorCtr="0" compatLnSpc="1">
            <a:prstTxWarp prst="textNoShape">
              <a:avLst/>
            </a:prstTxWarp>
          </a:bodyPr>
          <a:lstStyle>
            <a:lvl1pPr>
              <a:defRPr sz="900">
                <a:solidFill>
                  <a:srgbClr val="898989"/>
                </a:solidFill>
                <a:latin typeface="Calibri" pitchFamily="34" charset="0"/>
                <a:ea typeface="等线"/>
                <a:cs typeface="等线"/>
              </a:defRPr>
            </a:lvl1pPr>
          </a:lstStyle>
          <a:p>
            <a:pPr>
              <a:defRPr/>
            </a:pPr>
            <a:fld id="{2AD7124E-281D-42A7-A801-4E050C590EBB}" type="datetime1">
              <a:rPr lang="zh-CN" altLang="en-US"/>
              <a:pPr>
                <a:defRPr/>
              </a:pPr>
              <a:t>2018-8-1</a:t>
            </a:fld>
            <a:endParaRPr lang="zh-CN" altLang="en-US"/>
          </a:p>
        </p:txBody>
      </p:sp>
      <p:sp>
        <p:nvSpPr>
          <p:cNvPr id="5" name="Footer Placeholder 4"/>
          <p:cNvSpPr>
            <a:spLocks noGrp="1"/>
          </p:cNvSpPr>
          <p:nvPr>
            <p:ph type="ftr" sz="quarter" idx="3"/>
          </p:nvPr>
        </p:nvSpPr>
        <p:spPr>
          <a:xfrm>
            <a:off x="3028950" y="4767263"/>
            <a:ext cx="3086100" cy="274637"/>
          </a:xfrm>
          <a:prstGeom prst="rect">
            <a:avLst/>
          </a:prstGeom>
        </p:spPr>
        <p:txBody>
          <a:bodyPr vert="horz" wrap="square" lIns="91440" tIns="45720" rIns="91440" bIns="45720" numCol="1" anchor="ctr" anchorCtr="0" compatLnSpc="1">
            <a:prstTxWarp prst="textNoShape">
              <a:avLst/>
            </a:prstTxWarp>
          </a:bodyPr>
          <a:lstStyle>
            <a:lvl1pPr algn="ctr">
              <a:defRPr sz="900">
                <a:solidFill>
                  <a:srgbClr val="898989"/>
                </a:solidFill>
                <a:latin typeface="Calibri" pitchFamily="34" charset="0"/>
                <a:ea typeface="等线"/>
                <a:cs typeface="等线"/>
              </a:defRPr>
            </a:lvl1pPr>
          </a:lstStyle>
          <a:p>
            <a:pPr>
              <a:defRPr/>
            </a:pPr>
            <a:endParaRPr lang="zh-CN" altLang="en-US"/>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898989"/>
                </a:solidFill>
                <a:latin typeface="Calibri" pitchFamily="34" charset="0"/>
                <a:ea typeface="等线"/>
                <a:cs typeface="等线"/>
              </a:defRPr>
            </a:lvl1pPr>
          </a:lstStyle>
          <a:p>
            <a:pPr>
              <a:defRPr/>
            </a:pPr>
            <a:fld id="{5CB355E3-84F6-4E66-9164-C228061A2E6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2" r:id="rId12"/>
  </p:sldLayoutIdLst>
  <p:transition spd="slow" advClick="0" advTm="0">
    <p:comb/>
  </p:transition>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等线 Light"/>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cs typeface="等线 Light"/>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cs typeface="等线 Light"/>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cs typeface="等线 Light"/>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cs typeface="等线 Light"/>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ea typeface="等线 Light"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charset="0"/>
        <a:buChar char="•"/>
        <a:defRPr sz="2100" kern="1200">
          <a:solidFill>
            <a:schemeClr val="tx1"/>
          </a:solidFill>
          <a:latin typeface="+mn-lt"/>
          <a:ea typeface="+mn-ea"/>
          <a:cs typeface="等线"/>
        </a:defRPr>
      </a:lvl1pPr>
      <a:lvl2pPr marL="514350" indent="-171450" algn="l" defTabSz="685800" rtl="0" eaLnBrk="0" fontAlgn="base" hangingPunct="0">
        <a:lnSpc>
          <a:spcPct val="90000"/>
        </a:lnSpc>
        <a:spcBef>
          <a:spcPts val="375"/>
        </a:spcBef>
        <a:spcAft>
          <a:spcPct val="0"/>
        </a:spcAft>
        <a:buFont typeface="Arial" charset="0"/>
        <a:buChar char="•"/>
        <a:defRPr kern="1200">
          <a:solidFill>
            <a:schemeClr val="tx1"/>
          </a:solidFill>
          <a:latin typeface="+mn-lt"/>
          <a:ea typeface="+mn-ea"/>
          <a:cs typeface="等线"/>
        </a:defRPr>
      </a:lvl2pPr>
      <a:lvl3pPr marL="857250" indent="-171450" algn="l" defTabSz="685800" rtl="0" eaLnBrk="0" fontAlgn="base" hangingPunct="0">
        <a:lnSpc>
          <a:spcPct val="90000"/>
        </a:lnSpc>
        <a:spcBef>
          <a:spcPts val="375"/>
        </a:spcBef>
        <a:spcAft>
          <a:spcPct val="0"/>
        </a:spcAft>
        <a:buFont typeface="Arial" charset="0"/>
        <a:buChar char="•"/>
        <a:defRPr sz="1500" kern="1200">
          <a:solidFill>
            <a:schemeClr val="tx1"/>
          </a:solidFill>
          <a:latin typeface="+mn-lt"/>
          <a:ea typeface="+mn-ea"/>
          <a:cs typeface="等线"/>
        </a:defRPr>
      </a:lvl3pPr>
      <a:lvl4pPr marL="12001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等线"/>
        </a:defRPr>
      </a:lvl4pPr>
      <a:lvl5pPr marL="1543050" indent="-171450" algn="l" defTabSz="685800" rtl="0" eaLnBrk="0" fontAlgn="base" hangingPunct="0">
        <a:lnSpc>
          <a:spcPct val="90000"/>
        </a:lnSpc>
        <a:spcBef>
          <a:spcPts val="375"/>
        </a:spcBef>
        <a:spcAft>
          <a:spcPct val="0"/>
        </a:spcAft>
        <a:buFont typeface="Arial" charset="0"/>
        <a:buChar char="•"/>
        <a:defRPr sz="1300" kern="1200">
          <a:solidFill>
            <a:schemeClr val="tx1"/>
          </a:solidFill>
          <a:latin typeface="+mn-lt"/>
          <a:ea typeface="+mn-ea"/>
          <a:cs typeface="等线"/>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7"/>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3" r:id="rId1"/>
    <p:sldLayoutId id="2147483700" r:id="rId2"/>
    <p:sldLayoutId id="2147483704" r:id="rId3"/>
    <p:sldLayoutId id="2147483705" r:id="rId4"/>
    <p:sldLayoutId id="2147483706" r:id="rId5"/>
  </p:sldLayoutIdLst>
  <p:transition spd="slow" advClick="0" advTm="0">
    <p:comb/>
  </p:transition>
  <p:txStyles>
    <p:titleStyle>
      <a:lvl1pPr algn="l" rtl="0" eaLnBrk="0" fontAlgn="base" hangingPunct="0">
        <a:spcBef>
          <a:spcPct val="0"/>
        </a:spcBef>
        <a:spcAft>
          <a:spcPct val="0"/>
        </a:spcAft>
        <a:defRPr sz="2800" kern="1200">
          <a:solidFill>
            <a:schemeClr val="tx1"/>
          </a:solidFill>
          <a:latin typeface="微软雅黑" panose="020B0503020204020204" pitchFamily="34" charset="-122"/>
          <a:ea typeface="微软雅黑" panose="020B0503020204020204" pitchFamily="34" charset="-122"/>
          <a:cs typeface="微软雅黑"/>
        </a:defRPr>
      </a:lvl1pPr>
      <a:lvl2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cs typeface="微软雅黑"/>
        </a:defRPr>
      </a:lvl2pPr>
      <a:lvl3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cs typeface="微软雅黑"/>
        </a:defRPr>
      </a:lvl3pPr>
      <a:lvl4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cs typeface="微软雅黑"/>
        </a:defRPr>
      </a:lvl4pPr>
      <a:lvl5pPr algn="l" rtl="0" eaLnBrk="0" fontAlgn="base" hangingPunct="0">
        <a:spcBef>
          <a:spcPct val="0"/>
        </a:spcBef>
        <a:spcAft>
          <a:spcPct val="0"/>
        </a:spcAft>
        <a:defRPr sz="2800">
          <a:solidFill>
            <a:schemeClr val="tx1"/>
          </a:solidFill>
          <a:latin typeface="微软雅黑" panose="020B0503020204020204" pitchFamily="34" charset="-122"/>
          <a:ea typeface="微软雅黑" panose="020B0503020204020204" pitchFamily="34" charset="-122"/>
          <a:cs typeface="微软雅黑"/>
        </a:defRPr>
      </a:lvl5pPr>
      <a:lvl6pPr marL="4572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6pPr>
      <a:lvl7pPr marL="9144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7pPr>
      <a:lvl8pPr marL="13716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8pPr>
      <a:lvl9pPr marL="1828800" algn="l" rtl="0" fontAlgn="base">
        <a:spcBef>
          <a:spcPct val="0"/>
        </a:spcBef>
        <a:spcAft>
          <a:spcPct val="0"/>
        </a:spcAft>
        <a:defRPr sz="2800">
          <a:solidFill>
            <a:schemeClr val="tx1"/>
          </a:solidFill>
          <a:latin typeface="微软雅黑" panose="020B0503020204020204" pitchFamily="34" charset="-122"/>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微软雅黑" panose="020B0503020204020204" pitchFamily="34" charset="-122"/>
          <a:ea typeface="微软雅黑" panose="020B0503020204020204" pitchFamily="34" charset="-122"/>
          <a:cs typeface="微软雅黑"/>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微软雅黑" panose="020B0503020204020204" pitchFamily="34" charset="-122"/>
          <a:ea typeface="微软雅黑" panose="020B0503020204020204" pitchFamily="34" charset="-122"/>
          <a:cs typeface="微软雅黑"/>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微软雅黑" panose="020B0503020204020204" pitchFamily="34" charset="-122"/>
          <a:ea typeface="微软雅黑" panose="020B0503020204020204" pitchFamily="34" charset="-122"/>
          <a:cs typeface="微软雅黑"/>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微软雅黑" panose="020B0503020204020204" pitchFamily="34" charset="-122"/>
          <a:ea typeface="微软雅黑" panose="020B0503020204020204" pitchFamily="34" charset="-122"/>
          <a:cs typeface="微软雅黑"/>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微软雅黑" panose="020B0503020204020204" pitchFamily="34" charset="-122"/>
          <a:ea typeface="微软雅黑" panose="020B0503020204020204" pitchFamily="34" charset="-122"/>
          <a:cs typeface="微软雅黑"/>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4.xml"/><Relationship Id="rId5" Type="http://schemas.openxmlformats.org/officeDocument/2006/relationships/image" Target="../media/image11.png"/><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4.xml"/><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7.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8.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4.xml"/></Relationships>
</file>

<file path=ppt/slides/_rels/slide4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4.xml"/><Relationship Id="rId1" Type="http://schemas.openxmlformats.org/officeDocument/2006/relationships/slideLayout" Target="../slideLayouts/slideLayout24.xml"/><Relationship Id="rId4" Type="http://schemas.openxmlformats.org/officeDocument/2006/relationships/image" Target="../media/image26.jpeg"/></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5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8.xml"/><Relationship Id="rId1" Type="http://schemas.openxmlformats.org/officeDocument/2006/relationships/slideLayout" Target="../slideLayouts/slideLayout24.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3" name="图片 2"/>
          <p:cNvPicPr>
            <a:picLocks noChangeAspect="1" noChangeArrowheads="1"/>
          </p:cNvPicPr>
          <p:nvPr/>
        </p:nvPicPr>
        <p:blipFill>
          <a:blip r:embed="rId3"/>
          <a:srcRect/>
          <a:stretch>
            <a:fillRect/>
          </a:stretch>
        </p:blipFill>
        <p:spPr bwMode="auto">
          <a:xfrm>
            <a:off x="755650" y="3184525"/>
            <a:ext cx="1295400" cy="1606550"/>
          </a:xfrm>
          <a:prstGeom prst="rect">
            <a:avLst/>
          </a:prstGeom>
          <a:noFill/>
          <a:ln w="9525">
            <a:noFill/>
            <a:miter lim="800000"/>
            <a:headEnd/>
            <a:tailEnd/>
          </a:ln>
        </p:spPr>
      </p:pic>
      <p:pic>
        <p:nvPicPr>
          <p:cNvPr id="5" name="图片 4"/>
          <p:cNvPicPr>
            <a:picLocks noChangeAspect="1" noChangeArrowheads="1"/>
          </p:cNvPicPr>
          <p:nvPr/>
        </p:nvPicPr>
        <p:blipFill>
          <a:blip r:embed="rId4"/>
          <a:srcRect/>
          <a:stretch>
            <a:fillRect/>
          </a:stretch>
        </p:blipFill>
        <p:spPr bwMode="auto">
          <a:xfrm>
            <a:off x="17463" y="4441825"/>
            <a:ext cx="9144000" cy="704850"/>
          </a:xfrm>
          <a:prstGeom prst="rect">
            <a:avLst/>
          </a:prstGeom>
          <a:noFill/>
          <a:ln w="9525">
            <a:noFill/>
            <a:miter lim="800000"/>
            <a:headEnd/>
            <a:tailEnd/>
          </a:ln>
        </p:spPr>
      </p:pic>
      <p:pic>
        <p:nvPicPr>
          <p:cNvPr id="6" name="图片 5"/>
          <p:cNvPicPr>
            <a:picLocks noChangeAspect="1" noChangeArrowheads="1"/>
          </p:cNvPicPr>
          <p:nvPr/>
        </p:nvPicPr>
        <p:blipFill>
          <a:blip r:embed="rId5"/>
          <a:srcRect/>
          <a:stretch>
            <a:fillRect/>
          </a:stretch>
        </p:blipFill>
        <p:spPr bwMode="auto">
          <a:xfrm>
            <a:off x="438150" y="3074988"/>
            <a:ext cx="8691563" cy="1989137"/>
          </a:xfrm>
          <a:prstGeom prst="rect">
            <a:avLst/>
          </a:prstGeom>
          <a:noFill/>
          <a:ln w="9525">
            <a:noFill/>
            <a:miter lim="800000"/>
            <a:headEnd/>
            <a:tailEnd/>
          </a:ln>
        </p:spPr>
      </p:pic>
      <p:sp>
        <p:nvSpPr>
          <p:cNvPr id="7" name="圆角矩形 6"/>
          <p:cNvSpPr/>
          <p:nvPr/>
        </p:nvSpPr>
        <p:spPr>
          <a:xfrm>
            <a:off x="2428875" y="2143125"/>
            <a:ext cx="4879975" cy="785813"/>
          </a:xfrm>
          <a:prstGeom prst="roundRect">
            <a:avLst>
              <a:gd name="adj" fmla="val 50000"/>
            </a:avLst>
          </a:prstGeom>
          <a:solidFill>
            <a:srgbClr val="2C20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2800" b="1" noProof="1">
              <a:solidFill>
                <a:srgbClr val="FFFFFF"/>
              </a:solidFill>
            </a:endParaRPr>
          </a:p>
          <a:p>
            <a:pPr algn="ctr"/>
            <a:r>
              <a:rPr lang="zh-CN" altLang="en-US" sz="2400" b="1" noProof="1">
                <a:solidFill>
                  <a:srgbClr val="FFFFFF"/>
                </a:solidFill>
              </a:rPr>
              <a:t>云南省第二人民医院</a:t>
            </a:r>
            <a:r>
              <a:rPr lang="en-US" altLang="zh-CN" sz="2400" b="1">
                <a:solidFill>
                  <a:srgbClr val="FFFFFF"/>
                </a:solidFill>
              </a:rPr>
              <a:t> </a:t>
            </a:r>
            <a:r>
              <a:rPr lang="zh-CN" altLang="en-US" sz="2400" b="1" noProof="1">
                <a:solidFill>
                  <a:srgbClr val="FFFFFF"/>
                </a:solidFill>
              </a:rPr>
              <a:t>神经内科  </a:t>
            </a:r>
            <a:endParaRPr lang="en-US" altLang="zh-CN" sz="2400" b="1">
              <a:solidFill>
                <a:srgbClr val="FFFFFF"/>
              </a:solidFill>
            </a:endParaRPr>
          </a:p>
          <a:p>
            <a:pPr algn="ctr"/>
            <a:r>
              <a:rPr lang="zh-CN" altLang="en-US" sz="2400" b="1" noProof="1">
                <a:solidFill>
                  <a:srgbClr val="FFFFFF"/>
                </a:solidFill>
              </a:rPr>
              <a:t>杨志秀</a:t>
            </a:r>
            <a:r>
              <a:rPr lang="en-US" altLang="zh-CN" sz="2400" b="1">
                <a:solidFill>
                  <a:srgbClr val="FFFFFF"/>
                </a:solidFill>
              </a:rPr>
              <a:t>  </a:t>
            </a:r>
            <a:r>
              <a:rPr lang="zh-CN" altLang="en-US" sz="2000" b="1">
                <a:solidFill>
                  <a:srgbClr val="FFFFFF"/>
                </a:solidFill>
              </a:rPr>
              <a:t>主任医师</a:t>
            </a:r>
            <a:endParaRPr lang="zh-CN" sz="2000" b="1">
              <a:solidFill>
                <a:srgbClr val="FFFFFF"/>
              </a:solidFill>
            </a:endParaRPr>
          </a:p>
          <a:p>
            <a:pPr algn="ctr"/>
            <a:endParaRPr lang="zh-CN" altLang="en-US" sz="2800" b="1" noProof="1">
              <a:solidFill>
                <a:srgbClr val="FFFFFF"/>
              </a:solidFill>
            </a:endParaRPr>
          </a:p>
        </p:txBody>
      </p:sp>
      <p:sp>
        <p:nvSpPr>
          <p:cNvPr id="9" name="文本框 8"/>
          <p:cNvSpPr txBox="1"/>
          <p:nvPr/>
        </p:nvSpPr>
        <p:spPr>
          <a:xfrm>
            <a:off x="1543367" y="916305"/>
            <a:ext cx="6306186" cy="830997"/>
          </a:xfrm>
          <a:prstGeom prst="rect">
            <a:avLst/>
          </a:prstGeom>
          <a:noFill/>
        </p:spPr>
        <p:txBody>
          <a:bodyPr>
            <a:spAutoFit/>
          </a:bodyPr>
          <a:lstStyle/>
          <a:p>
            <a:pPr algn="ctr" fontAlgn="auto">
              <a:defRPr/>
            </a:pPr>
            <a:r>
              <a:rPr lang="zh-CN" altLang="en-US" sz="4800" b="1" noProof="1">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微软雅黑" panose="020B0503020204020204" pitchFamily="34" charset="-122"/>
                <a:ea typeface="微软雅黑" panose="020B0503020204020204" pitchFamily="34" charset="-122"/>
              </a:rPr>
              <a:t>科学健身   快乐生活</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nodeType="afterGroup">
                            <p:stCondLst>
                              <p:cond delay="1000"/>
                            </p:stCondLst>
                            <p:childTnLst>
                              <p:par>
                                <p:cTn id="16" presetID="22" presetClass="entr" presetSubtype="8"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1000"/>
                                        <p:tgtEl>
                                          <p:spTgt spid="5"/>
                                        </p:tgtEl>
                                      </p:cBhvr>
                                    </p:animEffect>
                                  </p:childTnLst>
                                </p:cTn>
                              </p:par>
                            </p:childTnLst>
                          </p:cTn>
                        </p:par>
                        <p:par>
                          <p:cTn id="19" fill="hold" nodeType="afterGroup">
                            <p:stCondLst>
                              <p:cond delay="200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3000"/>
                            </p:stCondLst>
                            <p:childTnLst>
                              <p:par>
                                <p:cTn id="26" presetID="42" presetClass="entr" presetSubtype="0" fill="hold" nodeType="after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4000"/>
                            </p:stCondLst>
                            <p:childTnLst>
                              <p:par>
                                <p:cTn id="32" presetID="16" presetClass="entr" presetSubtype="21"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barn(inVertical)">
                                      <p:cBhvr>
                                        <p:cTn id="34"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428625" y="1071563"/>
            <a:ext cx="8096250"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srgbClr val="FFFFFF"/>
                </a:solidFill>
                <a:latin typeface="微软雅黑" panose="020B0503020204020204" pitchFamily="34" charset="-122"/>
                <a:ea typeface="微软雅黑" panose="020B0503020204020204" pitchFamily="34" charset="-122"/>
              </a:rPr>
              <a:t>所谓科学健身，应该？</a:t>
            </a:r>
          </a:p>
        </p:txBody>
      </p:sp>
      <p:grpSp>
        <p:nvGrpSpPr>
          <p:cNvPr id="7" name="组合 6"/>
          <p:cNvGrpSpPr>
            <a:grpSpLocks/>
          </p:cNvGrpSpPr>
          <p:nvPr/>
        </p:nvGrpSpPr>
        <p:grpSpPr bwMode="auto">
          <a:xfrm>
            <a:off x="571500" y="1755775"/>
            <a:ext cx="1441450" cy="1236663"/>
            <a:chOff x="619203" y="1099791"/>
            <a:chExt cx="1442136" cy="1237249"/>
          </a:xfrm>
        </p:grpSpPr>
        <p:sp>
          <p:nvSpPr>
            <p:cNvPr id="12" name="任意多边形 11"/>
            <p:cNvSpPr/>
            <p:nvPr/>
          </p:nvSpPr>
          <p:spPr bwMode="auto">
            <a:xfrm rot="13500000">
              <a:off x="700999" y="1100584"/>
              <a:ext cx="1237249" cy="1235663"/>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3036" name="文本框 5"/>
            <p:cNvSpPr txBox="1">
              <a:spLocks noChangeArrowheads="1"/>
            </p:cNvSpPr>
            <p:nvPr/>
          </p:nvSpPr>
          <p:spPr bwMode="auto">
            <a:xfrm>
              <a:off x="619203" y="1558794"/>
              <a:ext cx="1442136" cy="307923"/>
            </a:xfrm>
            <a:prstGeom prst="rect">
              <a:avLst/>
            </a:prstGeom>
            <a:noFill/>
            <a:ln w="9525">
              <a:noFill/>
              <a:miter lim="800000"/>
              <a:headEnd/>
              <a:tailEnd/>
            </a:ln>
          </p:spPr>
          <p:txBody>
            <a:bodyPr wrap="none">
              <a:spAutoFit/>
            </a:bodyPr>
            <a:lstStyle/>
            <a:p>
              <a:r>
                <a:rPr lang="zh-CN" altLang="en-US" sz="1400" b="1">
                  <a:solidFill>
                    <a:srgbClr val="FFFFFF"/>
                  </a:solidFill>
                  <a:latin typeface="微软雅黑"/>
                  <a:ea typeface="微软雅黑"/>
                  <a:cs typeface="微软雅黑"/>
                </a:rPr>
                <a:t>全面的体质评估</a:t>
              </a:r>
            </a:p>
          </p:txBody>
        </p:sp>
      </p:grpSp>
      <p:grpSp>
        <p:nvGrpSpPr>
          <p:cNvPr id="13" name="组合 12"/>
          <p:cNvGrpSpPr>
            <a:grpSpLocks/>
          </p:cNvGrpSpPr>
          <p:nvPr/>
        </p:nvGrpSpPr>
        <p:grpSpPr bwMode="auto">
          <a:xfrm>
            <a:off x="2143125" y="1755775"/>
            <a:ext cx="1571625" cy="1236663"/>
            <a:chOff x="2191542" y="1099792"/>
            <a:chExt cx="1570711" cy="1237249"/>
          </a:xfrm>
        </p:grpSpPr>
        <p:sp>
          <p:nvSpPr>
            <p:cNvPr id="18" name="任意多边形 17"/>
            <p:cNvSpPr/>
            <p:nvPr/>
          </p:nvSpPr>
          <p:spPr bwMode="auto">
            <a:xfrm rot="13500000">
              <a:off x="2359067" y="1100445"/>
              <a:ext cx="1237249" cy="1235944"/>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3034" name="文本框 11"/>
            <p:cNvSpPr txBox="1">
              <a:spLocks noChangeArrowheads="1"/>
            </p:cNvSpPr>
            <p:nvPr/>
          </p:nvSpPr>
          <p:spPr bwMode="auto">
            <a:xfrm>
              <a:off x="2191542" y="1558794"/>
              <a:ext cx="1570711" cy="307923"/>
            </a:xfrm>
            <a:prstGeom prst="rect">
              <a:avLst/>
            </a:prstGeom>
            <a:noFill/>
            <a:ln w="9525">
              <a:noFill/>
              <a:miter lim="800000"/>
              <a:headEnd/>
              <a:tailEnd/>
            </a:ln>
          </p:spPr>
          <p:txBody>
            <a:bodyPr>
              <a:spAutoFit/>
            </a:bodyPr>
            <a:lstStyle/>
            <a:p>
              <a:r>
                <a:rPr lang="zh-CN" altLang="en-US" sz="1400" b="1">
                  <a:solidFill>
                    <a:srgbClr val="FFFFFF"/>
                  </a:solidFill>
                  <a:latin typeface="微软雅黑"/>
                  <a:ea typeface="微软雅黑"/>
                  <a:cs typeface="微软雅黑"/>
                </a:rPr>
                <a:t>安全有效的运动</a:t>
              </a:r>
            </a:p>
          </p:txBody>
        </p:sp>
      </p:grpSp>
      <p:grpSp>
        <p:nvGrpSpPr>
          <p:cNvPr id="19" name="组合 18"/>
          <p:cNvGrpSpPr>
            <a:grpSpLocks/>
          </p:cNvGrpSpPr>
          <p:nvPr/>
        </p:nvGrpSpPr>
        <p:grpSpPr bwMode="auto">
          <a:xfrm>
            <a:off x="3857625" y="1755775"/>
            <a:ext cx="1441450" cy="1236663"/>
            <a:chOff x="3905123" y="1099791"/>
            <a:chExt cx="1442136" cy="1237249"/>
          </a:xfrm>
        </p:grpSpPr>
        <p:sp>
          <p:nvSpPr>
            <p:cNvPr id="24" name="任意多边形 23"/>
            <p:cNvSpPr/>
            <p:nvPr/>
          </p:nvSpPr>
          <p:spPr bwMode="auto">
            <a:xfrm rot="13500000">
              <a:off x="4017097" y="1100584"/>
              <a:ext cx="1237249" cy="1235663"/>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3032" name="文本框 17"/>
            <p:cNvSpPr txBox="1">
              <a:spLocks noChangeArrowheads="1"/>
            </p:cNvSpPr>
            <p:nvPr/>
          </p:nvSpPr>
          <p:spPr bwMode="auto">
            <a:xfrm>
              <a:off x="3905123" y="1558794"/>
              <a:ext cx="1442136" cy="307923"/>
            </a:xfrm>
            <a:prstGeom prst="rect">
              <a:avLst/>
            </a:prstGeom>
            <a:noFill/>
            <a:ln w="9525">
              <a:noFill/>
              <a:miter lim="800000"/>
              <a:headEnd/>
              <a:tailEnd/>
            </a:ln>
          </p:spPr>
          <p:txBody>
            <a:bodyPr wrap="none">
              <a:spAutoFit/>
            </a:bodyPr>
            <a:lstStyle/>
            <a:p>
              <a:r>
                <a:rPr lang="zh-CN" altLang="en-US" sz="1400" b="1">
                  <a:solidFill>
                    <a:srgbClr val="FFFFFF"/>
                  </a:solidFill>
                  <a:latin typeface="微软雅黑"/>
                  <a:ea typeface="微软雅黑"/>
                  <a:cs typeface="微软雅黑"/>
                </a:rPr>
                <a:t>循序渐进的计划</a:t>
              </a:r>
            </a:p>
          </p:txBody>
        </p:sp>
      </p:grpSp>
      <p:grpSp>
        <p:nvGrpSpPr>
          <p:cNvPr id="25" name="组合 24"/>
          <p:cNvGrpSpPr>
            <a:grpSpLocks/>
          </p:cNvGrpSpPr>
          <p:nvPr/>
        </p:nvGrpSpPr>
        <p:grpSpPr bwMode="auto">
          <a:xfrm>
            <a:off x="5500688" y="1755775"/>
            <a:ext cx="1441450" cy="1236663"/>
            <a:chOff x="5548888" y="1099792"/>
            <a:chExt cx="1440573" cy="1237249"/>
          </a:xfrm>
        </p:grpSpPr>
        <p:sp>
          <p:nvSpPr>
            <p:cNvPr id="30" name="任意多边形 29"/>
            <p:cNvSpPr/>
            <p:nvPr/>
          </p:nvSpPr>
          <p:spPr bwMode="auto">
            <a:xfrm rot="13500000">
              <a:off x="5675141" y="1100462"/>
              <a:ext cx="1237249" cy="12359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3030" name="文本框 23"/>
            <p:cNvSpPr txBox="1">
              <a:spLocks noChangeArrowheads="1"/>
            </p:cNvSpPr>
            <p:nvPr/>
          </p:nvSpPr>
          <p:spPr bwMode="auto">
            <a:xfrm>
              <a:off x="5548888" y="1558794"/>
              <a:ext cx="1440573" cy="307923"/>
            </a:xfrm>
            <a:prstGeom prst="rect">
              <a:avLst/>
            </a:prstGeom>
            <a:noFill/>
            <a:ln w="9525">
              <a:noFill/>
              <a:miter lim="800000"/>
              <a:headEnd/>
              <a:tailEnd/>
            </a:ln>
          </p:spPr>
          <p:txBody>
            <a:bodyPr wrap="none">
              <a:spAutoFit/>
            </a:bodyPr>
            <a:lstStyle/>
            <a:p>
              <a:r>
                <a:rPr lang="zh-CN" altLang="en-US" sz="1400" b="1">
                  <a:solidFill>
                    <a:srgbClr val="FFFFFF"/>
                  </a:solidFill>
                  <a:latin typeface="微软雅黑"/>
                  <a:ea typeface="微软雅黑"/>
                  <a:cs typeface="微软雅黑"/>
                </a:rPr>
                <a:t>多形式全面发展</a:t>
              </a:r>
            </a:p>
          </p:txBody>
        </p:sp>
      </p:grpSp>
      <p:grpSp>
        <p:nvGrpSpPr>
          <p:cNvPr id="31" name="组合 30"/>
          <p:cNvGrpSpPr>
            <a:grpSpLocks/>
          </p:cNvGrpSpPr>
          <p:nvPr/>
        </p:nvGrpSpPr>
        <p:grpSpPr bwMode="auto">
          <a:xfrm>
            <a:off x="7172325" y="2193925"/>
            <a:ext cx="1463675" cy="309563"/>
            <a:chOff x="7219613" y="1563637"/>
            <a:chExt cx="1464402" cy="309255"/>
          </a:xfrm>
        </p:grpSpPr>
        <p:sp>
          <p:nvSpPr>
            <p:cNvPr id="36" name="矩形 35"/>
            <p:cNvSpPr/>
            <p:nvPr/>
          </p:nvSpPr>
          <p:spPr bwMode="auto">
            <a:xfrm>
              <a:off x="7219613" y="1563637"/>
              <a:ext cx="1464402" cy="296568"/>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3028" name="文本框 29"/>
            <p:cNvSpPr txBox="1">
              <a:spLocks noChangeArrowheads="1"/>
            </p:cNvSpPr>
            <p:nvPr/>
          </p:nvSpPr>
          <p:spPr bwMode="auto">
            <a:xfrm>
              <a:off x="7380031" y="1565224"/>
              <a:ext cx="903259" cy="307668"/>
            </a:xfrm>
            <a:prstGeom prst="rect">
              <a:avLst/>
            </a:prstGeom>
            <a:noFill/>
            <a:ln w="9525">
              <a:noFill/>
              <a:miter lim="800000"/>
              <a:headEnd/>
              <a:tailEnd/>
            </a:ln>
          </p:spPr>
          <p:txBody>
            <a:bodyPr wrap="none">
              <a:spAutoFit/>
            </a:bodyPr>
            <a:lstStyle/>
            <a:p>
              <a:r>
                <a:rPr lang="zh-CN" altLang="en-US" sz="1400" b="1">
                  <a:solidFill>
                    <a:srgbClr val="FFFFFF"/>
                  </a:solidFill>
                  <a:latin typeface="微软雅黑"/>
                  <a:ea typeface="微软雅黑"/>
                  <a:cs typeface="微软雅黑"/>
                </a:rPr>
                <a:t>坚持锻炼</a:t>
              </a:r>
            </a:p>
          </p:txBody>
        </p:sp>
      </p:grpSp>
      <p:sp>
        <p:nvSpPr>
          <p:cNvPr id="37" name="TextBox 3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4779963" cy="457200"/>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科学健身有原则，牢记要点是关键</a:t>
            </a:r>
          </a:p>
        </p:txBody>
      </p:sp>
      <p:sp>
        <p:nvSpPr>
          <p:cNvPr id="20" name="矩形 19"/>
          <p:cNvSpPr/>
          <p:nvPr/>
        </p:nvSpPr>
        <p:spPr bwMode="auto">
          <a:xfrm>
            <a:off x="539750" y="2516188"/>
            <a:ext cx="1463675" cy="1711325"/>
          </a:xfrm>
          <a:prstGeom prst="rect">
            <a:avLst/>
          </a:prstGeom>
          <a:solidFill>
            <a:schemeClr val="bg1">
              <a:lumMod val="50000"/>
              <a:alpha val="30000"/>
            </a:scheme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3018" name="文本框 12"/>
          <p:cNvSpPr txBox="1">
            <a:spLocks noChangeArrowheads="1"/>
          </p:cNvSpPr>
          <p:nvPr/>
        </p:nvSpPr>
        <p:spPr bwMode="auto">
          <a:xfrm>
            <a:off x="642938" y="2643188"/>
            <a:ext cx="1214437" cy="1406525"/>
          </a:xfrm>
          <a:prstGeom prst="rect">
            <a:avLst/>
          </a:prstGeom>
          <a:noFill/>
          <a:ln w="9525">
            <a:noFill/>
            <a:miter lim="800000"/>
            <a:headEnd/>
            <a:tailEnd/>
          </a:ln>
        </p:spPr>
        <p:txBody>
          <a:bodyPr>
            <a:spAutoFit/>
          </a:bodyPr>
          <a:lstStyle/>
          <a:p>
            <a:pPr>
              <a:lnSpc>
                <a:spcPct val="130000"/>
              </a:lnSpc>
            </a:pPr>
            <a:r>
              <a:rPr lang="zh-CN" altLang="en-US" sz="1100">
                <a:solidFill>
                  <a:srgbClr val="000000"/>
                </a:solidFill>
                <a:latin typeface="微软雅黑"/>
                <a:ea typeface="微软雅黑"/>
                <a:cs typeface="微软雅黑"/>
              </a:rPr>
              <a:t>身高</a:t>
            </a:r>
          </a:p>
          <a:p>
            <a:pPr>
              <a:lnSpc>
                <a:spcPct val="130000"/>
              </a:lnSpc>
            </a:pPr>
            <a:r>
              <a:rPr lang="zh-CN" altLang="en-US" sz="1100">
                <a:solidFill>
                  <a:srgbClr val="000000"/>
                </a:solidFill>
                <a:latin typeface="微软雅黑"/>
                <a:ea typeface="微软雅黑"/>
                <a:cs typeface="微软雅黑"/>
              </a:rPr>
              <a:t>体重</a:t>
            </a:r>
          </a:p>
          <a:p>
            <a:pPr>
              <a:lnSpc>
                <a:spcPct val="130000"/>
              </a:lnSpc>
            </a:pPr>
            <a:r>
              <a:rPr lang="zh-CN" altLang="en-US" sz="1100">
                <a:solidFill>
                  <a:srgbClr val="000000"/>
                </a:solidFill>
                <a:latin typeface="微软雅黑"/>
                <a:ea typeface="微软雅黑"/>
                <a:cs typeface="微软雅黑"/>
              </a:rPr>
              <a:t>脉搏</a:t>
            </a:r>
          </a:p>
          <a:p>
            <a:pPr>
              <a:lnSpc>
                <a:spcPct val="130000"/>
              </a:lnSpc>
            </a:pPr>
            <a:r>
              <a:rPr lang="zh-CN" altLang="en-US" sz="1100">
                <a:solidFill>
                  <a:srgbClr val="000000"/>
                </a:solidFill>
                <a:latin typeface="微软雅黑"/>
                <a:ea typeface="微软雅黑"/>
                <a:cs typeface="微软雅黑"/>
              </a:rPr>
              <a:t>血压</a:t>
            </a:r>
          </a:p>
          <a:p>
            <a:pPr>
              <a:lnSpc>
                <a:spcPct val="130000"/>
              </a:lnSpc>
            </a:pPr>
            <a:r>
              <a:rPr lang="zh-CN" altLang="en-US" sz="1100">
                <a:solidFill>
                  <a:srgbClr val="000000"/>
                </a:solidFill>
                <a:latin typeface="微软雅黑"/>
                <a:ea typeface="微软雅黑"/>
                <a:cs typeface="微软雅黑"/>
              </a:rPr>
              <a:t>心率</a:t>
            </a:r>
          </a:p>
          <a:p>
            <a:pPr>
              <a:lnSpc>
                <a:spcPct val="130000"/>
              </a:lnSpc>
            </a:pPr>
            <a:r>
              <a:rPr lang="zh-CN" altLang="en-US" sz="1100">
                <a:solidFill>
                  <a:srgbClr val="000000"/>
                </a:solidFill>
                <a:latin typeface="微软雅黑"/>
                <a:ea typeface="微软雅黑"/>
                <a:cs typeface="微软雅黑"/>
              </a:rPr>
              <a:t>身体状态等</a:t>
            </a:r>
          </a:p>
        </p:txBody>
      </p:sp>
      <p:sp>
        <p:nvSpPr>
          <p:cNvPr id="26" name="矩形 25"/>
          <p:cNvSpPr/>
          <p:nvPr/>
        </p:nvSpPr>
        <p:spPr bwMode="auto">
          <a:xfrm>
            <a:off x="3856038" y="2516188"/>
            <a:ext cx="1463675" cy="1711325"/>
          </a:xfrm>
          <a:prstGeom prst="rect">
            <a:avLst/>
          </a:prstGeom>
          <a:solidFill>
            <a:schemeClr val="bg1">
              <a:lumMod val="50000"/>
              <a:alpha val="30000"/>
            </a:scheme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8" name="矩形 27"/>
          <p:cNvSpPr/>
          <p:nvPr/>
        </p:nvSpPr>
        <p:spPr bwMode="auto">
          <a:xfrm>
            <a:off x="5513388" y="2516188"/>
            <a:ext cx="1465262" cy="1711325"/>
          </a:xfrm>
          <a:prstGeom prst="rect">
            <a:avLst/>
          </a:prstGeom>
          <a:solidFill>
            <a:schemeClr val="bg1">
              <a:lumMod val="50000"/>
              <a:alpha val="30000"/>
            </a:scheme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bwMode="auto">
          <a:xfrm>
            <a:off x="7172325" y="2490788"/>
            <a:ext cx="1463675" cy="1712912"/>
          </a:xfrm>
          <a:prstGeom prst="rect">
            <a:avLst/>
          </a:prstGeom>
          <a:solidFill>
            <a:schemeClr val="bg1">
              <a:lumMod val="50000"/>
              <a:alpha val="30000"/>
            </a:scheme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ysClr val="windowText" lastClr="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3022" name="文本框 12"/>
          <p:cNvSpPr txBox="1">
            <a:spLocks noChangeArrowheads="1"/>
          </p:cNvSpPr>
          <p:nvPr/>
        </p:nvSpPr>
        <p:spPr bwMode="auto">
          <a:xfrm>
            <a:off x="3929063" y="2643188"/>
            <a:ext cx="1285875" cy="973137"/>
          </a:xfrm>
          <a:prstGeom prst="rect">
            <a:avLst/>
          </a:prstGeom>
          <a:noFill/>
          <a:ln w="9525">
            <a:noFill/>
            <a:miter lim="800000"/>
            <a:headEnd/>
            <a:tailEnd/>
          </a:ln>
        </p:spPr>
        <p:txBody>
          <a:bodyPr>
            <a:spAutoFit/>
          </a:bodyPr>
          <a:lstStyle/>
          <a:p>
            <a:pPr>
              <a:lnSpc>
                <a:spcPct val="130000"/>
              </a:lnSpc>
            </a:pPr>
            <a:r>
              <a:rPr lang="zh-CN" altLang="en-US" sz="1100">
                <a:solidFill>
                  <a:srgbClr val="000000"/>
                </a:solidFill>
                <a:latin typeface="微软雅黑"/>
                <a:ea typeface="微软雅黑"/>
                <a:cs typeface="微软雅黑"/>
              </a:rPr>
              <a:t>不急于求成，从强度、时间、频率等逐步加强锻炼</a:t>
            </a:r>
          </a:p>
        </p:txBody>
      </p:sp>
      <p:sp>
        <p:nvSpPr>
          <p:cNvPr id="43023" name="文本框 12"/>
          <p:cNvSpPr txBox="1">
            <a:spLocks noChangeArrowheads="1"/>
          </p:cNvSpPr>
          <p:nvPr/>
        </p:nvSpPr>
        <p:spPr bwMode="auto">
          <a:xfrm>
            <a:off x="5572125" y="2643188"/>
            <a:ext cx="1285875" cy="1187450"/>
          </a:xfrm>
          <a:prstGeom prst="rect">
            <a:avLst/>
          </a:prstGeom>
          <a:noFill/>
          <a:ln w="9525">
            <a:noFill/>
            <a:miter lim="800000"/>
            <a:headEnd/>
            <a:tailEnd/>
          </a:ln>
        </p:spPr>
        <p:txBody>
          <a:bodyPr>
            <a:spAutoFit/>
          </a:bodyPr>
          <a:lstStyle/>
          <a:p>
            <a:pPr>
              <a:lnSpc>
                <a:spcPct val="130000"/>
              </a:lnSpc>
            </a:pPr>
            <a:r>
              <a:rPr lang="zh-CN" altLang="en-US" sz="1100">
                <a:solidFill>
                  <a:srgbClr val="000000"/>
                </a:solidFill>
                <a:latin typeface="微软雅黑"/>
                <a:ea typeface="微软雅黑"/>
                <a:cs typeface="微软雅黑"/>
              </a:rPr>
              <a:t>在适应一种锻炼方式的基础上，再多选择几项运动，全方面提高健身效果。</a:t>
            </a:r>
          </a:p>
        </p:txBody>
      </p:sp>
      <p:sp>
        <p:nvSpPr>
          <p:cNvPr id="43024" name="文本框 12"/>
          <p:cNvSpPr txBox="1">
            <a:spLocks noChangeArrowheads="1"/>
          </p:cNvSpPr>
          <p:nvPr/>
        </p:nvSpPr>
        <p:spPr bwMode="auto">
          <a:xfrm>
            <a:off x="7215188" y="2643188"/>
            <a:ext cx="1357312" cy="749300"/>
          </a:xfrm>
          <a:prstGeom prst="rect">
            <a:avLst/>
          </a:prstGeom>
          <a:noFill/>
          <a:ln w="9525">
            <a:noFill/>
            <a:miter lim="800000"/>
            <a:headEnd/>
            <a:tailEnd/>
          </a:ln>
        </p:spPr>
        <p:txBody>
          <a:bodyPr>
            <a:spAutoFit/>
          </a:bodyPr>
          <a:lstStyle/>
          <a:p>
            <a:pPr>
              <a:lnSpc>
                <a:spcPct val="130000"/>
              </a:lnSpc>
            </a:pPr>
            <a:r>
              <a:rPr lang="zh-CN" altLang="en-US" sz="1100">
                <a:solidFill>
                  <a:srgbClr val="000000"/>
                </a:solidFill>
                <a:latin typeface="微软雅黑"/>
                <a:ea typeface="微软雅黑"/>
                <a:cs typeface="微软雅黑"/>
              </a:rPr>
              <a:t>持之以恒，养成习惯，学会享受锻炼带来的乐趣和改变。</a:t>
            </a:r>
          </a:p>
        </p:txBody>
      </p:sp>
      <p:sp>
        <p:nvSpPr>
          <p:cNvPr id="40" name="矩形 39"/>
          <p:cNvSpPr/>
          <p:nvPr/>
        </p:nvSpPr>
        <p:spPr bwMode="auto">
          <a:xfrm>
            <a:off x="2214563" y="2500313"/>
            <a:ext cx="1463675" cy="1711325"/>
          </a:xfrm>
          <a:prstGeom prst="rect">
            <a:avLst/>
          </a:prstGeom>
          <a:solidFill>
            <a:schemeClr val="bg1">
              <a:lumMod val="50000"/>
              <a:alpha val="30000"/>
            </a:schemeClr>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3026" name="TextBox 40"/>
          <p:cNvSpPr txBox="1">
            <a:spLocks noChangeArrowheads="1"/>
          </p:cNvSpPr>
          <p:nvPr/>
        </p:nvSpPr>
        <p:spPr bwMode="auto">
          <a:xfrm>
            <a:off x="2357438" y="2643188"/>
            <a:ext cx="1214437" cy="1192212"/>
          </a:xfrm>
          <a:prstGeom prst="rect">
            <a:avLst/>
          </a:prstGeom>
          <a:noFill/>
          <a:ln w="9525">
            <a:noFill/>
            <a:miter lim="800000"/>
            <a:headEnd/>
            <a:tailEnd/>
          </a:ln>
        </p:spPr>
        <p:txBody>
          <a:bodyPr>
            <a:spAutoFit/>
          </a:bodyPr>
          <a:lstStyle/>
          <a:p>
            <a:pPr>
              <a:lnSpc>
                <a:spcPct val="130000"/>
              </a:lnSpc>
            </a:pPr>
            <a:r>
              <a:rPr lang="zh-CN" altLang="en-US" sz="1100">
                <a:solidFill>
                  <a:srgbClr val="000000"/>
                </a:solidFill>
                <a:latin typeface="微软雅黑"/>
                <a:ea typeface="微软雅黑"/>
                <a:cs typeface="微软雅黑"/>
              </a:rPr>
              <a:t>在安全的环境下锻炼，特殊人群在看护人在场时锻炼，选择合适的健身方案</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nodeType="afterGroup">
                            <p:stCondLst>
                              <p:cond delay="500"/>
                            </p:stCondLst>
                            <p:childTnLst>
                              <p:par>
                                <p:cTn id="9" presetID="1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p:tgtEl>
                                          <p:spTgt spid="7"/>
                                        </p:tgtEl>
                                        <p:attrNameLst>
                                          <p:attrName>ppt_x</p:attrName>
                                        </p:attrNameLst>
                                      </p:cBhvr>
                                      <p:tavLst>
                                        <p:tav tm="0">
                                          <p:val>
                                            <p:strVal val="#ppt_x-#ppt_w*1.125000"/>
                                          </p:val>
                                        </p:tav>
                                        <p:tav tm="100000">
                                          <p:val>
                                            <p:strVal val="#ppt_x"/>
                                          </p:val>
                                        </p:tav>
                                      </p:tavLst>
                                    </p:anim>
                                    <p:animEffect transition="in" filter="wipe(right)">
                                      <p:cBhvr>
                                        <p:cTn id="12" dur="500"/>
                                        <p:tgtEl>
                                          <p:spTgt spid="7"/>
                                        </p:tgtEl>
                                      </p:cBhvr>
                                    </p:animEffect>
                                  </p:childTnLst>
                                </p:cTn>
                              </p:par>
                            </p:childTnLst>
                          </p:cTn>
                        </p:par>
                        <p:par>
                          <p:cTn id="13" fill="hold" nodeType="afterGroup">
                            <p:stCondLst>
                              <p:cond delay="1000"/>
                            </p:stCondLst>
                            <p:childTnLst>
                              <p:par>
                                <p:cTn id="14" presetID="1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p:tgtEl>
                                          <p:spTgt spid="13"/>
                                        </p:tgtEl>
                                        <p:attrNameLst>
                                          <p:attrName>ppt_x</p:attrName>
                                        </p:attrNameLst>
                                      </p:cBhvr>
                                      <p:tavLst>
                                        <p:tav tm="0">
                                          <p:val>
                                            <p:strVal val="#ppt_x-#ppt_w*1.125000"/>
                                          </p:val>
                                        </p:tav>
                                        <p:tav tm="100000">
                                          <p:val>
                                            <p:strVal val="#ppt_x"/>
                                          </p:val>
                                        </p:tav>
                                      </p:tavLst>
                                    </p:anim>
                                    <p:animEffect transition="in" filter="wipe(right)">
                                      <p:cBhvr>
                                        <p:cTn id="17" dur="500"/>
                                        <p:tgtEl>
                                          <p:spTgt spid="13"/>
                                        </p:tgtEl>
                                      </p:cBhvr>
                                    </p:animEffect>
                                  </p:childTnLst>
                                </p:cTn>
                              </p:par>
                            </p:childTnLst>
                          </p:cTn>
                        </p:par>
                        <p:par>
                          <p:cTn id="18" fill="hold" nodeType="afterGroup">
                            <p:stCondLst>
                              <p:cond delay="1500"/>
                            </p:stCondLst>
                            <p:childTnLst>
                              <p:par>
                                <p:cTn id="19" presetID="12" presetClass="entr" presetSubtype="8"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p:tgtEl>
                                          <p:spTgt spid="19"/>
                                        </p:tgtEl>
                                        <p:attrNameLst>
                                          <p:attrName>ppt_x</p:attrName>
                                        </p:attrNameLst>
                                      </p:cBhvr>
                                      <p:tavLst>
                                        <p:tav tm="0">
                                          <p:val>
                                            <p:strVal val="#ppt_x-#ppt_w*1.125000"/>
                                          </p:val>
                                        </p:tav>
                                        <p:tav tm="100000">
                                          <p:val>
                                            <p:strVal val="#ppt_x"/>
                                          </p:val>
                                        </p:tav>
                                      </p:tavLst>
                                    </p:anim>
                                    <p:animEffect transition="in" filter="wipe(right)">
                                      <p:cBhvr>
                                        <p:cTn id="22" dur="500"/>
                                        <p:tgtEl>
                                          <p:spTgt spid="19"/>
                                        </p:tgtEl>
                                      </p:cBhvr>
                                    </p:animEffect>
                                  </p:childTnLst>
                                </p:cTn>
                              </p:par>
                            </p:childTnLst>
                          </p:cTn>
                        </p:par>
                        <p:par>
                          <p:cTn id="23" fill="hold" nodeType="afterGroup">
                            <p:stCondLst>
                              <p:cond delay="2000"/>
                            </p:stCondLst>
                            <p:childTnLst>
                              <p:par>
                                <p:cTn id="24" presetID="12" presetClass="entr" presetSubtype="8" fill="hold" nodeType="afterEffect">
                                  <p:stCondLst>
                                    <p:cond delay="0"/>
                                  </p:stCondLst>
                                  <p:childTnLst>
                                    <p:set>
                                      <p:cBhvr>
                                        <p:cTn id="25" dur="1" fill="hold">
                                          <p:stCondLst>
                                            <p:cond delay="0"/>
                                          </p:stCondLst>
                                        </p:cTn>
                                        <p:tgtEl>
                                          <p:spTgt spid="25"/>
                                        </p:tgtEl>
                                        <p:attrNameLst>
                                          <p:attrName>style.visibility</p:attrName>
                                        </p:attrNameLst>
                                      </p:cBhvr>
                                      <p:to>
                                        <p:strVal val="visible"/>
                                      </p:to>
                                    </p:set>
                                    <p:anim calcmode="lin" valueType="num">
                                      <p:cBhvr>
                                        <p:cTn id="26" dur="500"/>
                                        <p:tgtEl>
                                          <p:spTgt spid="25"/>
                                        </p:tgtEl>
                                        <p:attrNameLst>
                                          <p:attrName>ppt_x</p:attrName>
                                        </p:attrNameLst>
                                      </p:cBhvr>
                                      <p:tavLst>
                                        <p:tav tm="0">
                                          <p:val>
                                            <p:strVal val="#ppt_x-#ppt_w*1.125000"/>
                                          </p:val>
                                        </p:tav>
                                        <p:tav tm="100000">
                                          <p:val>
                                            <p:strVal val="#ppt_x"/>
                                          </p:val>
                                        </p:tav>
                                      </p:tavLst>
                                    </p:anim>
                                    <p:animEffect transition="in" filter="wipe(right)">
                                      <p:cBhvr>
                                        <p:cTn id="27" dur="500"/>
                                        <p:tgtEl>
                                          <p:spTgt spid="25"/>
                                        </p:tgtEl>
                                      </p:cBhvr>
                                    </p:animEffect>
                                  </p:childTnLst>
                                </p:cTn>
                              </p:par>
                            </p:childTnLst>
                          </p:cTn>
                        </p:par>
                        <p:par>
                          <p:cTn id="28" fill="hold" nodeType="afterGroup">
                            <p:stCondLst>
                              <p:cond delay="2500"/>
                            </p:stCondLst>
                            <p:childTnLst>
                              <p:par>
                                <p:cTn id="29" presetID="12" presetClass="entr" presetSubtype="8"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p:tgtEl>
                                          <p:spTgt spid="31"/>
                                        </p:tgtEl>
                                        <p:attrNameLst>
                                          <p:attrName>ppt_x</p:attrName>
                                        </p:attrNameLst>
                                      </p:cBhvr>
                                      <p:tavLst>
                                        <p:tav tm="0">
                                          <p:val>
                                            <p:strVal val="#ppt_x-#ppt_w*1.125000"/>
                                          </p:val>
                                        </p:tav>
                                        <p:tav tm="100000">
                                          <p:val>
                                            <p:strVal val="#ppt_x"/>
                                          </p:val>
                                        </p:tav>
                                      </p:tavLst>
                                    </p:anim>
                                    <p:animEffect transition="in" filter="wipe(right)">
                                      <p:cBhvr>
                                        <p:cTn id="32" dur="500"/>
                                        <p:tgtEl>
                                          <p:spTgt spid="31"/>
                                        </p:tgtEl>
                                      </p:cBhvr>
                                    </p:animEffect>
                                  </p:childTnLst>
                                </p:cTn>
                              </p:par>
                            </p:childTnLst>
                          </p:cTn>
                        </p:par>
                        <p:par>
                          <p:cTn id="33" fill="hold" nodeType="afterGroup">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37"/>
                                        </p:tgtEl>
                                        <p:attrNameLst>
                                          <p:attrName>style.visibility</p:attrName>
                                        </p:attrNameLst>
                                      </p:cBhvr>
                                      <p:to>
                                        <p:strVal val="visible"/>
                                      </p:to>
                                    </p:set>
                                    <p:animEffect transition="in" filter="fade">
                                      <p:cBhvr>
                                        <p:cTn id="36" dur="2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38"/>
          <p:cNvSpPr/>
          <p:nvPr/>
        </p:nvSpPr>
        <p:spPr bwMode="auto">
          <a:xfrm flipH="1">
            <a:off x="2246313" y="2433638"/>
            <a:ext cx="1495425" cy="401637"/>
          </a:xfrm>
          <a:custGeom>
            <a:avLst/>
            <a:gdLst>
              <a:gd name="T0" fmla="*/ 0 w 518"/>
              <a:gd name="T1" fmla="*/ 0 h 95"/>
              <a:gd name="T2" fmla="*/ 518 w 518"/>
              <a:gd name="T3" fmla="*/ 92 h 95"/>
            </a:gdLst>
            <a:ahLst/>
            <a:cxnLst>
              <a:cxn ang="0">
                <a:pos x="T0" y="T1"/>
              </a:cxn>
              <a:cxn ang="0">
                <a:pos x="T2" y="T3"/>
              </a:cxn>
            </a:cxnLst>
            <a:rect l="0" t="0" r="r" b="b"/>
            <a:pathLst>
              <a:path w="518" h="95">
                <a:moveTo>
                  <a:pt x="0" y="0"/>
                </a:moveTo>
                <a:cubicBezTo>
                  <a:pt x="411" y="0"/>
                  <a:pt x="260" y="95"/>
                  <a:pt x="518" y="92"/>
                </a:cubicBezTo>
              </a:path>
            </a:pathLst>
          </a:custGeom>
          <a:noFill/>
          <a:ln w="14" cap="flat">
            <a:solidFill>
              <a:schemeClr val="tx1">
                <a:lumMod val="65000"/>
              </a:schemeClr>
            </a:solidFill>
            <a:prstDash val="solid"/>
            <a:miter lim="800000"/>
          </a:ln>
          <a:extLst>
            <a:ext uri="{909E8E84-426E-40DD-AFC4-6F175D3DCCD1}"/>
          </a:extLst>
        </p:spPr>
        <p:txBody>
          <a:bodyPr/>
          <a:lstStyle/>
          <a:p>
            <a:pP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2" name="Freeform 39"/>
          <p:cNvSpPr/>
          <p:nvPr/>
        </p:nvSpPr>
        <p:spPr bwMode="auto">
          <a:xfrm flipH="1">
            <a:off x="2246313" y="1722438"/>
            <a:ext cx="1495425" cy="1147762"/>
          </a:xfrm>
          <a:custGeom>
            <a:avLst/>
            <a:gdLst>
              <a:gd name="T0" fmla="*/ 0 w 518"/>
              <a:gd name="T1" fmla="*/ 0 h 351"/>
              <a:gd name="T2" fmla="*/ 518 w 518"/>
              <a:gd name="T3" fmla="*/ 340 h 351"/>
            </a:gdLst>
            <a:ahLst/>
            <a:cxnLst>
              <a:cxn ang="0">
                <a:pos x="T0" y="T1"/>
              </a:cxn>
              <a:cxn ang="0">
                <a:pos x="T2" y="T3"/>
              </a:cxn>
            </a:cxnLst>
            <a:rect l="0" t="0" r="r" b="b"/>
            <a:pathLst>
              <a:path w="518" h="351">
                <a:moveTo>
                  <a:pt x="0" y="0"/>
                </a:moveTo>
                <a:cubicBezTo>
                  <a:pt x="411" y="0"/>
                  <a:pt x="260" y="351"/>
                  <a:pt x="518" y="340"/>
                </a:cubicBezTo>
              </a:path>
            </a:pathLst>
          </a:custGeom>
          <a:noFill/>
          <a:ln w="14" cap="flat">
            <a:solidFill>
              <a:schemeClr val="tx1">
                <a:lumMod val="65000"/>
              </a:schemeClr>
            </a:solidFill>
            <a:prstDash val="solid"/>
            <a:miter lim="800000"/>
          </a:ln>
          <a:extLst>
            <a:ext uri="{909E8E84-426E-40DD-AFC4-6F175D3DCCD1}"/>
          </a:extLst>
        </p:spPr>
        <p:txBody>
          <a:bodyPr/>
          <a:lstStyle/>
          <a:p>
            <a:pP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3" name="Freeform 41"/>
          <p:cNvSpPr/>
          <p:nvPr/>
        </p:nvSpPr>
        <p:spPr bwMode="auto">
          <a:xfrm flipH="1">
            <a:off x="2246313" y="2836863"/>
            <a:ext cx="1495425" cy="307975"/>
          </a:xfrm>
          <a:custGeom>
            <a:avLst/>
            <a:gdLst>
              <a:gd name="T0" fmla="*/ 0 w 518"/>
              <a:gd name="T1" fmla="*/ 117 h 117"/>
              <a:gd name="T2" fmla="*/ 518 w 518"/>
              <a:gd name="T3" fmla="*/ 4 h 117"/>
            </a:gdLst>
            <a:ahLst/>
            <a:cxnLst>
              <a:cxn ang="0">
                <a:pos x="T0" y="T1"/>
              </a:cxn>
              <a:cxn ang="0">
                <a:pos x="T2" y="T3"/>
              </a:cxn>
            </a:cxnLst>
            <a:rect l="0" t="0" r="r" b="b"/>
            <a:pathLst>
              <a:path w="518" h="117">
                <a:moveTo>
                  <a:pt x="0" y="117"/>
                </a:moveTo>
                <a:cubicBezTo>
                  <a:pt x="411" y="117"/>
                  <a:pt x="260" y="0"/>
                  <a:pt x="518" y="4"/>
                </a:cubicBezTo>
              </a:path>
            </a:pathLst>
          </a:custGeom>
          <a:noFill/>
          <a:ln w="14" cap="flat">
            <a:solidFill>
              <a:schemeClr val="tx1">
                <a:lumMod val="65000"/>
              </a:schemeClr>
            </a:solidFill>
            <a:prstDash val="solid"/>
            <a:miter lim="800000"/>
          </a:ln>
          <a:extLst>
            <a:ext uri="{909E8E84-426E-40DD-AFC4-6F175D3DCCD1}"/>
          </a:extLst>
        </p:spPr>
        <p:txBody>
          <a:bodyPr/>
          <a:lstStyle/>
          <a:p>
            <a:pP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4" name="Freeform 42"/>
          <p:cNvSpPr/>
          <p:nvPr/>
        </p:nvSpPr>
        <p:spPr bwMode="auto">
          <a:xfrm flipH="1">
            <a:off x="2246313" y="2786063"/>
            <a:ext cx="1495425" cy="1068387"/>
          </a:xfrm>
          <a:custGeom>
            <a:avLst/>
            <a:gdLst>
              <a:gd name="T0" fmla="*/ 0 w 518"/>
              <a:gd name="T1" fmla="*/ 327 h 327"/>
              <a:gd name="T2" fmla="*/ 518 w 518"/>
              <a:gd name="T3" fmla="*/ 10 h 327"/>
            </a:gdLst>
            <a:ahLst/>
            <a:cxnLst>
              <a:cxn ang="0">
                <a:pos x="T0" y="T1"/>
              </a:cxn>
              <a:cxn ang="0">
                <a:pos x="T2" y="T3"/>
              </a:cxn>
            </a:cxnLst>
            <a:rect l="0" t="0" r="r" b="b"/>
            <a:pathLst>
              <a:path w="518" h="327">
                <a:moveTo>
                  <a:pt x="0" y="327"/>
                </a:moveTo>
                <a:cubicBezTo>
                  <a:pt x="411" y="327"/>
                  <a:pt x="260" y="0"/>
                  <a:pt x="518" y="10"/>
                </a:cubicBezTo>
              </a:path>
            </a:pathLst>
          </a:custGeom>
          <a:noFill/>
          <a:ln w="14" cap="flat">
            <a:solidFill>
              <a:schemeClr val="tx1">
                <a:lumMod val="65000"/>
              </a:schemeClr>
            </a:solidFill>
            <a:prstDash val="solid"/>
            <a:miter lim="800000"/>
          </a:ln>
          <a:extLst>
            <a:ext uri="{909E8E84-426E-40DD-AFC4-6F175D3DCCD1}"/>
          </a:extLst>
        </p:spPr>
        <p:txBody>
          <a:bodyPr/>
          <a:lstStyle/>
          <a:p>
            <a:pP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grpSp>
        <p:nvGrpSpPr>
          <p:cNvPr id="45" name="组合 44"/>
          <p:cNvGrpSpPr/>
          <p:nvPr/>
        </p:nvGrpSpPr>
        <p:grpSpPr>
          <a:xfrm>
            <a:off x="3812376" y="1460125"/>
            <a:ext cx="1774825" cy="525463"/>
            <a:chOff x="3715023" y="1201316"/>
            <a:chExt cx="1774825" cy="525463"/>
          </a:xfrm>
          <a:solidFill>
            <a:srgbClr val="0070C0"/>
          </a:solidFill>
        </p:grpSpPr>
        <p:sp>
          <p:nvSpPr>
            <p:cNvPr id="46" name="Rectangle 6"/>
            <p:cNvSpPr>
              <a:spLocks noChangeArrowheads="1"/>
            </p:cNvSpPr>
            <p:nvPr/>
          </p:nvSpPr>
          <p:spPr bwMode="auto">
            <a:xfrm>
              <a:off x="3715023" y="1201316"/>
              <a:ext cx="1774825" cy="525463"/>
            </a:xfrm>
            <a:prstGeom prst="rect">
              <a:avLst/>
            </a:prstGeom>
            <a:grpFill/>
            <a:ln>
              <a:noFill/>
            </a:ln>
          </p:spPr>
          <p:txBody>
            <a:bodyPr/>
            <a:lstStyle/>
            <a:p>
              <a:pPr fontAlgn="auto">
                <a:spcBef>
                  <a:spcPts val="0"/>
                </a:spcBef>
                <a:spcAft>
                  <a:spcPts val="0"/>
                </a:spcAft>
                <a:defRPr/>
              </a:pP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47" name="TextBox 46"/>
            <p:cNvSpPr txBox="1"/>
            <p:nvPr/>
          </p:nvSpPr>
          <p:spPr bwMode="auto">
            <a:xfrm>
              <a:off x="3970591" y="1279382"/>
              <a:ext cx="1261884" cy="369332"/>
            </a:xfrm>
            <a:prstGeom prst="rect">
              <a:avLst/>
            </a:prstGeom>
            <a:grpFill/>
          </p:spPr>
          <p:txBody>
            <a:bodyPr wrap="none" anchor="ctr">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pPr>
                <a:defRPr/>
              </a:pPr>
              <a:r>
                <a:rPr lang="zh-CN" altLang="en-US" sz="1800" dirty="0" smtClean="0">
                  <a:solidFill>
                    <a:srgbClr val="FFFFFF"/>
                  </a:solidFill>
                </a:rPr>
                <a:t>运动项目</a:t>
              </a:r>
              <a:endParaRPr lang="zh-CN" altLang="en-US" sz="1800" dirty="0">
                <a:solidFill>
                  <a:srgbClr val="FFFFFF"/>
                </a:solidFill>
              </a:endParaRPr>
            </a:p>
          </p:txBody>
        </p:sp>
      </p:grpSp>
      <p:grpSp>
        <p:nvGrpSpPr>
          <p:cNvPr id="48" name="组合 47"/>
          <p:cNvGrpSpPr>
            <a:grpSpLocks/>
          </p:cNvGrpSpPr>
          <p:nvPr/>
        </p:nvGrpSpPr>
        <p:grpSpPr bwMode="auto">
          <a:xfrm>
            <a:off x="965200" y="2017713"/>
            <a:ext cx="1546225" cy="1546225"/>
            <a:chOff x="554975" y="1910446"/>
            <a:chExt cx="1545350" cy="1545350"/>
          </a:xfrm>
        </p:grpSpPr>
        <p:sp>
          <p:nvSpPr>
            <p:cNvPr id="49" name="八角星 48"/>
            <p:cNvSpPr/>
            <p:nvPr/>
          </p:nvSpPr>
          <p:spPr>
            <a:xfrm rot="1323978">
              <a:off x="554975" y="1910446"/>
              <a:ext cx="1545350" cy="1545350"/>
            </a:xfrm>
            <a:prstGeom prst="star8">
              <a:avLst>
                <a:gd name="adj" fmla="val 44954"/>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50" name="TextBox 49"/>
            <p:cNvSpPr txBox="1"/>
            <p:nvPr/>
          </p:nvSpPr>
          <p:spPr bwMode="auto">
            <a:xfrm>
              <a:off x="837390" y="2205554"/>
              <a:ext cx="978934" cy="953547"/>
            </a:xfrm>
            <a:prstGeom prst="rect">
              <a:avLst/>
            </a:prstGeom>
            <a:noFill/>
          </p:spPr>
          <p:txBody>
            <a:bodyPr wrap="none">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pPr>
                <a:defRPr/>
              </a:pPr>
              <a:r>
                <a:rPr lang="zh-CN" altLang="en-US" sz="2800" dirty="0" smtClean="0">
                  <a:solidFill>
                    <a:srgbClr val="FFFFFF"/>
                  </a:solidFill>
                </a:rPr>
                <a:t>锻炼</a:t>
              </a:r>
              <a:endParaRPr lang="en-US" altLang="zh-CN" sz="2800" dirty="0" smtClean="0">
                <a:solidFill>
                  <a:srgbClr val="FFFFFF"/>
                </a:solidFill>
              </a:endParaRPr>
            </a:p>
            <a:p>
              <a:pPr>
                <a:defRPr/>
              </a:pPr>
              <a:r>
                <a:rPr lang="zh-CN" altLang="en-US" sz="2800" dirty="0" smtClean="0">
                  <a:solidFill>
                    <a:srgbClr val="FFFFFF"/>
                  </a:solidFill>
                </a:rPr>
                <a:t>要点</a:t>
              </a:r>
              <a:endParaRPr lang="zh-CN" altLang="en-US" sz="2800" dirty="0">
                <a:solidFill>
                  <a:srgbClr val="FFFFFF"/>
                </a:solidFill>
              </a:endParaRPr>
            </a:p>
          </p:txBody>
        </p:sp>
      </p:grpSp>
      <p:grpSp>
        <p:nvGrpSpPr>
          <p:cNvPr id="51" name="组合 50"/>
          <p:cNvGrpSpPr/>
          <p:nvPr/>
        </p:nvGrpSpPr>
        <p:grpSpPr>
          <a:xfrm>
            <a:off x="3812376" y="2170736"/>
            <a:ext cx="1774825" cy="525463"/>
            <a:chOff x="3715023" y="1201316"/>
            <a:chExt cx="1774825" cy="525463"/>
          </a:xfrm>
          <a:solidFill>
            <a:srgbClr val="0070C0"/>
          </a:solidFill>
        </p:grpSpPr>
        <p:sp>
          <p:nvSpPr>
            <p:cNvPr id="52" name="Rectangle 6"/>
            <p:cNvSpPr>
              <a:spLocks noChangeArrowheads="1"/>
            </p:cNvSpPr>
            <p:nvPr/>
          </p:nvSpPr>
          <p:spPr bwMode="auto">
            <a:xfrm>
              <a:off x="3715023" y="1201316"/>
              <a:ext cx="1774825" cy="525463"/>
            </a:xfrm>
            <a:prstGeom prst="rect">
              <a:avLst/>
            </a:prstGeom>
            <a:grpFill/>
            <a:ln>
              <a:noFill/>
            </a:ln>
          </p:spPr>
          <p:txBody>
            <a:bodyPr/>
            <a:lstStyle/>
            <a:p>
              <a:pPr fontAlgn="auto">
                <a:spcBef>
                  <a:spcPts val="0"/>
                </a:spcBef>
                <a:spcAft>
                  <a:spcPts val="0"/>
                </a:spcAft>
                <a:defRPr/>
              </a:pP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53" name="TextBox 52"/>
            <p:cNvSpPr txBox="1"/>
            <p:nvPr/>
          </p:nvSpPr>
          <p:spPr bwMode="auto">
            <a:xfrm>
              <a:off x="3970591" y="1279382"/>
              <a:ext cx="1261884" cy="369332"/>
            </a:xfrm>
            <a:prstGeom prst="rect">
              <a:avLst/>
            </a:prstGeom>
            <a:grpFill/>
          </p:spPr>
          <p:txBody>
            <a:bodyPr wrap="none" anchor="ctr">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pPr>
                <a:defRPr/>
              </a:pPr>
              <a:r>
                <a:rPr lang="zh-CN" altLang="en-US" sz="1800" dirty="0" smtClean="0">
                  <a:solidFill>
                    <a:srgbClr val="FFFFFF"/>
                  </a:solidFill>
                </a:rPr>
                <a:t>运动强度</a:t>
              </a:r>
              <a:endParaRPr lang="zh-CN" altLang="en-US" sz="1800" dirty="0">
                <a:solidFill>
                  <a:srgbClr val="FFFFFF"/>
                </a:solidFill>
              </a:endParaRPr>
            </a:p>
          </p:txBody>
        </p:sp>
      </p:grpSp>
      <p:grpSp>
        <p:nvGrpSpPr>
          <p:cNvPr id="54" name="组合 53"/>
          <p:cNvGrpSpPr/>
          <p:nvPr/>
        </p:nvGrpSpPr>
        <p:grpSpPr>
          <a:xfrm>
            <a:off x="3812376" y="2881347"/>
            <a:ext cx="1774825" cy="525463"/>
            <a:chOff x="3715023" y="1201316"/>
            <a:chExt cx="1774825" cy="525463"/>
          </a:xfrm>
          <a:solidFill>
            <a:srgbClr val="0070C0"/>
          </a:solidFill>
        </p:grpSpPr>
        <p:sp>
          <p:nvSpPr>
            <p:cNvPr id="55" name="Rectangle 6"/>
            <p:cNvSpPr>
              <a:spLocks noChangeArrowheads="1"/>
            </p:cNvSpPr>
            <p:nvPr/>
          </p:nvSpPr>
          <p:spPr bwMode="auto">
            <a:xfrm>
              <a:off x="3715023" y="1201316"/>
              <a:ext cx="1774825" cy="525463"/>
            </a:xfrm>
            <a:prstGeom prst="rect">
              <a:avLst/>
            </a:prstGeom>
            <a:grpFill/>
            <a:ln>
              <a:noFill/>
            </a:ln>
          </p:spPr>
          <p:txBody>
            <a:bodyPr/>
            <a:lstStyle/>
            <a:p>
              <a:pPr fontAlgn="auto">
                <a:spcBef>
                  <a:spcPts val="0"/>
                </a:spcBef>
                <a:spcAft>
                  <a:spcPts val="0"/>
                </a:spcAft>
                <a:defRPr/>
              </a:pP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56" name="TextBox 55"/>
            <p:cNvSpPr txBox="1"/>
            <p:nvPr/>
          </p:nvSpPr>
          <p:spPr bwMode="auto">
            <a:xfrm>
              <a:off x="3970591" y="1279382"/>
              <a:ext cx="1261884" cy="369332"/>
            </a:xfrm>
            <a:prstGeom prst="rect">
              <a:avLst/>
            </a:prstGeom>
            <a:grpFill/>
          </p:spPr>
          <p:txBody>
            <a:bodyPr wrap="none" anchor="ctr">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pPr>
                <a:defRPr/>
              </a:pPr>
              <a:r>
                <a:rPr lang="zh-CN" altLang="en-US" sz="1800" dirty="0" smtClean="0">
                  <a:solidFill>
                    <a:srgbClr val="FFFFFF"/>
                  </a:solidFill>
                </a:rPr>
                <a:t>运动频率</a:t>
              </a:r>
              <a:endParaRPr lang="zh-CN" altLang="en-US" sz="1800" dirty="0">
                <a:solidFill>
                  <a:srgbClr val="FFFFFF"/>
                </a:solidFill>
              </a:endParaRPr>
            </a:p>
          </p:txBody>
        </p:sp>
      </p:grpSp>
      <p:grpSp>
        <p:nvGrpSpPr>
          <p:cNvPr id="57" name="组合 56"/>
          <p:cNvGrpSpPr/>
          <p:nvPr/>
        </p:nvGrpSpPr>
        <p:grpSpPr>
          <a:xfrm>
            <a:off x="3814234" y="3591957"/>
            <a:ext cx="1900773" cy="525463"/>
            <a:chOff x="3715023" y="1201316"/>
            <a:chExt cx="1774825" cy="525463"/>
          </a:xfrm>
          <a:solidFill>
            <a:srgbClr val="0070C0"/>
          </a:solidFill>
        </p:grpSpPr>
        <p:sp>
          <p:nvSpPr>
            <p:cNvPr id="58" name="Rectangle 6"/>
            <p:cNvSpPr>
              <a:spLocks noChangeArrowheads="1"/>
            </p:cNvSpPr>
            <p:nvPr/>
          </p:nvSpPr>
          <p:spPr bwMode="auto">
            <a:xfrm>
              <a:off x="3715023" y="1201316"/>
              <a:ext cx="1774825" cy="525463"/>
            </a:xfrm>
            <a:prstGeom prst="rect">
              <a:avLst/>
            </a:prstGeom>
            <a:grpFill/>
            <a:ln>
              <a:noFill/>
            </a:ln>
          </p:spPr>
          <p:txBody>
            <a:bodyPr/>
            <a:lstStyle/>
            <a:p>
              <a:pPr fontAlgn="auto">
                <a:spcBef>
                  <a:spcPts val="0"/>
                </a:spcBef>
                <a:spcAft>
                  <a:spcPts val="0"/>
                </a:spcAft>
                <a:defRPr/>
              </a:pPr>
              <a:endParaRPr lang="zh-CN" altLang="en-US" sz="1600">
                <a:solidFill>
                  <a:srgbClr val="FFFFFF"/>
                </a:solidFill>
                <a:latin typeface="微软雅黑" panose="020B0503020204020204" pitchFamily="34" charset="-122"/>
                <a:ea typeface="微软雅黑" panose="020B0503020204020204" pitchFamily="34" charset="-122"/>
              </a:endParaRPr>
            </a:p>
          </p:txBody>
        </p:sp>
        <p:sp>
          <p:nvSpPr>
            <p:cNvPr id="59" name="TextBox 58"/>
            <p:cNvSpPr txBox="1"/>
            <p:nvPr/>
          </p:nvSpPr>
          <p:spPr bwMode="auto">
            <a:xfrm>
              <a:off x="3755535" y="1324117"/>
              <a:ext cx="1667611" cy="369332"/>
            </a:xfrm>
            <a:prstGeom prst="rect">
              <a:avLst/>
            </a:prstGeom>
            <a:grpFill/>
          </p:spPr>
          <p:txBody>
            <a:bodyPr anchor="ctr">
              <a:spAutoFit/>
            </a:bodyPr>
            <a:lstStyle>
              <a:defPPr>
                <a:defRPr lang="zh-CN"/>
              </a:defPPr>
              <a:lvl1pPr fontAlgn="auto">
                <a:spcBef>
                  <a:spcPts val="0"/>
                </a:spcBef>
                <a:spcAft>
                  <a:spcPts val="0"/>
                </a:spcAft>
                <a:defRPr sz="1200" spc="300">
                  <a:latin typeface="微软雅黑" panose="020B0503020204020204" pitchFamily="34" charset="-122"/>
                  <a:ea typeface="微软雅黑" panose="020B0503020204020204" pitchFamily="34" charset="-122"/>
                  <a:cs typeface="Arial" panose="020B0604020202020204" pitchFamily="34" charset="0"/>
                </a:defRPr>
              </a:lvl1pPr>
            </a:lstStyle>
            <a:p>
              <a:pPr>
                <a:defRPr/>
              </a:pPr>
              <a:r>
                <a:rPr lang="zh-CN" altLang="en-US" sz="1800" dirty="0" smtClean="0">
                  <a:solidFill>
                    <a:srgbClr val="FFFFFF"/>
                  </a:solidFill>
                </a:rPr>
                <a:t>每次运动时间</a:t>
              </a:r>
              <a:endParaRPr lang="en-US" altLang="zh-CN" sz="1800" dirty="0" smtClean="0">
                <a:solidFill>
                  <a:srgbClr val="FFFFFF"/>
                </a:solidFill>
              </a:endParaRPr>
            </a:p>
          </p:txBody>
        </p:sp>
      </p:grpSp>
      <p:sp>
        <p:nvSpPr>
          <p:cNvPr id="60" name="TextBox 11"/>
          <p:cNvSpPr txBox="1">
            <a:spLocks noChangeArrowheads="1"/>
          </p:cNvSpPr>
          <p:nvPr/>
        </p:nvSpPr>
        <p:spPr bwMode="auto">
          <a:xfrm flipH="1">
            <a:off x="5867400" y="1347788"/>
            <a:ext cx="2019300" cy="777875"/>
          </a:xfrm>
          <a:prstGeom prst="rect">
            <a:avLst/>
          </a:prstGeom>
          <a:noFill/>
          <a:ln w="9525">
            <a:noFill/>
            <a:miter lim="800000"/>
            <a:headEnd/>
            <a:tailEnd/>
          </a:ln>
        </p:spPr>
        <p:txBody>
          <a:bodyPr>
            <a:spAutoFit/>
          </a:bodyPr>
          <a:lstStyle/>
          <a:p>
            <a:r>
              <a:rPr lang="zh-CN" altLang="en-US" sz="1500">
                <a:solidFill>
                  <a:srgbClr val="3F3F3F"/>
                </a:solidFill>
                <a:latin typeface="微软雅黑"/>
                <a:ea typeface="微软雅黑"/>
                <a:cs typeface="微软雅黑"/>
              </a:rPr>
              <a:t>跑步、跳跃、哑铃、瑜伽、游泳、舞蹈、太极、八段锦等</a:t>
            </a:r>
            <a:endParaRPr lang="en-US" altLang="zh-CN" sz="1500">
              <a:solidFill>
                <a:srgbClr val="3F3F3F"/>
              </a:solidFill>
              <a:latin typeface="微软雅黑"/>
              <a:ea typeface="微软雅黑"/>
              <a:cs typeface="微软雅黑"/>
            </a:endParaRPr>
          </a:p>
        </p:txBody>
      </p:sp>
      <p:sp>
        <p:nvSpPr>
          <p:cNvPr id="61" name="TextBox 11"/>
          <p:cNvSpPr txBox="1">
            <a:spLocks noChangeArrowheads="1"/>
          </p:cNvSpPr>
          <p:nvPr/>
        </p:nvSpPr>
        <p:spPr bwMode="auto">
          <a:xfrm flipH="1">
            <a:off x="5940425" y="2211388"/>
            <a:ext cx="2019300" cy="549275"/>
          </a:xfrm>
          <a:prstGeom prst="rect">
            <a:avLst/>
          </a:prstGeom>
          <a:noFill/>
          <a:ln w="9525">
            <a:noFill/>
            <a:miter lim="800000"/>
            <a:headEnd/>
            <a:tailEnd/>
          </a:ln>
        </p:spPr>
        <p:txBody>
          <a:bodyPr>
            <a:spAutoFit/>
          </a:bodyPr>
          <a:lstStyle/>
          <a:p>
            <a:r>
              <a:rPr lang="zh-CN" altLang="en-US" sz="1500">
                <a:solidFill>
                  <a:srgbClr val="3F3F3F"/>
                </a:solidFill>
                <a:latin typeface="微软雅黑"/>
                <a:ea typeface="微软雅黑"/>
                <a:cs typeface="微软雅黑"/>
              </a:rPr>
              <a:t>长跑距离、短跑速度、拉力强度</a:t>
            </a:r>
            <a:endParaRPr lang="en-US" altLang="zh-CN" sz="1500">
              <a:solidFill>
                <a:srgbClr val="3F3F3F"/>
              </a:solidFill>
              <a:latin typeface="微软雅黑"/>
              <a:ea typeface="微软雅黑"/>
              <a:cs typeface="微软雅黑"/>
            </a:endParaRPr>
          </a:p>
        </p:txBody>
      </p:sp>
      <p:sp>
        <p:nvSpPr>
          <p:cNvPr id="62" name="TextBox 11"/>
          <p:cNvSpPr txBox="1">
            <a:spLocks noChangeArrowheads="1"/>
          </p:cNvSpPr>
          <p:nvPr/>
        </p:nvSpPr>
        <p:spPr bwMode="auto">
          <a:xfrm flipH="1">
            <a:off x="5919788" y="2876550"/>
            <a:ext cx="2019300" cy="549275"/>
          </a:xfrm>
          <a:prstGeom prst="rect">
            <a:avLst/>
          </a:prstGeom>
          <a:noFill/>
          <a:ln w="9525">
            <a:noFill/>
            <a:miter lim="800000"/>
            <a:headEnd/>
            <a:tailEnd/>
          </a:ln>
        </p:spPr>
        <p:txBody>
          <a:bodyPr>
            <a:spAutoFit/>
          </a:bodyPr>
          <a:lstStyle/>
          <a:p>
            <a:r>
              <a:rPr lang="zh-CN" altLang="en-US" sz="1500">
                <a:solidFill>
                  <a:srgbClr val="3F3F3F"/>
                </a:solidFill>
                <a:latin typeface="微软雅黑"/>
                <a:ea typeface="微软雅黑"/>
                <a:cs typeface="微软雅黑"/>
              </a:rPr>
              <a:t>建议每周</a:t>
            </a:r>
            <a:r>
              <a:rPr lang="en-US" altLang="zh-CN" sz="1500">
                <a:solidFill>
                  <a:srgbClr val="3F3F3F"/>
                </a:solidFill>
                <a:latin typeface="微软雅黑"/>
                <a:ea typeface="微软雅黑"/>
                <a:cs typeface="微软雅黑"/>
              </a:rPr>
              <a:t>3</a:t>
            </a:r>
            <a:r>
              <a:rPr lang="zh-CN" altLang="en-US" sz="1500">
                <a:solidFill>
                  <a:srgbClr val="3F3F3F"/>
                </a:solidFill>
                <a:latin typeface="微软雅黑"/>
                <a:ea typeface="微软雅黑"/>
                <a:cs typeface="微软雅黑"/>
              </a:rPr>
              <a:t>次，每天可</a:t>
            </a:r>
            <a:r>
              <a:rPr lang="en-US" altLang="zh-CN" sz="1500">
                <a:solidFill>
                  <a:srgbClr val="3F3F3F"/>
                </a:solidFill>
                <a:latin typeface="微软雅黑"/>
                <a:ea typeface="微软雅黑"/>
                <a:cs typeface="微软雅黑"/>
              </a:rPr>
              <a:t>1-2</a:t>
            </a:r>
            <a:r>
              <a:rPr lang="zh-CN" altLang="en-US" sz="1500">
                <a:solidFill>
                  <a:srgbClr val="3F3F3F"/>
                </a:solidFill>
                <a:latin typeface="微软雅黑"/>
                <a:ea typeface="微软雅黑"/>
                <a:cs typeface="微软雅黑"/>
              </a:rPr>
              <a:t>次</a:t>
            </a:r>
            <a:endParaRPr lang="en-US" altLang="zh-CN" sz="1500">
              <a:solidFill>
                <a:srgbClr val="3F3F3F"/>
              </a:solidFill>
              <a:latin typeface="微软雅黑"/>
              <a:ea typeface="微软雅黑"/>
              <a:cs typeface="微软雅黑"/>
            </a:endParaRPr>
          </a:p>
        </p:txBody>
      </p:sp>
      <p:sp>
        <p:nvSpPr>
          <p:cNvPr id="63" name="TextBox 11"/>
          <p:cNvSpPr txBox="1">
            <a:spLocks noChangeArrowheads="1"/>
          </p:cNvSpPr>
          <p:nvPr/>
        </p:nvSpPr>
        <p:spPr bwMode="auto">
          <a:xfrm flipH="1">
            <a:off x="5937250" y="3598863"/>
            <a:ext cx="2379663" cy="549275"/>
          </a:xfrm>
          <a:prstGeom prst="rect">
            <a:avLst/>
          </a:prstGeom>
          <a:noFill/>
          <a:ln w="9525">
            <a:noFill/>
            <a:miter lim="800000"/>
            <a:headEnd/>
            <a:tailEnd/>
          </a:ln>
        </p:spPr>
        <p:txBody>
          <a:bodyPr>
            <a:spAutoFit/>
          </a:bodyPr>
          <a:lstStyle/>
          <a:p>
            <a:r>
              <a:rPr lang="zh-CN" altLang="en-US" sz="1500">
                <a:solidFill>
                  <a:srgbClr val="3F3F3F"/>
                </a:solidFill>
                <a:latin typeface="微软雅黑"/>
                <a:ea typeface="微软雅黑"/>
                <a:cs typeface="微软雅黑"/>
              </a:rPr>
              <a:t>每次运动时间一般在</a:t>
            </a:r>
          </a:p>
          <a:p>
            <a:r>
              <a:rPr lang="en-US" altLang="zh-CN" sz="1500">
                <a:solidFill>
                  <a:srgbClr val="3F3F3F"/>
                </a:solidFill>
                <a:latin typeface="微软雅黑"/>
                <a:ea typeface="微软雅黑"/>
                <a:cs typeface="微软雅黑"/>
              </a:rPr>
              <a:t>30</a:t>
            </a:r>
            <a:r>
              <a:rPr lang="zh-CN" altLang="en-US" sz="1500">
                <a:solidFill>
                  <a:srgbClr val="3F3F3F"/>
                </a:solidFill>
                <a:latin typeface="微软雅黑"/>
                <a:ea typeface="微软雅黑"/>
                <a:cs typeface="微软雅黑"/>
              </a:rPr>
              <a:t>分钟以上</a:t>
            </a:r>
            <a:r>
              <a:rPr lang="en-US" altLang="zh-CN" sz="1500">
                <a:solidFill>
                  <a:srgbClr val="3F3F3F"/>
                </a:solidFill>
                <a:latin typeface="微软雅黑"/>
                <a:ea typeface="微软雅黑"/>
                <a:cs typeface="微软雅黑"/>
              </a:rPr>
              <a:t>2</a:t>
            </a:r>
            <a:r>
              <a:rPr lang="zh-CN" altLang="en-US" sz="1500">
                <a:solidFill>
                  <a:srgbClr val="3F3F3F"/>
                </a:solidFill>
                <a:latin typeface="微软雅黑"/>
                <a:ea typeface="微软雅黑"/>
                <a:cs typeface="微软雅黑"/>
              </a:rPr>
              <a:t>小时以下</a:t>
            </a:r>
            <a:endParaRPr lang="en-US" altLang="zh-CN" sz="1500">
              <a:solidFill>
                <a:srgbClr val="3F3F3F"/>
              </a:solidFill>
              <a:latin typeface="微软雅黑"/>
              <a:ea typeface="微软雅黑"/>
              <a:cs typeface="微软雅黑"/>
            </a:endParaRPr>
          </a:p>
        </p:txBody>
      </p:sp>
      <p:sp>
        <p:nvSpPr>
          <p:cNvPr id="64" name="TextBox 63"/>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28" name="文本框 3"/>
          <p:cNvSpPr txBox="1"/>
          <p:nvPr/>
        </p:nvSpPr>
        <p:spPr>
          <a:xfrm>
            <a:off x="266700" y="147638"/>
            <a:ext cx="4800600"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科学健身有原则，牢记要点是关键</a:t>
            </a:r>
          </a:p>
        </p:txBody>
      </p:sp>
      <p:sp>
        <p:nvSpPr>
          <p:cNvPr id="29" name="TextBox 11"/>
          <p:cNvSpPr txBox="1">
            <a:spLocks noChangeArrowheads="1"/>
          </p:cNvSpPr>
          <p:nvPr/>
        </p:nvSpPr>
        <p:spPr bwMode="auto">
          <a:xfrm flipH="1">
            <a:off x="428625" y="1143000"/>
            <a:ext cx="2019300" cy="554038"/>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500" b="1" kern="0" dirty="0" smtClean="0">
                <a:solidFill>
                  <a:schemeClr val="accent2"/>
                </a:solidFill>
                <a:latin typeface="微软雅黑" panose="020B0503020204020204" pitchFamily="34" charset="-122"/>
                <a:ea typeface="微软雅黑" panose="020B0503020204020204" pitchFamily="34" charset="-122"/>
              </a:rPr>
              <a:t>科学健身的锻炼计划要点：</a:t>
            </a:r>
            <a:endParaRPr lang="en-US" altLang="zh-CN" sz="1500" b="1" kern="0" dirty="0" smtClean="0">
              <a:solidFill>
                <a:schemeClr val="accent2"/>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4" presetClass="entr" presetSubtype="1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horizontal)">
                                      <p:cBhvr>
                                        <p:cTn id="7" dur="500"/>
                                        <p:tgtEl>
                                          <p:spTgt spid="48"/>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left)">
                                      <p:cBhvr>
                                        <p:cTn id="11" dur="250"/>
                                        <p:tgtEl>
                                          <p:spTgt spid="42"/>
                                        </p:tgtEl>
                                      </p:cBhvr>
                                    </p:animEffect>
                                  </p:childTnLst>
                                </p:cTn>
                              </p:par>
                            </p:childTnLst>
                          </p:cTn>
                        </p:par>
                        <p:par>
                          <p:cTn id="12" fill="hold" nodeType="afterGroup">
                            <p:stCondLst>
                              <p:cond delay="750"/>
                            </p:stCondLst>
                            <p:childTnLst>
                              <p:par>
                                <p:cTn id="13" presetID="22" presetClass="entr" presetSubtype="8" fill="hold" nodeType="afterEffect">
                                  <p:stCondLst>
                                    <p:cond delay="0"/>
                                  </p:stCondLst>
                                  <p:childTnLst>
                                    <p:set>
                                      <p:cBhvr>
                                        <p:cTn id="14" dur="1" fill="hold">
                                          <p:stCondLst>
                                            <p:cond delay="0"/>
                                          </p:stCondLst>
                                        </p:cTn>
                                        <p:tgtEl>
                                          <p:spTgt spid="45"/>
                                        </p:tgtEl>
                                        <p:attrNameLst>
                                          <p:attrName>style.visibility</p:attrName>
                                        </p:attrNameLst>
                                      </p:cBhvr>
                                      <p:to>
                                        <p:strVal val="visible"/>
                                      </p:to>
                                    </p:set>
                                    <p:animEffect transition="in" filter="wipe(left)">
                                      <p:cBhvr>
                                        <p:cTn id="15" dur="300"/>
                                        <p:tgtEl>
                                          <p:spTgt spid="45"/>
                                        </p:tgtEl>
                                      </p:cBhvr>
                                    </p:animEffect>
                                  </p:childTnLst>
                                </p:cTn>
                              </p:par>
                            </p:childTnLst>
                          </p:cTn>
                        </p:par>
                        <p:par>
                          <p:cTn id="16" fill="hold" nodeType="afterGroup">
                            <p:stCondLst>
                              <p:cond delay="1050"/>
                            </p:stCondLst>
                            <p:childTnLst>
                              <p:par>
                                <p:cTn id="17" presetID="22" presetClass="entr" presetSubtype="8" fill="hold" grpId="0"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250"/>
                                        <p:tgtEl>
                                          <p:spTgt spid="60"/>
                                        </p:tgtEl>
                                      </p:cBhvr>
                                    </p:animEffect>
                                  </p:childTnLst>
                                </p:cTn>
                              </p:par>
                            </p:childTnLst>
                          </p:cTn>
                        </p:par>
                        <p:par>
                          <p:cTn id="20" fill="hold" nodeType="afterGroup">
                            <p:stCondLst>
                              <p:cond delay="1300"/>
                            </p:stCondLst>
                            <p:childTnLst>
                              <p:par>
                                <p:cTn id="21" presetID="22" presetClass="entr" presetSubtype="8" fill="hold" nodeType="afterEffect">
                                  <p:stCondLst>
                                    <p:cond delay="250"/>
                                  </p:stCondLst>
                                  <p:childTnLst>
                                    <p:set>
                                      <p:cBhvr>
                                        <p:cTn id="22" dur="1" fill="hold">
                                          <p:stCondLst>
                                            <p:cond delay="0"/>
                                          </p:stCondLst>
                                        </p:cTn>
                                        <p:tgtEl>
                                          <p:spTgt spid="41"/>
                                        </p:tgtEl>
                                        <p:attrNameLst>
                                          <p:attrName>style.visibility</p:attrName>
                                        </p:attrNameLst>
                                      </p:cBhvr>
                                      <p:to>
                                        <p:strVal val="visible"/>
                                      </p:to>
                                    </p:set>
                                    <p:animEffect transition="in" filter="wipe(left)">
                                      <p:cBhvr>
                                        <p:cTn id="23" dur="250"/>
                                        <p:tgtEl>
                                          <p:spTgt spid="41"/>
                                        </p:tgtEl>
                                      </p:cBhvr>
                                    </p:animEffect>
                                  </p:childTnLst>
                                </p:cTn>
                              </p:par>
                            </p:childTnLst>
                          </p:cTn>
                        </p:par>
                        <p:par>
                          <p:cTn id="24" fill="hold" nodeType="afterGroup">
                            <p:stCondLst>
                              <p:cond delay="1800"/>
                            </p:stCondLst>
                            <p:childTnLst>
                              <p:par>
                                <p:cTn id="25" presetID="22" presetClass="entr" presetSubtype="8" fill="hold"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wipe(left)">
                                      <p:cBhvr>
                                        <p:cTn id="27" dur="300"/>
                                        <p:tgtEl>
                                          <p:spTgt spid="51"/>
                                        </p:tgtEl>
                                      </p:cBhvr>
                                    </p:animEffect>
                                  </p:childTnLst>
                                </p:cTn>
                              </p:par>
                            </p:childTnLst>
                          </p:cTn>
                        </p:par>
                        <p:par>
                          <p:cTn id="28" fill="hold" nodeType="afterGroup">
                            <p:stCondLst>
                              <p:cond delay="2100"/>
                            </p:stCondLst>
                            <p:childTnLst>
                              <p:par>
                                <p:cTn id="29" presetID="22" presetClass="entr" presetSubtype="8" fill="hold" grpId="0"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wipe(left)">
                                      <p:cBhvr>
                                        <p:cTn id="31" dur="250"/>
                                        <p:tgtEl>
                                          <p:spTgt spid="61"/>
                                        </p:tgtEl>
                                      </p:cBhvr>
                                    </p:animEffect>
                                  </p:childTnLst>
                                </p:cTn>
                              </p:par>
                            </p:childTnLst>
                          </p:cTn>
                        </p:par>
                        <p:par>
                          <p:cTn id="32" fill="hold" nodeType="afterGroup">
                            <p:stCondLst>
                              <p:cond delay="2350"/>
                            </p:stCondLst>
                            <p:childTnLst>
                              <p:par>
                                <p:cTn id="33" presetID="22" presetClass="entr" presetSubtype="8" fill="hold" nodeType="afterEffect">
                                  <p:stCondLst>
                                    <p:cond delay="250"/>
                                  </p:stCondLst>
                                  <p:childTnLst>
                                    <p:set>
                                      <p:cBhvr>
                                        <p:cTn id="34" dur="1" fill="hold">
                                          <p:stCondLst>
                                            <p:cond delay="0"/>
                                          </p:stCondLst>
                                        </p:cTn>
                                        <p:tgtEl>
                                          <p:spTgt spid="43"/>
                                        </p:tgtEl>
                                        <p:attrNameLst>
                                          <p:attrName>style.visibility</p:attrName>
                                        </p:attrNameLst>
                                      </p:cBhvr>
                                      <p:to>
                                        <p:strVal val="visible"/>
                                      </p:to>
                                    </p:set>
                                    <p:animEffect transition="in" filter="wipe(left)">
                                      <p:cBhvr>
                                        <p:cTn id="35" dur="250"/>
                                        <p:tgtEl>
                                          <p:spTgt spid="43"/>
                                        </p:tgtEl>
                                      </p:cBhvr>
                                    </p:animEffect>
                                  </p:childTnLst>
                                </p:cTn>
                              </p:par>
                            </p:childTnLst>
                          </p:cTn>
                        </p:par>
                        <p:par>
                          <p:cTn id="36" fill="hold" nodeType="afterGroup">
                            <p:stCondLst>
                              <p:cond delay="2850"/>
                            </p:stCondLst>
                            <p:childTnLst>
                              <p:par>
                                <p:cTn id="37" presetID="22" presetClass="entr" presetSubtype="8" fill="hold" nodeType="afterEffect">
                                  <p:stCondLst>
                                    <p:cond delay="0"/>
                                  </p:stCondLst>
                                  <p:childTnLst>
                                    <p:set>
                                      <p:cBhvr>
                                        <p:cTn id="38" dur="1" fill="hold">
                                          <p:stCondLst>
                                            <p:cond delay="0"/>
                                          </p:stCondLst>
                                        </p:cTn>
                                        <p:tgtEl>
                                          <p:spTgt spid="54"/>
                                        </p:tgtEl>
                                        <p:attrNameLst>
                                          <p:attrName>style.visibility</p:attrName>
                                        </p:attrNameLst>
                                      </p:cBhvr>
                                      <p:to>
                                        <p:strVal val="visible"/>
                                      </p:to>
                                    </p:set>
                                    <p:animEffect transition="in" filter="wipe(left)">
                                      <p:cBhvr>
                                        <p:cTn id="39" dur="300"/>
                                        <p:tgtEl>
                                          <p:spTgt spid="54"/>
                                        </p:tgtEl>
                                      </p:cBhvr>
                                    </p:animEffect>
                                  </p:childTnLst>
                                </p:cTn>
                              </p:par>
                            </p:childTnLst>
                          </p:cTn>
                        </p:par>
                        <p:par>
                          <p:cTn id="40" fill="hold" nodeType="afterGroup">
                            <p:stCondLst>
                              <p:cond delay="3150"/>
                            </p:stCondLst>
                            <p:childTnLst>
                              <p:par>
                                <p:cTn id="41" presetID="22" presetClass="entr" presetSubtype="8" fill="hold" grpId="0" nodeType="afterEffect">
                                  <p:stCondLst>
                                    <p:cond delay="0"/>
                                  </p:stCondLst>
                                  <p:childTnLst>
                                    <p:set>
                                      <p:cBhvr>
                                        <p:cTn id="42" dur="1" fill="hold">
                                          <p:stCondLst>
                                            <p:cond delay="0"/>
                                          </p:stCondLst>
                                        </p:cTn>
                                        <p:tgtEl>
                                          <p:spTgt spid="62"/>
                                        </p:tgtEl>
                                        <p:attrNameLst>
                                          <p:attrName>style.visibility</p:attrName>
                                        </p:attrNameLst>
                                      </p:cBhvr>
                                      <p:to>
                                        <p:strVal val="visible"/>
                                      </p:to>
                                    </p:set>
                                    <p:animEffect transition="in" filter="wipe(left)">
                                      <p:cBhvr>
                                        <p:cTn id="43" dur="250"/>
                                        <p:tgtEl>
                                          <p:spTgt spid="62"/>
                                        </p:tgtEl>
                                      </p:cBhvr>
                                    </p:animEffect>
                                  </p:childTnLst>
                                </p:cTn>
                              </p:par>
                            </p:childTnLst>
                          </p:cTn>
                        </p:par>
                        <p:par>
                          <p:cTn id="44" fill="hold" nodeType="afterGroup">
                            <p:stCondLst>
                              <p:cond delay="3400"/>
                            </p:stCondLst>
                            <p:childTnLst>
                              <p:par>
                                <p:cTn id="45" presetID="22" presetClass="entr" presetSubtype="8" fill="hold" nodeType="afterEffect">
                                  <p:stCondLst>
                                    <p:cond delay="250"/>
                                  </p:stCondLst>
                                  <p:childTnLst>
                                    <p:set>
                                      <p:cBhvr>
                                        <p:cTn id="46" dur="1" fill="hold">
                                          <p:stCondLst>
                                            <p:cond delay="0"/>
                                          </p:stCondLst>
                                        </p:cTn>
                                        <p:tgtEl>
                                          <p:spTgt spid="44"/>
                                        </p:tgtEl>
                                        <p:attrNameLst>
                                          <p:attrName>style.visibility</p:attrName>
                                        </p:attrNameLst>
                                      </p:cBhvr>
                                      <p:to>
                                        <p:strVal val="visible"/>
                                      </p:to>
                                    </p:set>
                                    <p:animEffect transition="in" filter="wipe(left)">
                                      <p:cBhvr>
                                        <p:cTn id="47" dur="250"/>
                                        <p:tgtEl>
                                          <p:spTgt spid="44"/>
                                        </p:tgtEl>
                                      </p:cBhvr>
                                    </p:animEffect>
                                  </p:childTnLst>
                                </p:cTn>
                              </p:par>
                            </p:childTnLst>
                          </p:cTn>
                        </p:par>
                        <p:par>
                          <p:cTn id="48" fill="hold" nodeType="afterGroup">
                            <p:stCondLst>
                              <p:cond delay="3900"/>
                            </p:stCondLst>
                            <p:childTnLst>
                              <p:par>
                                <p:cTn id="49" presetID="22" presetClass="entr" presetSubtype="8" fill="hold"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300"/>
                                        <p:tgtEl>
                                          <p:spTgt spid="57"/>
                                        </p:tgtEl>
                                      </p:cBhvr>
                                    </p:animEffect>
                                  </p:childTnLst>
                                </p:cTn>
                              </p:par>
                            </p:childTnLst>
                          </p:cTn>
                        </p:par>
                        <p:par>
                          <p:cTn id="52" fill="hold" nodeType="afterGroup">
                            <p:stCondLst>
                              <p:cond delay="4200"/>
                            </p:stCondLst>
                            <p:childTnLst>
                              <p:par>
                                <p:cTn id="53" presetID="22" presetClass="entr" presetSubtype="8"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left)">
                                      <p:cBhvr>
                                        <p:cTn id="55" dur="500"/>
                                        <p:tgtEl>
                                          <p:spTgt spid="63"/>
                                        </p:tgtEl>
                                      </p:cBhvr>
                                    </p:animEffect>
                                  </p:childTnLst>
                                </p:cTn>
                              </p:par>
                            </p:childTnLst>
                          </p:cTn>
                        </p:par>
                        <p:par>
                          <p:cTn id="56" fill="hold" nodeType="afterGroup">
                            <p:stCondLst>
                              <p:cond delay="4700"/>
                            </p:stCondLst>
                            <p:childTnLst>
                              <p:par>
                                <p:cTn id="57" presetID="10" presetClass="entr" presetSubtype="0" fill="hold" grpId="0" nodeType="afterEffect">
                                  <p:stCondLst>
                                    <p:cond delay="0"/>
                                  </p:stCondLst>
                                  <p:childTnLst>
                                    <p:set>
                                      <p:cBhvr>
                                        <p:cTn id="58" dur="1" fill="hold">
                                          <p:stCondLst>
                                            <p:cond delay="0"/>
                                          </p:stCondLst>
                                        </p:cTn>
                                        <p:tgtEl>
                                          <p:spTgt spid="64"/>
                                        </p:tgtEl>
                                        <p:attrNameLst>
                                          <p:attrName>style.visibility</p:attrName>
                                        </p:attrNameLst>
                                      </p:cBhvr>
                                      <p:to>
                                        <p:strVal val="visible"/>
                                      </p:to>
                                    </p:set>
                                    <p:animEffect transition="in" filter="fade">
                                      <p:cBhvr>
                                        <p:cTn id="59" dur="2000"/>
                                        <p:tgtEl>
                                          <p:spTgt spid="64"/>
                                        </p:tgtEl>
                                      </p:cBhvr>
                                    </p:animEffect>
                                  </p:childTnLst>
                                </p:cTn>
                              </p:par>
                            </p:childTnLst>
                          </p:cTn>
                        </p:par>
                        <p:par>
                          <p:cTn id="60" fill="hold">
                            <p:stCondLst>
                              <p:cond delay="6700"/>
                            </p:stCondLst>
                            <p:childTnLst>
                              <p:par>
                                <p:cTn id="61" presetID="22" presetClass="entr" presetSubtype="8"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left)">
                                      <p:cBhvr>
                                        <p:cTn id="63"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6" name="文本框 3"/>
          <p:cNvSpPr txBox="1"/>
          <p:nvPr/>
        </p:nvSpPr>
        <p:spPr>
          <a:xfrm>
            <a:off x="266700" y="147638"/>
            <a:ext cx="4800600"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科学健身有原则，牢记要点是关键</a:t>
            </a:r>
          </a:p>
        </p:txBody>
      </p:sp>
      <p:grpSp>
        <p:nvGrpSpPr>
          <p:cNvPr id="47" name="组合 46"/>
          <p:cNvGrpSpPr/>
          <p:nvPr/>
        </p:nvGrpSpPr>
        <p:grpSpPr>
          <a:xfrm rot="1465078">
            <a:off x="6572264" y="1500180"/>
            <a:ext cx="1372994" cy="1761636"/>
            <a:chOff x="5765317" y="1548191"/>
            <a:chExt cx="1372994" cy="1761636"/>
          </a:xfrm>
          <a:solidFill>
            <a:srgbClr val="1585D1"/>
          </a:solidFill>
        </p:grpSpPr>
        <p:grpSp>
          <p:nvGrpSpPr>
            <p:cNvPr id="48" name="组合 125"/>
            <p:cNvGrpSpPr/>
            <p:nvPr/>
          </p:nvGrpSpPr>
          <p:grpSpPr>
            <a:xfrm>
              <a:off x="5765317" y="1548191"/>
              <a:ext cx="1372994" cy="1761636"/>
              <a:chOff x="5765317" y="1548191"/>
              <a:chExt cx="1372994" cy="1761636"/>
            </a:xfrm>
            <a:grpFill/>
          </p:grpSpPr>
          <p:sp>
            <p:nvSpPr>
              <p:cNvPr id="53" name="椭圆 52"/>
              <p:cNvSpPr/>
              <p:nvPr/>
            </p:nvSpPr>
            <p:spPr>
              <a:xfrm rot="850172">
                <a:off x="6379807" y="316581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54" name="泪滴形 53"/>
              <p:cNvSpPr/>
              <p:nvPr/>
            </p:nvSpPr>
            <p:spPr>
              <a:xfrm rot="8100000">
                <a:off x="5765317" y="1548191"/>
                <a:ext cx="1372994" cy="1372994"/>
              </a:xfrm>
              <a:prstGeom prst="teardrop">
                <a:avLst/>
              </a:prstGeom>
              <a:solidFill>
                <a:srgbClr val="0070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grpSp>
        <p:sp>
          <p:nvSpPr>
            <p:cNvPr id="52" name="TextBox 51"/>
            <p:cNvSpPr txBox="1"/>
            <p:nvPr/>
          </p:nvSpPr>
          <p:spPr>
            <a:xfrm rot="21345484">
              <a:off x="5930551" y="1979793"/>
              <a:ext cx="1082348" cy="523220"/>
            </a:xfrm>
            <a:prstGeom prst="rect">
              <a:avLst/>
            </a:prstGeom>
            <a:noFill/>
          </p:spPr>
          <p:txBody>
            <a:bodyPr wrap="none">
              <a:spAutoFit/>
            </a:bodyPr>
            <a:lstStyle/>
            <a:p>
              <a:pPr fontAlgn="auto">
                <a:spcBef>
                  <a:spcPts val="0"/>
                </a:spcBef>
                <a:spcAft>
                  <a:spcPts val="0"/>
                </a:spcAft>
                <a:defRPr/>
              </a:pPr>
              <a:r>
                <a:rPr lang="en-US" altLang="zh-CN" sz="2800" b="1" dirty="0">
                  <a:solidFill>
                    <a:srgbClr val="FFFFFF"/>
                  </a:solidFill>
                  <a:latin typeface="汉仪中圆简" pitchFamily="49" charset="-122"/>
                  <a:ea typeface="汉仪中圆简" pitchFamily="49" charset="-122"/>
                </a:rPr>
                <a:t>why</a:t>
              </a:r>
              <a:r>
                <a:rPr lang="zh-CN" altLang="en-US" sz="2800" b="1" dirty="0">
                  <a:solidFill>
                    <a:srgbClr val="FFFFFF"/>
                  </a:solidFill>
                  <a:latin typeface="汉仪中圆简" pitchFamily="49" charset="-122"/>
                  <a:ea typeface="汉仪中圆简" pitchFamily="49" charset="-122"/>
                </a:rPr>
                <a:t>？</a:t>
              </a:r>
            </a:p>
          </p:txBody>
        </p:sp>
      </p:grpSp>
      <p:grpSp>
        <p:nvGrpSpPr>
          <p:cNvPr id="55" name="组合 54"/>
          <p:cNvGrpSpPr>
            <a:grpSpLocks/>
          </p:cNvGrpSpPr>
          <p:nvPr/>
        </p:nvGrpSpPr>
        <p:grpSpPr bwMode="auto">
          <a:xfrm>
            <a:off x="987425" y="996950"/>
            <a:ext cx="3341688" cy="2981325"/>
            <a:chOff x="681032" y="1902140"/>
            <a:chExt cx="1944688" cy="2681281"/>
          </a:xfrm>
        </p:grpSpPr>
        <p:sp>
          <p:nvSpPr>
            <p:cNvPr id="56" name="椭圆​​ 2"/>
            <p:cNvSpPr/>
            <p:nvPr/>
          </p:nvSpPr>
          <p:spPr>
            <a:xfrm>
              <a:off x="681032" y="1902140"/>
              <a:ext cx="1944688" cy="2448561"/>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BC"/>
            </a:solidFill>
            <a:ln>
              <a:noFill/>
            </a:ln>
          </p:spPr>
          <p:txBody>
            <a:bodyPr wrap="none" anchor="ctr"/>
            <a:lstStyle/>
            <a:p>
              <a:pPr>
                <a:defRPr/>
              </a:pPr>
              <a:endParaRPr lang="zh-CN" altLang="en-US" kern="0" dirty="0">
                <a:solidFill>
                  <a:srgbClr val="000000"/>
                </a:solidFill>
                <a:latin typeface="Arial" panose="020B0604020202020204" pitchFamily="34" charset="0"/>
                <a:ea typeface="华文细黑" panose="02010600040101010101" pitchFamily="2" charset="-122"/>
              </a:endParaRPr>
            </a:p>
          </p:txBody>
        </p:sp>
        <p:sp>
          <p:nvSpPr>
            <p:cNvPr id="57" name="椭圆​​ 6"/>
            <p:cNvSpPr/>
            <p:nvPr/>
          </p:nvSpPr>
          <p:spPr>
            <a:xfrm>
              <a:off x="897211" y="4432081"/>
              <a:ext cx="1512330" cy="151340"/>
            </a:xfrm>
            <a:prstGeom prst="ellipse">
              <a:avLst/>
            </a:prstGeom>
            <a:solidFill>
              <a:schemeClr val="bg1">
                <a:lumMod val="75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58" name="矩形​​ 16"/>
            <p:cNvSpPr>
              <a:spLocks noChangeArrowheads="1"/>
            </p:cNvSpPr>
            <p:nvPr/>
          </p:nvSpPr>
          <p:spPr bwMode="auto">
            <a:xfrm>
              <a:off x="1087523" y="2413268"/>
              <a:ext cx="1142793" cy="830940"/>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4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为什么要</a:t>
              </a:r>
              <a:endParaRPr lang="en-US" altLang="zh-CN" sz="24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a:p>
              <a:pPr algn="ctr">
                <a:defRPr/>
              </a:pPr>
              <a:r>
                <a:rPr lang="zh-CN" altLang="en-US" sz="24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科学健身呢？</a:t>
              </a:r>
            </a:p>
          </p:txBody>
        </p:sp>
      </p:gr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500" fill="hold"/>
                                        <p:tgtEl>
                                          <p:spTgt spid="47"/>
                                        </p:tgtEl>
                                        <p:attrNameLst>
                                          <p:attrName>ppt_w</p:attrName>
                                        </p:attrNameLst>
                                      </p:cBhvr>
                                      <p:tavLst>
                                        <p:tav tm="0">
                                          <p:val>
                                            <p:fltVal val="0"/>
                                          </p:val>
                                        </p:tav>
                                        <p:tav tm="100000">
                                          <p:val>
                                            <p:strVal val="#ppt_w"/>
                                          </p:val>
                                        </p:tav>
                                      </p:tavLst>
                                    </p:anim>
                                    <p:anim calcmode="lin" valueType="num">
                                      <p:cBhvr>
                                        <p:cTn id="12" dur="500" fill="hold"/>
                                        <p:tgtEl>
                                          <p:spTgt spid="47"/>
                                        </p:tgtEl>
                                        <p:attrNameLst>
                                          <p:attrName>ppt_h</p:attrName>
                                        </p:attrNameLst>
                                      </p:cBhvr>
                                      <p:tavLst>
                                        <p:tav tm="0">
                                          <p:val>
                                            <p:fltVal val="0"/>
                                          </p:val>
                                        </p:tav>
                                        <p:tav tm="100000">
                                          <p:val>
                                            <p:strVal val="#ppt_h"/>
                                          </p:val>
                                        </p:tav>
                                      </p:tavLst>
                                    </p:anim>
                                    <p:animEffect transition="in" filter="fade">
                                      <p:cBhvr>
                                        <p:cTn id="13" dur="500"/>
                                        <p:tgtEl>
                                          <p:spTgt spid="47"/>
                                        </p:tgtEl>
                                      </p:cBhvr>
                                    </p:animEffect>
                                  </p:childTnLst>
                                </p:cTn>
                              </p:par>
                            </p:childTnLst>
                          </p:cTn>
                        </p:par>
                        <p:par>
                          <p:cTn id="14" fill="hold">
                            <p:stCondLst>
                              <p:cond delay="2500"/>
                            </p:stCondLst>
                            <p:childTnLst>
                              <p:par>
                                <p:cTn id="15" presetID="26" presetClass="entr" presetSubtype="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362">
                                          <p:stCondLst>
                                            <p:cond delay="0"/>
                                          </p:stCondLst>
                                        </p:cTn>
                                        <p:tgtEl>
                                          <p:spTgt spid="55"/>
                                        </p:tgtEl>
                                      </p:cBhvr>
                                    </p:animEffect>
                                    <p:anim calcmode="lin" valueType="num">
                                      <p:cBhvr>
                                        <p:cTn id="18" dur="1139" tmFilter="0,0; 0.14,0.36; 0.43,0.73; 0.71,0.91; 1.0,1.0">
                                          <p:stCondLst>
                                            <p:cond delay="0"/>
                                          </p:stCondLst>
                                        </p:cTn>
                                        <p:tgtEl>
                                          <p:spTgt spid="55"/>
                                        </p:tgtEl>
                                        <p:attrNameLst>
                                          <p:attrName>ppt_x</p:attrName>
                                        </p:attrNameLst>
                                      </p:cBhvr>
                                      <p:tavLst>
                                        <p:tav tm="0">
                                          <p:val>
                                            <p:strVal val="#ppt_x-0.25"/>
                                          </p:val>
                                        </p:tav>
                                        <p:tav tm="100000">
                                          <p:val>
                                            <p:strVal val="#ppt_x"/>
                                          </p:val>
                                        </p:tav>
                                      </p:tavLst>
                                    </p:anim>
                                    <p:anim calcmode="lin" valueType="num">
                                      <p:cBhvr>
                                        <p:cTn id="19" dur="415" tmFilter="0.0,0.0; 0.25,0.07; 0.50,0.2; 0.75,0.467; 1.0,1.0">
                                          <p:stCondLst>
                                            <p:cond delay="0"/>
                                          </p:stCondLst>
                                        </p:cTn>
                                        <p:tgtEl>
                                          <p:spTgt spid="55"/>
                                        </p:tgtEl>
                                        <p:attrNameLst>
                                          <p:attrName>ppt_y</p:attrName>
                                        </p:attrNameLst>
                                      </p:cBhvr>
                                      <p:tavLst>
                                        <p:tav tm="0" fmla="#ppt_y-sin(pi*$)/3">
                                          <p:val>
                                            <p:fltVal val="0.5"/>
                                          </p:val>
                                        </p:tav>
                                        <p:tav tm="100000">
                                          <p:val>
                                            <p:fltVal val="1"/>
                                          </p:val>
                                        </p:tav>
                                      </p:tavLst>
                                    </p:anim>
                                    <p:anim calcmode="lin" valueType="num">
                                      <p:cBhvr>
                                        <p:cTn id="20" dur="415" tmFilter="0, 0; 0.125,0.2665; 0.25,0.4; 0.375,0.465; 0.5,0.5;  0.625,0.535; 0.75,0.6; 0.875,0.7335; 1,1">
                                          <p:stCondLst>
                                            <p:cond delay="415"/>
                                          </p:stCondLst>
                                        </p:cTn>
                                        <p:tgtEl>
                                          <p:spTgt spid="55"/>
                                        </p:tgtEl>
                                        <p:attrNameLst>
                                          <p:attrName>ppt_y</p:attrName>
                                        </p:attrNameLst>
                                      </p:cBhvr>
                                      <p:tavLst>
                                        <p:tav tm="0" fmla="#ppt_y-sin(pi*$)/9">
                                          <p:val>
                                            <p:fltVal val="0"/>
                                          </p:val>
                                        </p:tav>
                                        <p:tav tm="100000">
                                          <p:val>
                                            <p:fltVal val="1"/>
                                          </p:val>
                                        </p:tav>
                                      </p:tavLst>
                                    </p:anim>
                                    <p:anim calcmode="lin" valueType="num">
                                      <p:cBhvr>
                                        <p:cTn id="21" dur="207" tmFilter="0, 0; 0.125,0.2665; 0.25,0.4; 0.375,0.465; 0.5,0.5;  0.625,0.535; 0.75,0.6; 0.875,0.7335; 1,1">
                                          <p:stCondLst>
                                            <p:cond delay="828"/>
                                          </p:stCondLst>
                                        </p:cTn>
                                        <p:tgtEl>
                                          <p:spTgt spid="55"/>
                                        </p:tgtEl>
                                        <p:attrNameLst>
                                          <p:attrName>ppt_y</p:attrName>
                                        </p:attrNameLst>
                                      </p:cBhvr>
                                      <p:tavLst>
                                        <p:tav tm="0" fmla="#ppt_y-sin(pi*$)/27">
                                          <p:val>
                                            <p:fltVal val="0"/>
                                          </p:val>
                                        </p:tav>
                                        <p:tav tm="100000">
                                          <p:val>
                                            <p:fltVal val="1"/>
                                          </p:val>
                                        </p:tav>
                                      </p:tavLst>
                                    </p:anim>
                                    <p:anim calcmode="lin" valueType="num">
                                      <p:cBhvr>
                                        <p:cTn id="22" dur="103" tmFilter="0, 0; 0.125,0.2665; 0.25,0.4; 0.375,0.465; 0.5,0.5;  0.625,0.535; 0.75,0.6; 0.875,0.7335; 1,1">
                                          <p:stCondLst>
                                            <p:cond delay="1035"/>
                                          </p:stCondLst>
                                        </p:cTn>
                                        <p:tgtEl>
                                          <p:spTgt spid="55"/>
                                        </p:tgtEl>
                                        <p:attrNameLst>
                                          <p:attrName>ppt_y</p:attrName>
                                        </p:attrNameLst>
                                      </p:cBhvr>
                                      <p:tavLst>
                                        <p:tav tm="0" fmla="#ppt_y-sin(pi*$)/81">
                                          <p:val>
                                            <p:fltVal val="0"/>
                                          </p:val>
                                        </p:tav>
                                        <p:tav tm="100000">
                                          <p:val>
                                            <p:fltVal val="1"/>
                                          </p:val>
                                        </p:tav>
                                      </p:tavLst>
                                    </p:anim>
                                    <p:animScale>
                                      <p:cBhvr>
                                        <p:cTn id="23" dur="16">
                                          <p:stCondLst>
                                            <p:cond delay="406"/>
                                          </p:stCondLst>
                                        </p:cTn>
                                        <p:tgtEl>
                                          <p:spTgt spid="55"/>
                                        </p:tgtEl>
                                      </p:cBhvr>
                                      <p:to x="100000" y="60000"/>
                                    </p:animScale>
                                    <p:animScale>
                                      <p:cBhvr>
                                        <p:cTn id="24" dur="104" decel="50000">
                                          <p:stCondLst>
                                            <p:cond delay="423"/>
                                          </p:stCondLst>
                                        </p:cTn>
                                        <p:tgtEl>
                                          <p:spTgt spid="55"/>
                                        </p:tgtEl>
                                      </p:cBhvr>
                                      <p:to x="100000" y="100000"/>
                                    </p:animScale>
                                    <p:animScale>
                                      <p:cBhvr>
                                        <p:cTn id="25" dur="16">
                                          <p:stCondLst>
                                            <p:cond delay="820"/>
                                          </p:stCondLst>
                                        </p:cTn>
                                        <p:tgtEl>
                                          <p:spTgt spid="55"/>
                                        </p:tgtEl>
                                      </p:cBhvr>
                                      <p:to x="100000" y="80000"/>
                                    </p:animScale>
                                    <p:animScale>
                                      <p:cBhvr>
                                        <p:cTn id="26" dur="104" decel="50000">
                                          <p:stCondLst>
                                            <p:cond delay="836"/>
                                          </p:stCondLst>
                                        </p:cTn>
                                        <p:tgtEl>
                                          <p:spTgt spid="55"/>
                                        </p:tgtEl>
                                      </p:cBhvr>
                                      <p:to x="100000" y="100000"/>
                                    </p:animScale>
                                    <p:animScale>
                                      <p:cBhvr>
                                        <p:cTn id="27" dur="16">
                                          <p:stCondLst>
                                            <p:cond delay="1026"/>
                                          </p:stCondLst>
                                        </p:cTn>
                                        <p:tgtEl>
                                          <p:spTgt spid="55"/>
                                        </p:tgtEl>
                                      </p:cBhvr>
                                      <p:to x="100000" y="90000"/>
                                    </p:animScale>
                                    <p:animScale>
                                      <p:cBhvr>
                                        <p:cTn id="28" dur="104" decel="50000">
                                          <p:stCondLst>
                                            <p:cond delay="1042"/>
                                          </p:stCondLst>
                                        </p:cTn>
                                        <p:tgtEl>
                                          <p:spTgt spid="55"/>
                                        </p:tgtEl>
                                      </p:cBhvr>
                                      <p:to x="100000" y="100000"/>
                                    </p:animScale>
                                    <p:animScale>
                                      <p:cBhvr>
                                        <p:cTn id="29" dur="16">
                                          <p:stCondLst>
                                            <p:cond delay="1130"/>
                                          </p:stCondLst>
                                        </p:cTn>
                                        <p:tgtEl>
                                          <p:spTgt spid="55"/>
                                        </p:tgtEl>
                                      </p:cBhvr>
                                      <p:to x="100000" y="95000"/>
                                    </p:animScale>
                                    <p:animScale>
                                      <p:cBhvr>
                                        <p:cTn id="30" dur="104" decel="50000">
                                          <p:stCondLst>
                                            <p:cond delay="1146"/>
                                          </p:stCondLst>
                                        </p:cTn>
                                        <p:tgtEl>
                                          <p:spTgt spid="5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3" name="组合 1"/>
          <p:cNvGrpSpPr>
            <a:grpSpLocks/>
          </p:cNvGrpSpPr>
          <p:nvPr/>
        </p:nvGrpSpPr>
        <p:grpSpPr bwMode="auto">
          <a:xfrm>
            <a:off x="0" y="0"/>
            <a:ext cx="9144000" cy="5143500"/>
            <a:chOff x="0" y="0"/>
            <a:chExt cx="9144000" cy="5143500"/>
          </a:xfrm>
        </p:grpSpPr>
        <p:pic>
          <p:nvPicPr>
            <p:cNvPr id="49160"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49161"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grpSp>
        <p:nvGrpSpPr>
          <p:cNvPr id="3" name="组合 26"/>
          <p:cNvGrpSpPr/>
          <p:nvPr/>
        </p:nvGrpSpPr>
        <p:grpSpPr>
          <a:xfrm>
            <a:off x="1835697" y="1861727"/>
            <a:ext cx="7308304" cy="804589"/>
            <a:chOff x="1928333" y="1210743"/>
            <a:chExt cx="4123616" cy="412624"/>
          </a:xfrm>
          <a:solidFill>
            <a:srgbClr val="FFC000"/>
          </a:solidFill>
        </p:grpSpPr>
        <p:sp>
          <p:nvSpPr>
            <p:cNvPr id="28" name="圆角矩形 27"/>
            <p:cNvSpPr/>
            <p:nvPr/>
          </p:nvSpPr>
          <p:spPr>
            <a:xfrm>
              <a:off x="1928333" y="1210743"/>
              <a:ext cx="4123616" cy="412624"/>
            </a:xfrm>
            <a:prstGeom prst="roundRect">
              <a:avLst>
                <a:gd name="adj" fmla="val 0"/>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780317" y="1267107"/>
              <a:ext cx="1725012" cy="299895"/>
            </a:xfrm>
            <a:prstGeom prst="rect">
              <a:avLst/>
            </a:prstGeom>
            <a:noFill/>
            <a:ln>
              <a:noFill/>
            </a:ln>
          </p:spPr>
          <p:txBody>
            <a:bodyPr wrap="none">
              <a:spAutoFit/>
            </a:bodyPr>
            <a:lstStyle/>
            <a:p>
              <a:pP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科学健身好处多</a:t>
              </a:r>
            </a:p>
          </p:txBody>
        </p:sp>
      </p:grpSp>
      <p:sp>
        <p:nvSpPr>
          <p:cNvPr id="39" name="圆角矩形 10"/>
          <p:cNvSpPr/>
          <p:nvPr/>
        </p:nvSpPr>
        <p:spPr>
          <a:xfrm>
            <a:off x="719138" y="1779588"/>
            <a:ext cx="1801812" cy="977900"/>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4000" b="1" kern="0" dirty="0">
                <a:solidFill>
                  <a:srgbClr val="FFFFFF"/>
                </a:solidFill>
                <a:latin typeface="微软雅黑" panose="020B0503020204020204" pitchFamily="34" charset="-122"/>
                <a:ea typeface="微软雅黑" panose="020B0503020204020204" pitchFamily="34" charset="-122"/>
              </a:rPr>
              <a:t>02</a:t>
            </a:r>
            <a:endParaRPr lang="zh-CN" altLang="en-US" sz="4000" b="1" kern="0" dirty="0">
              <a:solidFill>
                <a:srgbClr val="FFFFFF"/>
              </a:solidFill>
              <a:latin typeface="微软雅黑" panose="020B0503020204020204" pitchFamily="34" charset="-122"/>
              <a:ea typeface="微软雅黑" panose="020B0503020204020204" pitchFamily="34" charset="-122"/>
            </a:endParaRPr>
          </a:p>
        </p:txBody>
      </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4" name="标题 1"/>
          <p:cNvSpPr txBox="1">
            <a:spLocks noChangeArrowheads="1"/>
          </p:cNvSpPr>
          <p:nvPr/>
        </p:nvSpPr>
        <p:spPr bwMode="auto">
          <a:xfrm>
            <a:off x="230188" y="265113"/>
            <a:ext cx="1081087" cy="431800"/>
          </a:xfrm>
          <a:prstGeom prst="rect">
            <a:avLst/>
          </a:prstGeom>
          <a:noFill/>
          <a:ln w="9525">
            <a:noFill/>
            <a:miter lim="800000"/>
            <a:headEnd/>
            <a:tailEnd/>
          </a:ln>
        </p:spPr>
        <p:txBody>
          <a:bodyPr/>
          <a:lstStyle/>
          <a:p>
            <a:r>
              <a:rPr lang="zh-CN" altLang="en-US" sz="2000">
                <a:solidFill>
                  <a:srgbClr val="FFFFFF"/>
                </a:solidFill>
                <a:latin typeface="微软雅黑"/>
                <a:ea typeface="微软雅黑"/>
                <a:cs typeface="微软雅黑"/>
              </a:rPr>
              <a:t>过渡页</a:t>
            </a: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ppt_x</p:attrName>
                                        </p:attrNameLst>
                                      </p:cBhvr>
                                      <p:tavLst>
                                        <p:tav tm="0">
                                          <p:val>
                                            <p:strVal val="1+#ppt_w/2"/>
                                          </p:val>
                                        </p:tav>
                                        <p:tav tm="100000">
                                          <p:val>
                                            <p:strVal val="#ppt_x"/>
                                          </p:val>
                                        </p:tav>
                                      </p:tavLst>
                                    </p:anim>
                                    <p:anim calcmode="lin" valueType="num">
                                      <p:cBhvr>
                                        <p:cTn id="18" dur="500" fill="hold"/>
                                        <p:tgtEl>
                                          <p:spTgt spid="4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1+#ppt_w/2"/>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ppt_x</p:attrName>
                                        </p:attrNameLst>
                                      </p:cBhvr>
                                      <p:tavLst>
                                        <p:tav tm="0">
                                          <p:val>
                                            <p:strVal val="0-#ppt_w/2"/>
                                          </p:val>
                                        </p:tav>
                                        <p:tav tm="100000">
                                          <p:val>
                                            <p:strVal val="#ppt_x"/>
                                          </p:val>
                                        </p:tav>
                                      </p:tavLst>
                                    </p:anim>
                                    <p:anim calcmode="lin" valueType="num">
                                      <p:cBhvr>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0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ppt_x</p:attrName>
                                        </p:attrNameLst>
                                      </p:cBhvr>
                                      <p:tavLst>
                                        <p:tav tm="0">
                                          <p:val>
                                            <p:strVal val="1+#ppt_w/2"/>
                                          </p:val>
                                        </p:tav>
                                        <p:tav tm="100000">
                                          <p:val>
                                            <p:strVal val="#ppt_x"/>
                                          </p:val>
                                        </p:tav>
                                      </p:tavLst>
                                    </p:anim>
                                    <p:anim calcmode="lin" valueType="num">
                                      <p:cBhvr>
                                        <p:cTn id="3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3" grpId="0" animBg="1"/>
      <p:bldP spid="44" grpId="0"/>
      <p:bldP spid="45" grpId="0" animBg="1"/>
      <p:bldP spid="4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a:spLocks noChangeArrowheads="1"/>
          </p:cNvSpPr>
          <p:nvPr/>
        </p:nvSpPr>
        <p:spPr bwMode="auto">
          <a:xfrm>
            <a:off x="4143375" y="3286125"/>
            <a:ext cx="1771650" cy="830263"/>
          </a:xfrm>
          <a:prstGeom prst="rect">
            <a:avLst/>
          </a:prstGeom>
          <a:noFill/>
          <a:ln w="9525">
            <a:noFill/>
            <a:miter lim="800000"/>
            <a:headEnd/>
            <a:tailEnd/>
          </a:ln>
        </p:spPr>
        <p:txBody>
          <a:bodyPr wrap="none">
            <a:spAutoFit/>
          </a:bodyPr>
          <a:lstStyle/>
          <a:p>
            <a:pPr marL="342900" indent="-342900">
              <a:buFont typeface="Arial" charset="0"/>
              <a:buChar char="•"/>
            </a:pPr>
            <a:r>
              <a:rPr lang="zh-CN" altLang="en-US" sz="1600" b="1">
                <a:solidFill>
                  <a:srgbClr val="0070C0"/>
                </a:solidFill>
                <a:latin typeface="汉仪中圆简"/>
                <a:ea typeface="汉仪中圆简"/>
                <a:cs typeface="汉仪中圆简"/>
              </a:rPr>
              <a:t>科学健身</a:t>
            </a:r>
            <a:endParaRPr lang="en-US" altLang="zh-CN" sz="1600" b="1">
              <a:solidFill>
                <a:srgbClr val="0070C0"/>
              </a:solidFill>
              <a:latin typeface="汉仪中圆简"/>
              <a:ea typeface="汉仪中圆简"/>
              <a:cs typeface="汉仪中圆简"/>
            </a:endParaRPr>
          </a:p>
          <a:p>
            <a:pPr marL="342900" indent="-342900">
              <a:buFont typeface="Arial" charset="0"/>
              <a:buChar char="•"/>
            </a:pPr>
            <a:r>
              <a:rPr lang="zh-CN" altLang="en-US" sz="1600" b="1">
                <a:solidFill>
                  <a:srgbClr val="0070C0"/>
                </a:solidFill>
                <a:latin typeface="汉仪中圆简"/>
                <a:ea typeface="汉仪中圆简"/>
                <a:cs typeface="汉仪中圆简"/>
              </a:rPr>
              <a:t>提高生命活力</a:t>
            </a:r>
            <a:endParaRPr lang="en-US" altLang="zh-CN" sz="1600" b="1">
              <a:solidFill>
                <a:srgbClr val="0070C0"/>
              </a:solidFill>
              <a:latin typeface="汉仪中圆简"/>
              <a:ea typeface="汉仪中圆简"/>
              <a:cs typeface="汉仪中圆简"/>
            </a:endParaRPr>
          </a:p>
          <a:p>
            <a:pPr marL="342900" indent="-342900">
              <a:buFont typeface="Arial" charset="0"/>
              <a:buChar char="•"/>
            </a:pPr>
            <a:r>
              <a:rPr lang="zh-CN" altLang="en-US" sz="1600" b="1">
                <a:solidFill>
                  <a:srgbClr val="0070C0"/>
                </a:solidFill>
                <a:latin typeface="汉仪中圆简"/>
                <a:ea typeface="汉仪中圆简"/>
                <a:cs typeface="汉仪中圆简"/>
              </a:rPr>
              <a:t>延缓衰老</a:t>
            </a:r>
            <a:endParaRPr lang="en-US" altLang="zh-CN" sz="1600" b="1">
              <a:solidFill>
                <a:srgbClr val="0070C0"/>
              </a:solidFill>
              <a:latin typeface="汉仪中圆简"/>
              <a:ea typeface="汉仪中圆简"/>
              <a:cs typeface="汉仪中圆简"/>
            </a:endParaRPr>
          </a:p>
        </p:txBody>
      </p:sp>
      <p:sp>
        <p:nvSpPr>
          <p:cNvPr id="18" name="TextBox 17"/>
          <p:cNvSpPr txBox="1">
            <a:spLocks noChangeArrowheads="1"/>
          </p:cNvSpPr>
          <p:nvPr/>
        </p:nvSpPr>
        <p:spPr bwMode="auto">
          <a:xfrm>
            <a:off x="1214438" y="4143375"/>
            <a:ext cx="1357312" cy="584200"/>
          </a:xfrm>
          <a:prstGeom prst="rect">
            <a:avLst/>
          </a:prstGeom>
          <a:noFill/>
          <a:ln w="9525">
            <a:noFill/>
            <a:miter lim="800000"/>
            <a:headEnd/>
            <a:tailEnd/>
          </a:ln>
        </p:spPr>
        <p:txBody>
          <a:bodyPr wrap="none">
            <a:spAutoFit/>
          </a:bodyPr>
          <a:lstStyle/>
          <a:p>
            <a:pPr marL="342900" indent="-342900">
              <a:buFont typeface="Arial" charset="0"/>
              <a:buChar char="•"/>
            </a:pPr>
            <a:r>
              <a:rPr lang="zh-CN" altLang="en-US" sz="1600" b="1">
                <a:solidFill>
                  <a:srgbClr val="0070C0"/>
                </a:solidFill>
                <a:latin typeface="汉仪中圆简"/>
                <a:ea typeface="汉仪中圆简"/>
                <a:cs typeface="汉仪中圆简"/>
              </a:rPr>
              <a:t>科学健身</a:t>
            </a:r>
            <a:endParaRPr lang="en-US" altLang="zh-CN" sz="1600" b="1">
              <a:solidFill>
                <a:srgbClr val="0070C0"/>
              </a:solidFill>
              <a:latin typeface="汉仪中圆简"/>
              <a:ea typeface="汉仪中圆简"/>
              <a:cs typeface="汉仪中圆简"/>
            </a:endParaRPr>
          </a:p>
          <a:p>
            <a:pPr marL="342900" indent="-342900">
              <a:buFont typeface="Arial" charset="0"/>
              <a:buChar char="•"/>
            </a:pPr>
            <a:r>
              <a:rPr lang="zh-CN" altLang="en-US" sz="1600" b="1">
                <a:solidFill>
                  <a:srgbClr val="0070C0"/>
                </a:solidFill>
                <a:latin typeface="汉仪中圆简"/>
                <a:ea typeface="汉仪中圆简"/>
                <a:cs typeface="汉仪中圆简"/>
              </a:rPr>
              <a:t>融入生活</a:t>
            </a:r>
            <a:endParaRPr lang="en-US" altLang="zh-CN" sz="1600" b="1">
              <a:solidFill>
                <a:srgbClr val="0070C0"/>
              </a:solidFill>
              <a:latin typeface="汉仪中圆简"/>
              <a:ea typeface="汉仪中圆简"/>
              <a:cs typeface="汉仪中圆简"/>
            </a:endParaRPr>
          </a:p>
        </p:txBody>
      </p:sp>
      <p:grpSp>
        <p:nvGrpSpPr>
          <p:cNvPr id="20" name="组合 19"/>
          <p:cNvGrpSpPr>
            <a:grpSpLocks/>
          </p:cNvGrpSpPr>
          <p:nvPr/>
        </p:nvGrpSpPr>
        <p:grpSpPr bwMode="auto">
          <a:xfrm>
            <a:off x="428625" y="1857375"/>
            <a:ext cx="2173288" cy="2214563"/>
            <a:chOff x="681032" y="1902140"/>
            <a:chExt cx="1944688" cy="2681281"/>
          </a:xfrm>
        </p:grpSpPr>
        <p:sp>
          <p:nvSpPr>
            <p:cNvPr id="21" name="椭圆​​ 2"/>
            <p:cNvSpPr/>
            <p:nvPr/>
          </p:nvSpPr>
          <p:spPr>
            <a:xfrm>
              <a:off x="681032" y="1902140"/>
              <a:ext cx="1944688" cy="2448711"/>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BC"/>
            </a:solidFill>
            <a:ln>
              <a:noFill/>
            </a:ln>
          </p:spPr>
          <p:txBody>
            <a:bodyPr wrap="none" anchor="ctr"/>
            <a:lstStyle/>
            <a:p>
              <a:pPr>
                <a:defRPr/>
              </a:pPr>
              <a:endParaRPr lang="zh-CN" altLang="en-US" kern="0" dirty="0">
                <a:solidFill>
                  <a:srgbClr val="000000"/>
                </a:solidFill>
                <a:latin typeface="Arial" panose="020B0604020202020204" pitchFamily="34" charset="0"/>
                <a:ea typeface="华文细黑" panose="02010600040101010101" pitchFamily="2" charset="-122"/>
              </a:endParaRPr>
            </a:p>
          </p:txBody>
        </p:sp>
        <p:sp>
          <p:nvSpPr>
            <p:cNvPr id="22" name="椭圆​​ 6"/>
            <p:cNvSpPr/>
            <p:nvPr/>
          </p:nvSpPr>
          <p:spPr>
            <a:xfrm>
              <a:off x="896951" y="4433500"/>
              <a:ext cx="1512851" cy="149921"/>
            </a:xfrm>
            <a:prstGeom prst="ellipse">
              <a:avLst/>
            </a:prstGeom>
            <a:solidFill>
              <a:schemeClr val="bg1">
                <a:lumMod val="75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23" name="矩形​​ 16"/>
            <p:cNvSpPr>
              <a:spLocks noChangeArrowheads="1"/>
            </p:cNvSpPr>
            <p:nvPr/>
          </p:nvSpPr>
          <p:spPr bwMode="auto">
            <a:xfrm>
              <a:off x="865699" y="2507591"/>
              <a:ext cx="1511430" cy="674644"/>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促进健康生</a:t>
              </a:r>
              <a:endParaRPr lang="en-US" altLang="zh-CN"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a:p>
              <a:pPr algn="ctr">
                <a:defRPr/>
              </a:pP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活方式的形成</a:t>
              </a:r>
            </a:p>
          </p:txBody>
        </p:sp>
      </p:grpSp>
      <p:grpSp>
        <p:nvGrpSpPr>
          <p:cNvPr id="24" name="组合 23"/>
          <p:cNvGrpSpPr>
            <a:grpSpLocks/>
          </p:cNvGrpSpPr>
          <p:nvPr/>
        </p:nvGrpSpPr>
        <p:grpSpPr bwMode="auto">
          <a:xfrm>
            <a:off x="3714750" y="1285875"/>
            <a:ext cx="1857375" cy="1857375"/>
            <a:chOff x="3146420" y="1529078"/>
            <a:chExt cx="1439862" cy="1946260"/>
          </a:xfrm>
        </p:grpSpPr>
        <p:sp>
          <p:nvSpPr>
            <p:cNvPr id="25" name="椭圆​​ 2"/>
            <p:cNvSpPr/>
            <p:nvPr/>
          </p:nvSpPr>
          <p:spPr>
            <a:xfrm>
              <a:off x="3146420" y="1529078"/>
              <a:ext cx="1439862" cy="1813182"/>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BC"/>
            </a:solidFill>
            <a:ln>
              <a:noFill/>
            </a:ln>
          </p:spPr>
          <p:txBody>
            <a:bodyPr wrap="none" anchor="ctr"/>
            <a:lstStyle/>
            <a:p>
              <a:pPr>
                <a:defRPr/>
              </a:pPr>
              <a:endParaRPr lang="zh-CN" altLang="en-US" kern="0">
                <a:solidFill>
                  <a:srgbClr val="000000"/>
                </a:solidFill>
                <a:latin typeface="Arial" panose="020B0604020202020204" pitchFamily="34" charset="0"/>
                <a:ea typeface="华文细黑" panose="02010600040101010101" pitchFamily="2" charset="-122"/>
              </a:endParaRPr>
            </a:p>
          </p:txBody>
        </p:sp>
        <p:sp>
          <p:nvSpPr>
            <p:cNvPr id="26" name="椭圆​​ 9"/>
            <p:cNvSpPr/>
            <p:nvPr/>
          </p:nvSpPr>
          <p:spPr>
            <a:xfrm>
              <a:off x="3273177" y="3380521"/>
              <a:ext cx="1116200" cy="94817"/>
            </a:xfrm>
            <a:prstGeom prst="ellipse">
              <a:avLst/>
            </a:prstGeom>
            <a:solidFill>
              <a:schemeClr val="bg1">
                <a:lumMod val="75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27" name="矩形​​ 17"/>
            <p:cNvSpPr>
              <a:spLocks noChangeArrowheads="1"/>
            </p:cNvSpPr>
            <p:nvPr/>
          </p:nvSpPr>
          <p:spPr bwMode="auto">
            <a:xfrm>
              <a:off x="3423317" y="1933302"/>
              <a:ext cx="813460" cy="623801"/>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降低疾病</a:t>
              </a:r>
              <a:endParaRPr lang="en-US" altLang="zh-CN"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a:p>
              <a:pPr algn="ctr">
                <a:defRPr/>
              </a:pP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风险</a:t>
              </a:r>
            </a:p>
          </p:txBody>
        </p:sp>
      </p:grpSp>
      <p:sp>
        <p:nvSpPr>
          <p:cNvPr id="32" name="TextBox 31"/>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33"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科学健身好处多</a:t>
            </a:r>
          </a:p>
        </p:txBody>
      </p:sp>
      <p:grpSp>
        <p:nvGrpSpPr>
          <p:cNvPr id="34" name="组合 33"/>
          <p:cNvGrpSpPr>
            <a:grpSpLocks/>
          </p:cNvGrpSpPr>
          <p:nvPr/>
        </p:nvGrpSpPr>
        <p:grpSpPr bwMode="auto">
          <a:xfrm>
            <a:off x="6643688" y="928688"/>
            <a:ext cx="1428750" cy="1428750"/>
            <a:chOff x="3146420" y="1529078"/>
            <a:chExt cx="1439862" cy="1946260"/>
          </a:xfrm>
        </p:grpSpPr>
        <p:sp>
          <p:nvSpPr>
            <p:cNvPr id="35" name="椭圆​​ 2"/>
            <p:cNvSpPr/>
            <p:nvPr/>
          </p:nvSpPr>
          <p:spPr>
            <a:xfrm>
              <a:off x="3146420" y="1529078"/>
              <a:ext cx="1439862" cy="1812184"/>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BC"/>
            </a:solidFill>
            <a:ln>
              <a:noFill/>
            </a:ln>
          </p:spPr>
          <p:txBody>
            <a:bodyPr wrap="none" anchor="ctr"/>
            <a:lstStyle/>
            <a:p>
              <a:pPr>
                <a:defRPr/>
              </a:pPr>
              <a:endParaRPr lang="zh-CN" altLang="en-US" kern="0">
                <a:solidFill>
                  <a:srgbClr val="000000"/>
                </a:solidFill>
                <a:latin typeface="Arial" panose="020B0604020202020204" pitchFamily="34" charset="0"/>
                <a:ea typeface="华文细黑" panose="02010600040101010101" pitchFamily="2" charset="-122"/>
              </a:endParaRPr>
            </a:p>
          </p:txBody>
        </p:sp>
        <p:sp>
          <p:nvSpPr>
            <p:cNvPr id="36" name="椭圆​​ 9"/>
            <p:cNvSpPr/>
            <p:nvPr/>
          </p:nvSpPr>
          <p:spPr>
            <a:xfrm>
              <a:off x="3272807" y="3380188"/>
              <a:ext cx="1116693" cy="95150"/>
            </a:xfrm>
            <a:prstGeom prst="ellipse">
              <a:avLst/>
            </a:prstGeom>
            <a:solidFill>
              <a:schemeClr val="bg1">
                <a:lumMod val="75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矩形​​ 17"/>
            <p:cNvSpPr>
              <a:spLocks noChangeArrowheads="1"/>
            </p:cNvSpPr>
            <p:nvPr/>
          </p:nvSpPr>
          <p:spPr bwMode="auto">
            <a:xfrm>
              <a:off x="3290406" y="1918330"/>
              <a:ext cx="1220683" cy="544953"/>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动则有益</a:t>
              </a:r>
            </a:p>
          </p:txBody>
        </p:sp>
      </p:grpSp>
      <p:sp>
        <p:nvSpPr>
          <p:cNvPr id="38" name="TextBox 37"/>
          <p:cNvSpPr txBox="1">
            <a:spLocks noChangeArrowheads="1"/>
          </p:cNvSpPr>
          <p:nvPr/>
        </p:nvSpPr>
        <p:spPr bwMode="auto">
          <a:xfrm>
            <a:off x="6786563" y="2428875"/>
            <a:ext cx="1357312" cy="584200"/>
          </a:xfrm>
          <a:prstGeom prst="rect">
            <a:avLst/>
          </a:prstGeom>
          <a:noFill/>
          <a:ln w="9525">
            <a:noFill/>
            <a:miter lim="800000"/>
            <a:headEnd/>
            <a:tailEnd/>
          </a:ln>
        </p:spPr>
        <p:txBody>
          <a:bodyPr wrap="none">
            <a:spAutoFit/>
          </a:bodyPr>
          <a:lstStyle/>
          <a:p>
            <a:pPr marL="342900" indent="-342900">
              <a:buFont typeface="Arial" charset="0"/>
              <a:buChar char="•"/>
            </a:pPr>
            <a:r>
              <a:rPr lang="zh-CN" altLang="en-US" sz="1600" b="1">
                <a:solidFill>
                  <a:srgbClr val="0070C0"/>
                </a:solidFill>
                <a:latin typeface="汉仪中圆简"/>
                <a:ea typeface="汉仪中圆简"/>
                <a:cs typeface="汉仪中圆简"/>
              </a:rPr>
              <a:t>科学健身</a:t>
            </a:r>
            <a:endParaRPr lang="en-US" altLang="zh-CN" sz="1600" b="1">
              <a:solidFill>
                <a:srgbClr val="0070C0"/>
              </a:solidFill>
              <a:latin typeface="汉仪中圆简"/>
              <a:ea typeface="汉仪中圆简"/>
              <a:cs typeface="汉仪中圆简"/>
            </a:endParaRPr>
          </a:p>
          <a:p>
            <a:pPr marL="342900" indent="-342900">
              <a:buFont typeface="Arial" charset="0"/>
              <a:buChar char="•"/>
            </a:pPr>
            <a:r>
              <a:rPr lang="zh-CN" altLang="en-US" sz="1600" b="1">
                <a:solidFill>
                  <a:srgbClr val="0070C0"/>
                </a:solidFill>
                <a:latin typeface="汉仪中圆简"/>
                <a:ea typeface="汉仪中圆简"/>
                <a:cs typeface="汉仪中圆简"/>
              </a:rPr>
              <a:t>热爱运动</a:t>
            </a:r>
            <a:endParaRPr lang="en-US" altLang="zh-CN" sz="1600" b="1">
              <a:solidFill>
                <a:srgbClr val="0070C0"/>
              </a:solidFill>
              <a:latin typeface="汉仪中圆简"/>
              <a:ea typeface="汉仪中圆简"/>
              <a:cs typeface="汉仪中圆简"/>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6"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362">
                                          <p:stCondLst>
                                            <p:cond delay="0"/>
                                          </p:stCondLst>
                                        </p:cTn>
                                        <p:tgtEl>
                                          <p:spTgt spid="20"/>
                                        </p:tgtEl>
                                      </p:cBhvr>
                                    </p:animEffect>
                                    <p:anim calcmode="lin" valueType="num">
                                      <p:cBhvr>
                                        <p:cTn id="8" dur="1139"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9" dur="415"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0" dur="415" tmFilter="0, 0; 0.125,0.2665; 0.25,0.4; 0.375,0.465; 0.5,0.5;  0.625,0.535; 0.75,0.6; 0.875,0.7335; 1,1">
                                          <p:stCondLst>
                                            <p:cond delay="415"/>
                                          </p:stCondLst>
                                        </p:cTn>
                                        <p:tgtEl>
                                          <p:spTgt spid="20"/>
                                        </p:tgtEl>
                                        <p:attrNameLst>
                                          <p:attrName>ppt_y</p:attrName>
                                        </p:attrNameLst>
                                      </p:cBhvr>
                                      <p:tavLst>
                                        <p:tav tm="0" fmla="#ppt_y-sin(pi*$)/9">
                                          <p:val>
                                            <p:fltVal val="0"/>
                                          </p:val>
                                        </p:tav>
                                        <p:tav tm="100000">
                                          <p:val>
                                            <p:fltVal val="1"/>
                                          </p:val>
                                        </p:tav>
                                      </p:tavLst>
                                    </p:anim>
                                    <p:anim calcmode="lin" valueType="num">
                                      <p:cBhvr>
                                        <p:cTn id="11" dur="207" tmFilter="0, 0; 0.125,0.2665; 0.25,0.4; 0.375,0.465; 0.5,0.5;  0.625,0.535; 0.75,0.6; 0.875,0.7335; 1,1">
                                          <p:stCondLst>
                                            <p:cond delay="828"/>
                                          </p:stCondLst>
                                        </p:cTn>
                                        <p:tgtEl>
                                          <p:spTgt spid="20"/>
                                        </p:tgtEl>
                                        <p:attrNameLst>
                                          <p:attrName>ppt_y</p:attrName>
                                        </p:attrNameLst>
                                      </p:cBhvr>
                                      <p:tavLst>
                                        <p:tav tm="0" fmla="#ppt_y-sin(pi*$)/27">
                                          <p:val>
                                            <p:fltVal val="0"/>
                                          </p:val>
                                        </p:tav>
                                        <p:tav tm="100000">
                                          <p:val>
                                            <p:fltVal val="1"/>
                                          </p:val>
                                        </p:tav>
                                      </p:tavLst>
                                    </p:anim>
                                    <p:anim calcmode="lin" valueType="num">
                                      <p:cBhvr>
                                        <p:cTn id="12" dur="103" tmFilter="0, 0; 0.125,0.2665; 0.25,0.4; 0.375,0.465; 0.5,0.5;  0.625,0.535; 0.75,0.6; 0.875,0.7335; 1,1">
                                          <p:stCondLst>
                                            <p:cond delay="1035"/>
                                          </p:stCondLst>
                                        </p:cTn>
                                        <p:tgtEl>
                                          <p:spTgt spid="20"/>
                                        </p:tgtEl>
                                        <p:attrNameLst>
                                          <p:attrName>ppt_y</p:attrName>
                                        </p:attrNameLst>
                                      </p:cBhvr>
                                      <p:tavLst>
                                        <p:tav tm="0" fmla="#ppt_y-sin(pi*$)/81">
                                          <p:val>
                                            <p:fltVal val="0"/>
                                          </p:val>
                                        </p:tav>
                                        <p:tav tm="100000">
                                          <p:val>
                                            <p:fltVal val="1"/>
                                          </p:val>
                                        </p:tav>
                                      </p:tavLst>
                                    </p:anim>
                                    <p:animScale>
                                      <p:cBhvr>
                                        <p:cTn id="13" dur="16">
                                          <p:stCondLst>
                                            <p:cond delay="406"/>
                                          </p:stCondLst>
                                        </p:cTn>
                                        <p:tgtEl>
                                          <p:spTgt spid="20"/>
                                        </p:tgtEl>
                                      </p:cBhvr>
                                      <p:to x="100000" y="60000"/>
                                    </p:animScale>
                                    <p:animScale>
                                      <p:cBhvr>
                                        <p:cTn id="14" dur="104" decel="50000">
                                          <p:stCondLst>
                                            <p:cond delay="423"/>
                                          </p:stCondLst>
                                        </p:cTn>
                                        <p:tgtEl>
                                          <p:spTgt spid="20"/>
                                        </p:tgtEl>
                                      </p:cBhvr>
                                      <p:to x="100000" y="100000"/>
                                    </p:animScale>
                                    <p:animScale>
                                      <p:cBhvr>
                                        <p:cTn id="15" dur="16">
                                          <p:stCondLst>
                                            <p:cond delay="820"/>
                                          </p:stCondLst>
                                        </p:cTn>
                                        <p:tgtEl>
                                          <p:spTgt spid="20"/>
                                        </p:tgtEl>
                                      </p:cBhvr>
                                      <p:to x="100000" y="80000"/>
                                    </p:animScale>
                                    <p:animScale>
                                      <p:cBhvr>
                                        <p:cTn id="16" dur="104" decel="50000">
                                          <p:stCondLst>
                                            <p:cond delay="836"/>
                                          </p:stCondLst>
                                        </p:cTn>
                                        <p:tgtEl>
                                          <p:spTgt spid="20"/>
                                        </p:tgtEl>
                                      </p:cBhvr>
                                      <p:to x="100000" y="100000"/>
                                    </p:animScale>
                                    <p:animScale>
                                      <p:cBhvr>
                                        <p:cTn id="17" dur="16">
                                          <p:stCondLst>
                                            <p:cond delay="1026"/>
                                          </p:stCondLst>
                                        </p:cTn>
                                        <p:tgtEl>
                                          <p:spTgt spid="20"/>
                                        </p:tgtEl>
                                      </p:cBhvr>
                                      <p:to x="100000" y="90000"/>
                                    </p:animScale>
                                    <p:animScale>
                                      <p:cBhvr>
                                        <p:cTn id="18" dur="104" decel="50000">
                                          <p:stCondLst>
                                            <p:cond delay="1042"/>
                                          </p:stCondLst>
                                        </p:cTn>
                                        <p:tgtEl>
                                          <p:spTgt spid="20"/>
                                        </p:tgtEl>
                                      </p:cBhvr>
                                      <p:to x="100000" y="100000"/>
                                    </p:animScale>
                                    <p:animScale>
                                      <p:cBhvr>
                                        <p:cTn id="19" dur="16">
                                          <p:stCondLst>
                                            <p:cond delay="1130"/>
                                          </p:stCondLst>
                                        </p:cTn>
                                        <p:tgtEl>
                                          <p:spTgt spid="20"/>
                                        </p:tgtEl>
                                      </p:cBhvr>
                                      <p:to x="100000" y="95000"/>
                                    </p:animScale>
                                    <p:animScale>
                                      <p:cBhvr>
                                        <p:cTn id="20" dur="104" decel="50000">
                                          <p:stCondLst>
                                            <p:cond delay="1146"/>
                                          </p:stCondLst>
                                        </p:cTn>
                                        <p:tgtEl>
                                          <p:spTgt spid="20"/>
                                        </p:tgtEl>
                                      </p:cBhvr>
                                      <p:to x="100000" y="100000"/>
                                    </p:animScale>
                                  </p:childTnLst>
                                </p:cTn>
                              </p:par>
                              <p:par>
                                <p:cTn id="21" presetID="26" presetClass="entr" presetSubtype="0" fill="hold" nodeType="withEffect">
                                  <p:stCondLst>
                                    <p:cond delay="25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362">
                                          <p:stCondLst>
                                            <p:cond delay="0"/>
                                          </p:stCondLst>
                                        </p:cTn>
                                        <p:tgtEl>
                                          <p:spTgt spid="24"/>
                                        </p:tgtEl>
                                      </p:cBhvr>
                                    </p:animEffect>
                                    <p:anim calcmode="lin" valueType="num">
                                      <p:cBhvr>
                                        <p:cTn id="24" dur="1139"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5" dur="415"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6" dur="415" tmFilter="0, 0; 0.125,0.2665; 0.25,0.4; 0.375,0.465; 0.5,0.5;  0.625,0.535; 0.75,0.6; 0.875,0.7335; 1,1">
                                          <p:stCondLst>
                                            <p:cond delay="415"/>
                                          </p:stCondLst>
                                        </p:cTn>
                                        <p:tgtEl>
                                          <p:spTgt spid="24"/>
                                        </p:tgtEl>
                                        <p:attrNameLst>
                                          <p:attrName>ppt_y</p:attrName>
                                        </p:attrNameLst>
                                      </p:cBhvr>
                                      <p:tavLst>
                                        <p:tav tm="0" fmla="#ppt_y-sin(pi*$)/9">
                                          <p:val>
                                            <p:fltVal val="0"/>
                                          </p:val>
                                        </p:tav>
                                        <p:tav tm="100000">
                                          <p:val>
                                            <p:fltVal val="1"/>
                                          </p:val>
                                        </p:tav>
                                      </p:tavLst>
                                    </p:anim>
                                    <p:anim calcmode="lin" valueType="num">
                                      <p:cBhvr>
                                        <p:cTn id="27" dur="207" tmFilter="0, 0; 0.125,0.2665; 0.25,0.4; 0.375,0.465; 0.5,0.5;  0.625,0.535; 0.75,0.6; 0.875,0.7335; 1,1">
                                          <p:stCondLst>
                                            <p:cond delay="828"/>
                                          </p:stCondLst>
                                        </p:cTn>
                                        <p:tgtEl>
                                          <p:spTgt spid="24"/>
                                        </p:tgtEl>
                                        <p:attrNameLst>
                                          <p:attrName>ppt_y</p:attrName>
                                        </p:attrNameLst>
                                      </p:cBhvr>
                                      <p:tavLst>
                                        <p:tav tm="0" fmla="#ppt_y-sin(pi*$)/27">
                                          <p:val>
                                            <p:fltVal val="0"/>
                                          </p:val>
                                        </p:tav>
                                        <p:tav tm="100000">
                                          <p:val>
                                            <p:fltVal val="1"/>
                                          </p:val>
                                        </p:tav>
                                      </p:tavLst>
                                    </p:anim>
                                    <p:anim calcmode="lin" valueType="num">
                                      <p:cBhvr>
                                        <p:cTn id="28" dur="103" tmFilter="0, 0; 0.125,0.2665; 0.25,0.4; 0.375,0.465; 0.5,0.5;  0.625,0.535; 0.75,0.6; 0.875,0.7335; 1,1">
                                          <p:stCondLst>
                                            <p:cond delay="1035"/>
                                          </p:stCondLst>
                                        </p:cTn>
                                        <p:tgtEl>
                                          <p:spTgt spid="24"/>
                                        </p:tgtEl>
                                        <p:attrNameLst>
                                          <p:attrName>ppt_y</p:attrName>
                                        </p:attrNameLst>
                                      </p:cBhvr>
                                      <p:tavLst>
                                        <p:tav tm="0" fmla="#ppt_y-sin(pi*$)/81">
                                          <p:val>
                                            <p:fltVal val="0"/>
                                          </p:val>
                                        </p:tav>
                                        <p:tav tm="100000">
                                          <p:val>
                                            <p:fltVal val="1"/>
                                          </p:val>
                                        </p:tav>
                                      </p:tavLst>
                                    </p:anim>
                                    <p:animScale>
                                      <p:cBhvr>
                                        <p:cTn id="29" dur="16">
                                          <p:stCondLst>
                                            <p:cond delay="406"/>
                                          </p:stCondLst>
                                        </p:cTn>
                                        <p:tgtEl>
                                          <p:spTgt spid="24"/>
                                        </p:tgtEl>
                                      </p:cBhvr>
                                      <p:to x="100000" y="60000"/>
                                    </p:animScale>
                                    <p:animScale>
                                      <p:cBhvr>
                                        <p:cTn id="30" dur="104" decel="50000">
                                          <p:stCondLst>
                                            <p:cond delay="423"/>
                                          </p:stCondLst>
                                        </p:cTn>
                                        <p:tgtEl>
                                          <p:spTgt spid="24"/>
                                        </p:tgtEl>
                                      </p:cBhvr>
                                      <p:to x="100000" y="100000"/>
                                    </p:animScale>
                                    <p:animScale>
                                      <p:cBhvr>
                                        <p:cTn id="31" dur="16">
                                          <p:stCondLst>
                                            <p:cond delay="820"/>
                                          </p:stCondLst>
                                        </p:cTn>
                                        <p:tgtEl>
                                          <p:spTgt spid="24"/>
                                        </p:tgtEl>
                                      </p:cBhvr>
                                      <p:to x="100000" y="80000"/>
                                    </p:animScale>
                                    <p:animScale>
                                      <p:cBhvr>
                                        <p:cTn id="32" dur="104" decel="50000">
                                          <p:stCondLst>
                                            <p:cond delay="836"/>
                                          </p:stCondLst>
                                        </p:cTn>
                                        <p:tgtEl>
                                          <p:spTgt spid="24"/>
                                        </p:tgtEl>
                                      </p:cBhvr>
                                      <p:to x="100000" y="100000"/>
                                    </p:animScale>
                                    <p:animScale>
                                      <p:cBhvr>
                                        <p:cTn id="33" dur="16">
                                          <p:stCondLst>
                                            <p:cond delay="1026"/>
                                          </p:stCondLst>
                                        </p:cTn>
                                        <p:tgtEl>
                                          <p:spTgt spid="24"/>
                                        </p:tgtEl>
                                      </p:cBhvr>
                                      <p:to x="100000" y="90000"/>
                                    </p:animScale>
                                    <p:animScale>
                                      <p:cBhvr>
                                        <p:cTn id="34" dur="104" decel="50000">
                                          <p:stCondLst>
                                            <p:cond delay="1042"/>
                                          </p:stCondLst>
                                        </p:cTn>
                                        <p:tgtEl>
                                          <p:spTgt spid="24"/>
                                        </p:tgtEl>
                                      </p:cBhvr>
                                      <p:to x="100000" y="100000"/>
                                    </p:animScale>
                                    <p:animScale>
                                      <p:cBhvr>
                                        <p:cTn id="35" dur="16">
                                          <p:stCondLst>
                                            <p:cond delay="1130"/>
                                          </p:stCondLst>
                                        </p:cTn>
                                        <p:tgtEl>
                                          <p:spTgt spid="24"/>
                                        </p:tgtEl>
                                      </p:cBhvr>
                                      <p:to x="100000" y="95000"/>
                                    </p:animScale>
                                    <p:animScale>
                                      <p:cBhvr>
                                        <p:cTn id="36" dur="104" decel="50000">
                                          <p:stCondLst>
                                            <p:cond delay="1146"/>
                                          </p:stCondLst>
                                        </p:cTn>
                                        <p:tgtEl>
                                          <p:spTgt spid="24"/>
                                        </p:tgtEl>
                                      </p:cBhvr>
                                      <p:to x="100000" y="100000"/>
                                    </p:animScale>
                                  </p:childTnLst>
                                </p:cTn>
                              </p:par>
                              <p:par>
                                <p:cTn id="37" presetID="22" presetClass="entr" presetSubtype="2" fill="hold" grpId="0" nodeType="withEffect">
                                  <p:stCondLst>
                                    <p:cond delay="250"/>
                                  </p:stCondLst>
                                  <p:childTnLst>
                                    <p:set>
                                      <p:cBhvr>
                                        <p:cTn id="38" dur="1" fill="hold">
                                          <p:stCondLst>
                                            <p:cond delay="0"/>
                                          </p:stCondLst>
                                        </p:cTn>
                                        <p:tgtEl>
                                          <p:spTgt spid="17"/>
                                        </p:tgtEl>
                                        <p:attrNameLst>
                                          <p:attrName>style.visibility</p:attrName>
                                        </p:attrNameLst>
                                      </p:cBhvr>
                                      <p:to>
                                        <p:strVal val="visible"/>
                                      </p:to>
                                    </p:set>
                                    <p:animEffect transition="in" filter="wipe(right)">
                                      <p:cBhvr>
                                        <p:cTn id="39" dur="250"/>
                                        <p:tgtEl>
                                          <p:spTgt spid="17"/>
                                        </p:tgtEl>
                                      </p:cBhvr>
                                    </p:animEffect>
                                  </p:childTnLst>
                                </p:cTn>
                              </p:par>
                              <p:par>
                                <p:cTn id="40" presetID="22" presetClass="entr" presetSubtype="2" fill="hold" grpId="0" nodeType="withEffect">
                                  <p:stCondLst>
                                    <p:cond delay="500"/>
                                  </p:stCondLst>
                                  <p:childTnLst>
                                    <p:set>
                                      <p:cBhvr>
                                        <p:cTn id="41" dur="1" fill="hold">
                                          <p:stCondLst>
                                            <p:cond delay="0"/>
                                          </p:stCondLst>
                                        </p:cTn>
                                        <p:tgtEl>
                                          <p:spTgt spid="18"/>
                                        </p:tgtEl>
                                        <p:attrNameLst>
                                          <p:attrName>style.visibility</p:attrName>
                                        </p:attrNameLst>
                                      </p:cBhvr>
                                      <p:to>
                                        <p:strVal val="visible"/>
                                      </p:to>
                                    </p:set>
                                    <p:animEffect transition="in" filter="wipe(right)">
                                      <p:cBhvr>
                                        <p:cTn id="42" dur="250"/>
                                        <p:tgtEl>
                                          <p:spTgt spid="18"/>
                                        </p:tgtEl>
                                      </p:cBhvr>
                                    </p:animEffect>
                                  </p:childTnLst>
                                </p:cTn>
                              </p:par>
                            </p:childTnLst>
                          </p:cTn>
                        </p:par>
                        <p:par>
                          <p:cTn id="43" fill="hold" nodeType="afterGroup">
                            <p:stCondLst>
                              <p:cond delay="1500"/>
                            </p:stCondLst>
                            <p:childTnLst>
                              <p:par>
                                <p:cTn id="44" presetID="10"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2000"/>
                                        <p:tgtEl>
                                          <p:spTgt spid="32"/>
                                        </p:tgtEl>
                                      </p:cBhvr>
                                    </p:animEffect>
                                  </p:childTnLst>
                                </p:cTn>
                              </p:par>
                              <p:par>
                                <p:cTn id="47" presetID="26" presetClass="entr" presetSubtype="0" fill="hold" nodeType="withEffect">
                                  <p:stCondLst>
                                    <p:cond delay="250"/>
                                  </p:stCondLst>
                                  <p:childTnLst>
                                    <p:set>
                                      <p:cBhvr>
                                        <p:cTn id="48" dur="1" fill="hold">
                                          <p:stCondLst>
                                            <p:cond delay="0"/>
                                          </p:stCondLst>
                                        </p:cTn>
                                        <p:tgtEl>
                                          <p:spTgt spid="34"/>
                                        </p:tgtEl>
                                        <p:attrNameLst>
                                          <p:attrName>style.visibility</p:attrName>
                                        </p:attrNameLst>
                                      </p:cBhvr>
                                      <p:to>
                                        <p:strVal val="visible"/>
                                      </p:to>
                                    </p:set>
                                    <p:animEffect transition="in" filter="wipe(down)">
                                      <p:cBhvr>
                                        <p:cTn id="49" dur="362">
                                          <p:stCondLst>
                                            <p:cond delay="0"/>
                                          </p:stCondLst>
                                        </p:cTn>
                                        <p:tgtEl>
                                          <p:spTgt spid="34"/>
                                        </p:tgtEl>
                                      </p:cBhvr>
                                    </p:animEffect>
                                    <p:anim calcmode="lin" valueType="num">
                                      <p:cBhvr>
                                        <p:cTn id="50" dur="1139"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51" dur="415"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52" dur="415" tmFilter="0, 0; 0.125,0.2665; 0.25,0.4; 0.375,0.465; 0.5,0.5;  0.625,0.535; 0.75,0.6; 0.875,0.7335; 1,1">
                                          <p:stCondLst>
                                            <p:cond delay="415"/>
                                          </p:stCondLst>
                                        </p:cTn>
                                        <p:tgtEl>
                                          <p:spTgt spid="34"/>
                                        </p:tgtEl>
                                        <p:attrNameLst>
                                          <p:attrName>ppt_y</p:attrName>
                                        </p:attrNameLst>
                                      </p:cBhvr>
                                      <p:tavLst>
                                        <p:tav tm="0" fmla="#ppt_y-sin(pi*$)/9">
                                          <p:val>
                                            <p:fltVal val="0"/>
                                          </p:val>
                                        </p:tav>
                                        <p:tav tm="100000">
                                          <p:val>
                                            <p:fltVal val="1"/>
                                          </p:val>
                                        </p:tav>
                                      </p:tavLst>
                                    </p:anim>
                                    <p:anim calcmode="lin" valueType="num">
                                      <p:cBhvr>
                                        <p:cTn id="53" dur="207" tmFilter="0, 0; 0.125,0.2665; 0.25,0.4; 0.375,0.465; 0.5,0.5;  0.625,0.535; 0.75,0.6; 0.875,0.7335; 1,1">
                                          <p:stCondLst>
                                            <p:cond delay="828"/>
                                          </p:stCondLst>
                                        </p:cTn>
                                        <p:tgtEl>
                                          <p:spTgt spid="34"/>
                                        </p:tgtEl>
                                        <p:attrNameLst>
                                          <p:attrName>ppt_y</p:attrName>
                                        </p:attrNameLst>
                                      </p:cBhvr>
                                      <p:tavLst>
                                        <p:tav tm="0" fmla="#ppt_y-sin(pi*$)/27">
                                          <p:val>
                                            <p:fltVal val="0"/>
                                          </p:val>
                                        </p:tav>
                                        <p:tav tm="100000">
                                          <p:val>
                                            <p:fltVal val="1"/>
                                          </p:val>
                                        </p:tav>
                                      </p:tavLst>
                                    </p:anim>
                                    <p:anim calcmode="lin" valueType="num">
                                      <p:cBhvr>
                                        <p:cTn id="54" dur="103" tmFilter="0, 0; 0.125,0.2665; 0.25,0.4; 0.375,0.465; 0.5,0.5;  0.625,0.535; 0.75,0.6; 0.875,0.7335; 1,1">
                                          <p:stCondLst>
                                            <p:cond delay="1035"/>
                                          </p:stCondLst>
                                        </p:cTn>
                                        <p:tgtEl>
                                          <p:spTgt spid="34"/>
                                        </p:tgtEl>
                                        <p:attrNameLst>
                                          <p:attrName>ppt_y</p:attrName>
                                        </p:attrNameLst>
                                      </p:cBhvr>
                                      <p:tavLst>
                                        <p:tav tm="0" fmla="#ppt_y-sin(pi*$)/81">
                                          <p:val>
                                            <p:fltVal val="0"/>
                                          </p:val>
                                        </p:tav>
                                        <p:tav tm="100000">
                                          <p:val>
                                            <p:fltVal val="1"/>
                                          </p:val>
                                        </p:tav>
                                      </p:tavLst>
                                    </p:anim>
                                    <p:animScale>
                                      <p:cBhvr>
                                        <p:cTn id="55" dur="16">
                                          <p:stCondLst>
                                            <p:cond delay="406"/>
                                          </p:stCondLst>
                                        </p:cTn>
                                        <p:tgtEl>
                                          <p:spTgt spid="34"/>
                                        </p:tgtEl>
                                      </p:cBhvr>
                                      <p:to x="100000" y="60000"/>
                                    </p:animScale>
                                    <p:animScale>
                                      <p:cBhvr>
                                        <p:cTn id="56" dur="104" decel="50000">
                                          <p:stCondLst>
                                            <p:cond delay="423"/>
                                          </p:stCondLst>
                                        </p:cTn>
                                        <p:tgtEl>
                                          <p:spTgt spid="34"/>
                                        </p:tgtEl>
                                      </p:cBhvr>
                                      <p:to x="100000" y="100000"/>
                                    </p:animScale>
                                    <p:animScale>
                                      <p:cBhvr>
                                        <p:cTn id="57" dur="16">
                                          <p:stCondLst>
                                            <p:cond delay="820"/>
                                          </p:stCondLst>
                                        </p:cTn>
                                        <p:tgtEl>
                                          <p:spTgt spid="34"/>
                                        </p:tgtEl>
                                      </p:cBhvr>
                                      <p:to x="100000" y="80000"/>
                                    </p:animScale>
                                    <p:animScale>
                                      <p:cBhvr>
                                        <p:cTn id="58" dur="104" decel="50000">
                                          <p:stCondLst>
                                            <p:cond delay="836"/>
                                          </p:stCondLst>
                                        </p:cTn>
                                        <p:tgtEl>
                                          <p:spTgt spid="34"/>
                                        </p:tgtEl>
                                      </p:cBhvr>
                                      <p:to x="100000" y="100000"/>
                                    </p:animScale>
                                    <p:animScale>
                                      <p:cBhvr>
                                        <p:cTn id="59" dur="16">
                                          <p:stCondLst>
                                            <p:cond delay="1026"/>
                                          </p:stCondLst>
                                        </p:cTn>
                                        <p:tgtEl>
                                          <p:spTgt spid="34"/>
                                        </p:tgtEl>
                                      </p:cBhvr>
                                      <p:to x="100000" y="90000"/>
                                    </p:animScale>
                                    <p:animScale>
                                      <p:cBhvr>
                                        <p:cTn id="60" dur="104" decel="50000">
                                          <p:stCondLst>
                                            <p:cond delay="1042"/>
                                          </p:stCondLst>
                                        </p:cTn>
                                        <p:tgtEl>
                                          <p:spTgt spid="34"/>
                                        </p:tgtEl>
                                      </p:cBhvr>
                                      <p:to x="100000" y="100000"/>
                                    </p:animScale>
                                    <p:animScale>
                                      <p:cBhvr>
                                        <p:cTn id="61" dur="16">
                                          <p:stCondLst>
                                            <p:cond delay="1130"/>
                                          </p:stCondLst>
                                        </p:cTn>
                                        <p:tgtEl>
                                          <p:spTgt spid="34"/>
                                        </p:tgtEl>
                                      </p:cBhvr>
                                      <p:to x="100000" y="95000"/>
                                    </p:animScale>
                                    <p:animScale>
                                      <p:cBhvr>
                                        <p:cTn id="62" dur="104" decel="50000">
                                          <p:stCondLst>
                                            <p:cond delay="1146"/>
                                          </p:stCondLst>
                                        </p:cTn>
                                        <p:tgtEl>
                                          <p:spTgt spid="34"/>
                                        </p:tgtEl>
                                      </p:cBhvr>
                                      <p:to x="100000" y="100000"/>
                                    </p:animScale>
                                  </p:childTnLst>
                                </p:cTn>
                              </p:par>
                              <p:par>
                                <p:cTn id="63" presetID="22" presetClass="entr" presetSubtype="2" fill="hold" grpId="0" nodeType="withEffect">
                                  <p:stCondLst>
                                    <p:cond delay="250"/>
                                  </p:stCondLst>
                                  <p:childTnLst>
                                    <p:set>
                                      <p:cBhvr>
                                        <p:cTn id="64" dur="1" fill="hold">
                                          <p:stCondLst>
                                            <p:cond delay="0"/>
                                          </p:stCondLst>
                                        </p:cTn>
                                        <p:tgtEl>
                                          <p:spTgt spid="38"/>
                                        </p:tgtEl>
                                        <p:attrNameLst>
                                          <p:attrName>style.visibility</p:attrName>
                                        </p:attrNameLst>
                                      </p:cBhvr>
                                      <p:to>
                                        <p:strVal val="visible"/>
                                      </p:to>
                                    </p:set>
                                    <p:animEffect transition="in" filter="wipe(right)">
                                      <p:cBhvr>
                                        <p:cTn id="65" dur="2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32" grpId="0"/>
      <p:bldP spid="3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srcRect t="17125" b="8482"/>
          <a:stretch>
            <a:fillRect/>
          </a:stretch>
        </p:blipFill>
        <p:spPr bwMode="auto">
          <a:xfrm>
            <a:off x="971550" y="1152525"/>
            <a:ext cx="2178050" cy="1079500"/>
          </a:xfrm>
          <a:prstGeom prst="rect">
            <a:avLst/>
          </a:prstGeom>
          <a:noFill/>
          <a:ln w="9525">
            <a:noFill/>
            <a:miter lim="800000"/>
            <a:headEnd/>
            <a:tailEnd/>
          </a:ln>
        </p:spPr>
      </p:pic>
      <p:pic>
        <p:nvPicPr>
          <p:cNvPr id="7" name="图片 6"/>
          <p:cNvPicPr>
            <a:picLocks noChangeAspect="1" noChangeArrowheads="1"/>
          </p:cNvPicPr>
          <p:nvPr/>
        </p:nvPicPr>
        <p:blipFill>
          <a:blip r:embed="rId4"/>
          <a:srcRect r="10986"/>
          <a:stretch>
            <a:fillRect/>
          </a:stretch>
        </p:blipFill>
        <p:spPr bwMode="auto">
          <a:xfrm>
            <a:off x="971550" y="2297113"/>
            <a:ext cx="2193925" cy="1077912"/>
          </a:xfrm>
          <a:prstGeom prst="rect">
            <a:avLst/>
          </a:prstGeom>
          <a:noFill/>
          <a:ln w="9525">
            <a:noFill/>
            <a:miter lim="800000"/>
            <a:headEnd/>
            <a:tailEnd/>
          </a:ln>
        </p:spPr>
      </p:pic>
      <p:pic>
        <p:nvPicPr>
          <p:cNvPr id="8" name="Picture 6"/>
          <p:cNvPicPr>
            <a:picLocks noChangeAspect="1" noChangeArrowheads="1"/>
          </p:cNvPicPr>
          <p:nvPr/>
        </p:nvPicPr>
        <p:blipFill>
          <a:blip r:embed="rId5"/>
          <a:srcRect t="13115"/>
          <a:stretch>
            <a:fillRect/>
          </a:stretch>
        </p:blipFill>
        <p:spPr bwMode="auto">
          <a:xfrm>
            <a:off x="971550" y="3438525"/>
            <a:ext cx="2178050" cy="1077913"/>
          </a:xfrm>
          <a:prstGeom prst="rect">
            <a:avLst/>
          </a:prstGeom>
          <a:noFill/>
          <a:ln w="9525">
            <a:noFill/>
            <a:miter lim="800000"/>
            <a:headEnd/>
            <a:tailEnd/>
          </a:ln>
        </p:spPr>
      </p:pic>
      <p:grpSp>
        <p:nvGrpSpPr>
          <p:cNvPr id="2" name="组合 8"/>
          <p:cNvGrpSpPr>
            <a:grpSpLocks/>
          </p:cNvGrpSpPr>
          <p:nvPr/>
        </p:nvGrpSpPr>
        <p:grpSpPr bwMode="auto">
          <a:xfrm>
            <a:off x="3348038" y="1152525"/>
            <a:ext cx="4752975" cy="1079500"/>
            <a:chOff x="3347864" y="1152444"/>
            <a:chExt cx="4752528" cy="1080120"/>
          </a:xfrm>
        </p:grpSpPr>
        <p:sp>
          <p:nvSpPr>
            <p:cNvPr id="10" name="矩形 9"/>
            <p:cNvSpPr/>
            <p:nvPr/>
          </p:nvSpPr>
          <p:spPr>
            <a:xfrm>
              <a:off x="3347864" y="1152444"/>
              <a:ext cx="4752528" cy="2668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科学健身可以促进健康生活方式形成</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1" name="矩形 10"/>
            <p:cNvSpPr/>
            <p:nvPr/>
          </p:nvSpPr>
          <p:spPr>
            <a:xfrm>
              <a:off x="3347864" y="1419297"/>
              <a:ext cx="4752528" cy="81326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4213">
                <a:spcBef>
                  <a:spcPts val="675"/>
                </a:spcBef>
                <a:defRPr/>
              </a:pPr>
              <a:r>
                <a:rPr lang="zh-CN" altLang="en-US" sz="1600">
                  <a:solidFill>
                    <a:srgbClr val="000000"/>
                  </a:solidFill>
                </a:rPr>
                <a:t>     </a:t>
              </a:r>
              <a:r>
                <a:rPr lang="zh-CN" altLang="en-US" sz="1400">
                  <a:solidFill>
                    <a:srgbClr val="000000"/>
                  </a:solidFill>
                </a:rPr>
                <a:t>科学健身，将健身习惯融入到日常生活中，注意与全面的营养、充足的休息和安全的环境相辅相成，达到理想的锻炼效果。</a:t>
              </a:r>
            </a:p>
          </p:txBody>
        </p:sp>
      </p:grpSp>
      <p:grpSp>
        <p:nvGrpSpPr>
          <p:cNvPr id="3" name="组合 17"/>
          <p:cNvGrpSpPr>
            <a:grpSpLocks/>
          </p:cNvGrpSpPr>
          <p:nvPr/>
        </p:nvGrpSpPr>
        <p:grpSpPr bwMode="auto">
          <a:xfrm>
            <a:off x="3348038" y="2355850"/>
            <a:ext cx="4752975" cy="1223963"/>
            <a:chOff x="3347864" y="1152443"/>
            <a:chExt cx="4752528" cy="1080121"/>
          </a:xfrm>
        </p:grpSpPr>
        <p:sp>
          <p:nvSpPr>
            <p:cNvPr id="19" name="矩形 18"/>
            <p:cNvSpPr/>
            <p:nvPr/>
          </p:nvSpPr>
          <p:spPr>
            <a:xfrm>
              <a:off x="3347864" y="1152443"/>
              <a:ext cx="4752528" cy="2661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运动有益健康、降低疾病风险</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0" name="矩形 19"/>
            <p:cNvSpPr/>
            <p:nvPr/>
          </p:nvSpPr>
          <p:spPr>
            <a:xfrm>
              <a:off x="3347864" y="1418621"/>
              <a:ext cx="4752528" cy="813943"/>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4213">
                <a:spcBef>
                  <a:spcPts val="675"/>
                </a:spcBef>
                <a:defRPr/>
              </a:pPr>
              <a:r>
                <a:rPr lang="zh-CN" altLang="en-US" sz="1400">
                  <a:solidFill>
                    <a:srgbClr val="000000"/>
                  </a:solidFill>
                </a:rPr>
                <a:t>     科学健身可以增强心肺功能，强健肌肉骨骼，有助于保持健康体重，降低高血压、糖尿病、痛风、高脂血症、代谢综合征等慢性病风险，同时增加正性情绪、促进心理健康，提高生命活力、改善生活质量。</a:t>
              </a:r>
            </a:p>
          </p:txBody>
        </p:sp>
      </p:grpSp>
      <p:grpSp>
        <p:nvGrpSpPr>
          <p:cNvPr id="5" name="组合 20"/>
          <p:cNvGrpSpPr>
            <a:grpSpLocks/>
          </p:cNvGrpSpPr>
          <p:nvPr/>
        </p:nvGrpSpPr>
        <p:grpSpPr bwMode="auto">
          <a:xfrm>
            <a:off x="3348038" y="3724275"/>
            <a:ext cx="4752975" cy="1081088"/>
            <a:chOff x="3347864" y="1152443"/>
            <a:chExt cx="4752528" cy="1080121"/>
          </a:xfrm>
        </p:grpSpPr>
        <p:sp>
          <p:nvSpPr>
            <p:cNvPr id="22" name="矩形 21"/>
            <p:cNvSpPr/>
            <p:nvPr/>
          </p:nvSpPr>
          <p:spPr>
            <a:xfrm>
              <a:off x="3347864" y="1152443"/>
              <a:ext cx="4752528" cy="2664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久坐伤身，动则有益</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3" name="矩形 22"/>
            <p:cNvSpPr/>
            <p:nvPr/>
          </p:nvSpPr>
          <p:spPr>
            <a:xfrm>
              <a:off x="3347864" y="1418904"/>
              <a:ext cx="4752528" cy="813660"/>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spcBef>
                  <a:spcPts val="675"/>
                </a:spcBef>
                <a:spcAft>
                  <a:spcPts val="0"/>
                </a:spcAft>
                <a:defRPr/>
              </a:pPr>
              <a:r>
                <a:rPr lang="zh-CN" altLang="en-US" sz="1600" dirty="0">
                  <a:solidFill>
                    <a:sysClr val="windowText" lastClr="000000"/>
                  </a:solidFill>
                </a:rPr>
                <a:t>     </a:t>
              </a:r>
              <a:r>
                <a:rPr lang="zh-CN" altLang="en-US" sz="1400" dirty="0">
                  <a:solidFill>
                    <a:sysClr val="windowText" lastClr="000000"/>
                  </a:solidFill>
                </a:rPr>
                <a:t>减少静做的时间，鼓励随时随地、各种形式的身体活动，每小时起来动一动，日常身体活动是健康的基石。</a:t>
              </a:r>
            </a:p>
          </p:txBody>
        </p:sp>
      </p:grpSp>
      <p:sp>
        <p:nvSpPr>
          <p:cNvPr id="24" name="TextBox 23"/>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科学健身好处多</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ppt_x</p:attrName>
                                        </p:attrNameLst>
                                      </p:cBhvr>
                                      <p:tavLst>
                                        <p:tav tm="0">
                                          <p:val>
                                            <p:strVal val="0-#ppt_w/2"/>
                                          </p:val>
                                        </p:tav>
                                        <p:tav tm="100000">
                                          <p:val>
                                            <p:strVal val="#ppt_x"/>
                                          </p:val>
                                        </p:tav>
                                      </p:tavLst>
                                    </p:anim>
                                    <p:anim calcmode="lin" valueType="num">
                                      <p:cBhvr>
                                        <p:cTn id="8" dur="7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750" fill="hold"/>
                                        <p:tgtEl>
                                          <p:spTgt spid="2"/>
                                        </p:tgtEl>
                                        <p:attrNameLst>
                                          <p:attrName>ppt_x</p:attrName>
                                        </p:attrNameLst>
                                      </p:cBhvr>
                                      <p:tavLst>
                                        <p:tav tm="0">
                                          <p:val>
                                            <p:strVal val="1+#ppt_w/2"/>
                                          </p:val>
                                        </p:tav>
                                        <p:tav tm="100000">
                                          <p:val>
                                            <p:strVal val="#ppt_x"/>
                                          </p:val>
                                        </p:tav>
                                      </p:tavLst>
                                    </p:anim>
                                    <p:anim calcmode="lin" valueType="num">
                                      <p:cBhvr>
                                        <p:cTn id="12" dur="75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p:cTn id="15" dur="750" fill="hold"/>
                                        <p:tgtEl>
                                          <p:spTgt spid="7"/>
                                        </p:tgtEl>
                                        <p:attrNameLst>
                                          <p:attrName>ppt_x</p:attrName>
                                        </p:attrNameLst>
                                      </p:cBhvr>
                                      <p:tavLst>
                                        <p:tav tm="0">
                                          <p:val>
                                            <p:strVal val="0-#ppt_w/2"/>
                                          </p:val>
                                        </p:tav>
                                        <p:tav tm="100000">
                                          <p:val>
                                            <p:strVal val="#ppt_x"/>
                                          </p:val>
                                        </p:tav>
                                      </p:tavLst>
                                    </p:anim>
                                    <p:anim calcmode="lin" valueType="num">
                                      <p:cBhvr>
                                        <p:cTn id="16" dur="75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3"/>
                                        </p:tgtEl>
                                        <p:attrNameLst>
                                          <p:attrName>style.visibility</p:attrName>
                                        </p:attrNameLst>
                                      </p:cBhvr>
                                      <p:to>
                                        <p:strVal val="visible"/>
                                      </p:to>
                                    </p:set>
                                    <p:anim calcmode="lin" valueType="num">
                                      <p:cBhvr>
                                        <p:cTn id="19" dur="750" fill="hold"/>
                                        <p:tgtEl>
                                          <p:spTgt spid="3"/>
                                        </p:tgtEl>
                                        <p:attrNameLst>
                                          <p:attrName>ppt_x</p:attrName>
                                        </p:attrNameLst>
                                      </p:cBhvr>
                                      <p:tavLst>
                                        <p:tav tm="0">
                                          <p:val>
                                            <p:strVal val="1+#ppt_w/2"/>
                                          </p:val>
                                        </p:tav>
                                        <p:tav tm="100000">
                                          <p:val>
                                            <p:strVal val="#ppt_x"/>
                                          </p:val>
                                        </p:tav>
                                      </p:tavLst>
                                    </p:anim>
                                    <p:anim calcmode="lin" valueType="num">
                                      <p:cBhvr>
                                        <p:cTn id="20" dur="750" fill="hold"/>
                                        <p:tgtEl>
                                          <p:spTgt spid="3"/>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1500"/>
                            </p:stCondLst>
                            <p:childTnLst>
                              <p:par>
                                <p:cTn id="22" presetID="2" presetClass="entr" presetSubtype="8" decel="10000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750" fill="hold"/>
                                        <p:tgtEl>
                                          <p:spTgt spid="8"/>
                                        </p:tgtEl>
                                        <p:attrNameLst>
                                          <p:attrName>ppt_x</p:attrName>
                                        </p:attrNameLst>
                                      </p:cBhvr>
                                      <p:tavLst>
                                        <p:tav tm="0">
                                          <p:val>
                                            <p:strVal val="0-#ppt_w/2"/>
                                          </p:val>
                                        </p:tav>
                                        <p:tav tm="100000">
                                          <p:val>
                                            <p:strVal val="#ppt_x"/>
                                          </p:val>
                                        </p:tav>
                                      </p:tavLst>
                                    </p:anim>
                                    <p:anim calcmode="lin" valueType="num">
                                      <p:cBhvr>
                                        <p:cTn id="25" dur="750" fill="hold"/>
                                        <p:tgtEl>
                                          <p:spTgt spid="8"/>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750" fill="hold"/>
                                        <p:tgtEl>
                                          <p:spTgt spid="5"/>
                                        </p:tgtEl>
                                        <p:attrNameLst>
                                          <p:attrName>ppt_x</p:attrName>
                                        </p:attrNameLst>
                                      </p:cBhvr>
                                      <p:tavLst>
                                        <p:tav tm="0">
                                          <p:val>
                                            <p:strVal val="1+#ppt_w/2"/>
                                          </p:val>
                                        </p:tav>
                                        <p:tav tm="100000">
                                          <p:val>
                                            <p:strVal val="#ppt_x"/>
                                          </p:val>
                                        </p:tav>
                                      </p:tavLst>
                                    </p:anim>
                                    <p:anim calcmode="lin" valueType="num">
                                      <p:cBhvr>
                                        <p:cTn id="29" dur="750" fill="hold"/>
                                        <p:tgtEl>
                                          <p:spTgt spid="5"/>
                                        </p:tgtEl>
                                        <p:attrNameLst>
                                          <p:attrName>ppt_y</p:attrName>
                                        </p:attrNameLst>
                                      </p:cBhvr>
                                      <p:tavLst>
                                        <p:tav tm="0">
                                          <p:val>
                                            <p:strVal val="#ppt_y"/>
                                          </p:val>
                                        </p:tav>
                                        <p:tav tm="100000">
                                          <p:val>
                                            <p:strVal val="#ppt_y"/>
                                          </p:val>
                                        </p:tav>
                                      </p:tavLst>
                                    </p:anim>
                                  </p:childTnLst>
                                </p:cTn>
                              </p:par>
                            </p:childTnLst>
                          </p:cTn>
                        </p:par>
                        <p:par>
                          <p:cTn id="30" fill="hold" nodeType="afterGroup">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33"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科学健身好处多</a:t>
            </a:r>
          </a:p>
        </p:txBody>
      </p:sp>
      <p:grpSp>
        <p:nvGrpSpPr>
          <p:cNvPr id="4" name="组合 33"/>
          <p:cNvGrpSpPr>
            <a:grpSpLocks/>
          </p:cNvGrpSpPr>
          <p:nvPr/>
        </p:nvGrpSpPr>
        <p:grpSpPr bwMode="auto">
          <a:xfrm>
            <a:off x="428625" y="1071563"/>
            <a:ext cx="1643063" cy="1214437"/>
            <a:chOff x="3146420" y="1529078"/>
            <a:chExt cx="1948048" cy="1946260"/>
          </a:xfrm>
        </p:grpSpPr>
        <p:sp>
          <p:nvSpPr>
            <p:cNvPr id="35" name="椭圆​​ 2"/>
            <p:cNvSpPr/>
            <p:nvPr/>
          </p:nvSpPr>
          <p:spPr>
            <a:xfrm>
              <a:off x="3146420" y="1529078"/>
              <a:ext cx="1948048" cy="1813965"/>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BC"/>
            </a:solidFill>
            <a:ln>
              <a:noFill/>
            </a:ln>
          </p:spPr>
          <p:txBody>
            <a:bodyPr wrap="none" anchor="ctr"/>
            <a:lstStyle/>
            <a:p>
              <a:pPr>
                <a:defRPr/>
              </a:pPr>
              <a:endParaRPr lang="zh-CN" altLang="en-US" kern="0">
                <a:solidFill>
                  <a:srgbClr val="000000"/>
                </a:solidFill>
                <a:latin typeface="Arial" panose="020B0604020202020204" pitchFamily="34" charset="0"/>
                <a:ea typeface="华文细黑" panose="02010600040101010101" pitchFamily="2" charset="-122"/>
              </a:endParaRPr>
            </a:p>
          </p:txBody>
        </p:sp>
        <p:sp>
          <p:nvSpPr>
            <p:cNvPr id="36" name="椭圆​​ 9"/>
            <p:cNvSpPr/>
            <p:nvPr/>
          </p:nvSpPr>
          <p:spPr>
            <a:xfrm>
              <a:off x="3272526" y="3381206"/>
              <a:ext cx="1116127" cy="94132"/>
            </a:xfrm>
            <a:prstGeom prst="ellipse">
              <a:avLst/>
            </a:prstGeom>
            <a:solidFill>
              <a:schemeClr val="bg1">
                <a:lumMod val="75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矩形​​ 17"/>
            <p:cNvSpPr>
              <a:spLocks noChangeArrowheads="1"/>
            </p:cNvSpPr>
            <p:nvPr/>
          </p:nvSpPr>
          <p:spPr bwMode="auto">
            <a:xfrm>
              <a:off x="3231118" y="1961580"/>
              <a:ext cx="1739126" cy="605503"/>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还能抗衰老</a:t>
              </a:r>
            </a:p>
          </p:txBody>
        </p:sp>
      </p:grpSp>
      <p:sp>
        <p:nvSpPr>
          <p:cNvPr id="54276" name="TextBox 18"/>
          <p:cNvSpPr txBox="1">
            <a:spLocks noChangeArrowheads="1"/>
          </p:cNvSpPr>
          <p:nvPr/>
        </p:nvSpPr>
        <p:spPr bwMode="auto">
          <a:xfrm>
            <a:off x="2143125" y="1173163"/>
            <a:ext cx="6500813" cy="3937000"/>
          </a:xfrm>
          <a:prstGeom prst="rect">
            <a:avLst/>
          </a:prstGeom>
          <a:noFill/>
          <a:ln w="9525">
            <a:noFill/>
            <a:miter lim="800000"/>
            <a:headEnd/>
            <a:tailEnd/>
          </a:ln>
        </p:spPr>
        <p:txBody>
          <a:bodyPr>
            <a:spAutoFit/>
          </a:bodyPr>
          <a:lstStyle/>
          <a:p>
            <a:r>
              <a:rPr lang="zh-CN" altLang="en-US">
                <a:solidFill>
                  <a:schemeClr val="accent2"/>
                </a:solidFill>
              </a:rPr>
              <a:t>       肌肉体积和力量水平与心血管健康和体能水平之间具备较高的相关性。但这不是说必须练就健身运动员的肌肉或马拉松运动员的心跳。实践证明，肌肉体积即使出现小幅度增加就能较大幅度地提高力量水平。随着年龄增长，肌肉质量和力量均呈现下降趋势，导致慢性疼痛，日常活动困难，严重者甚至丧失独立生活能力从而影响生活质量。人体机能退化最早从</a:t>
            </a:r>
            <a:r>
              <a:rPr lang="en-US" altLang="zh-CN">
                <a:solidFill>
                  <a:schemeClr val="accent2"/>
                </a:solidFill>
              </a:rPr>
              <a:t>30</a:t>
            </a:r>
            <a:r>
              <a:rPr lang="zh-CN" altLang="en-US">
                <a:solidFill>
                  <a:schemeClr val="accent2"/>
                </a:solidFill>
              </a:rPr>
              <a:t>岁开始，并呈现逐年加重趋势。</a:t>
            </a:r>
            <a:endParaRPr lang="en-US" altLang="zh-CN">
              <a:solidFill>
                <a:schemeClr val="accent2"/>
              </a:solidFill>
            </a:endParaRPr>
          </a:p>
          <a:p>
            <a:r>
              <a:rPr lang="zh-CN" altLang="en-US">
                <a:solidFill>
                  <a:schemeClr val="accent2"/>
                </a:solidFill>
              </a:rPr>
              <a:t>       </a:t>
            </a:r>
            <a:r>
              <a:rPr lang="zh-CN" altLang="en-US">
                <a:solidFill>
                  <a:srgbClr val="FF6600"/>
                </a:solidFill>
              </a:rPr>
              <a:t>研究发现，每周进行</a:t>
            </a:r>
            <a:r>
              <a:rPr lang="en-US" altLang="zh-CN">
                <a:solidFill>
                  <a:srgbClr val="FF6600"/>
                </a:solidFill>
              </a:rPr>
              <a:t>2</a:t>
            </a:r>
            <a:r>
              <a:rPr lang="zh-CN" altLang="en-US">
                <a:solidFill>
                  <a:srgbClr val="FF6600"/>
                </a:solidFill>
              </a:rPr>
              <a:t>～</a:t>
            </a:r>
            <a:r>
              <a:rPr lang="en-US" altLang="zh-CN">
                <a:solidFill>
                  <a:srgbClr val="FF6600"/>
                </a:solidFill>
              </a:rPr>
              <a:t>3</a:t>
            </a:r>
            <a:r>
              <a:rPr lang="zh-CN" altLang="en-US">
                <a:solidFill>
                  <a:srgbClr val="FF6600"/>
                </a:solidFill>
              </a:rPr>
              <a:t>次强度适中的全身力量训练，可以有效延缓甚至逆转身体衰老过程的迹象。</a:t>
            </a:r>
            <a:r>
              <a:rPr lang="zh-CN" altLang="en-US">
                <a:solidFill>
                  <a:schemeClr val="accent2"/>
                </a:solidFill>
              </a:rPr>
              <a:t>就健身来说，什么年龄开始都不为迟，即使</a:t>
            </a:r>
            <a:r>
              <a:rPr lang="en-US" altLang="zh-CN">
                <a:solidFill>
                  <a:schemeClr val="accent2"/>
                </a:solidFill>
              </a:rPr>
              <a:t>80</a:t>
            </a:r>
            <a:r>
              <a:rPr lang="zh-CN" altLang="en-US">
                <a:solidFill>
                  <a:schemeClr val="accent2"/>
                </a:solidFill>
              </a:rPr>
              <a:t>～</a:t>
            </a:r>
            <a:r>
              <a:rPr lang="en-US" altLang="zh-CN">
                <a:solidFill>
                  <a:schemeClr val="accent2"/>
                </a:solidFill>
              </a:rPr>
              <a:t>90</a:t>
            </a:r>
            <a:r>
              <a:rPr lang="zh-CN" altLang="en-US">
                <a:solidFill>
                  <a:schemeClr val="accent2"/>
                </a:solidFill>
              </a:rPr>
              <a:t>岁的老人进行健身运动都能增加肌肉的质量和力量，许多人在退休后开始科学健身锻炼，其体能和健康状况均超过年轻的水平。</a:t>
            </a:r>
          </a:p>
          <a:p>
            <a:r>
              <a:rPr lang="zh-CN" altLang="en-US"/>
              <a:t/>
            </a:r>
            <a:br>
              <a:rPr lang="zh-CN" altLang="en-US"/>
            </a:br>
            <a:endParaRPr lang="zh-CN" altLang="en-US">
              <a:solidFill>
                <a:schemeClr val="accent2"/>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2000"/>
                                        <p:tgtEl>
                                          <p:spTgt spid="32"/>
                                        </p:tgtEl>
                                      </p:cBhvr>
                                    </p:animEffect>
                                  </p:childTnLst>
                                </p:cTn>
                              </p:par>
                              <p:par>
                                <p:cTn id="8" presetID="26" presetClass="entr" presetSubtype="0" fill="hold" nodeType="withEffect">
                                  <p:stCondLst>
                                    <p:cond delay="25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362">
                                          <p:stCondLst>
                                            <p:cond delay="0"/>
                                          </p:stCondLst>
                                        </p:cTn>
                                        <p:tgtEl>
                                          <p:spTgt spid="4"/>
                                        </p:tgtEl>
                                      </p:cBhvr>
                                    </p:animEffect>
                                    <p:anim calcmode="lin" valueType="num">
                                      <p:cBhvr>
                                        <p:cTn id="11" dur="1139"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2" dur="41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3" dur="415" tmFilter="0, 0; 0.125,0.2665; 0.25,0.4; 0.375,0.465; 0.5,0.5;  0.625,0.535; 0.75,0.6; 0.875,0.7335; 1,1">
                                          <p:stCondLst>
                                            <p:cond delay="415"/>
                                          </p:stCondLst>
                                        </p:cTn>
                                        <p:tgtEl>
                                          <p:spTgt spid="4"/>
                                        </p:tgtEl>
                                        <p:attrNameLst>
                                          <p:attrName>ppt_y</p:attrName>
                                        </p:attrNameLst>
                                      </p:cBhvr>
                                      <p:tavLst>
                                        <p:tav tm="0" fmla="#ppt_y-sin(pi*$)/9">
                                          <p:val>
                                            <p:fltVal val="0"/>
                                          </p:val>
                                        </p:tav>
                                        <p:tav tm="100000">
                                          <p:val>
                                            <p:fltVal val="1"/>
                                          </p:val>
                                        </p:tav>
                                      </p:tavLst>
                                    </p:anim>
                                    <p:anim calcmode="lin" valueType="num">
                                      <p:cBhvr>
                                        <p:cTn id="14" dur="207" tmFilter="0, 0; 0.125,0.2665; 0.25,0.4; 0.375,0.465; 0.5,0.5;  0.625,0.535; 0.75,0.6; 0.875,0.7335; 1,1">
                                          <p:stCondLst>
                                            <p:cond delay="828"/>
                                          </p:stCondLst>
                                        </p:cTn>
                                        <p:tgtEl>
                                          <p:spTgt spid="4"/>
                                        </p:tgtEl>
                                        <p:attrNameLst>
                                          <p:attrName>ppt_y</p:attrName>
                                        </p:attrNameLst>
                                      </p:cBhvr>
                                      <p:tavLst>
                                        <p:tav tm="0" fmla="#ppt_y-sin(pi*$)/27">
                                          <p:val>
                                            <p:fltVal val="0"/>
                                          </p:val>
                                        </p:tav>
                                        <p:tav tm="100000">
                                          <p:val>
                                            <p:fltVal val="1"/>
                                          </p:val>
                                        </p:tav>
                                      </p:tavLst>
                                    </p:anim>
                                    <p:anim calcmode="lin" valueType="num">
                                      <p:cBhvr>
                                        <p:cTn id="15" dur="103" tmFilter="0, 0; 0.125,0.2665; 0.25,0.4; 0.375,0.465; 0.5,0.5;  0.625,0.535; 0.75,0.6; 0.875,0.7335; 1,1">
                                          <p:stCondLst>
                                            <p:cond delay="1035"/>
                                          </p:stCondLst>
                                        </p:cTn>
                                        <p:tgtEl>
                                          <p:spTgt spid="4"/>
                                        </p:tgtEl>
                                        <p:attrNameLst>
                                          <p:attrName>ppt_y</p:attrName>
                                        </p:attrNameLst>
                                      </p:cBhvr>
                                      <p:tavLst>
                                        <p:tav tm="0" fmla="#ppt_y-sin(pi*$)/81">
                                          <p:val>
                                            <p:fltVal val="0"/>
                                          </p:val>
                                        </p:tav>
                                        <p:tav tm="100000">
                                          <p:val>
                                            <p:fltVal val="1"/>
                                          </p:val>
                                        </p:tav>
                                      </p:tavLst>
                                    </p:anim>
                                    <p:animScale>
                                      <p:cBhvr>
                                        <p:cTn id="16" dur="16">
                                          <p:stCondLst>
                                            <p:cond delay="406"/>
                                          </p:stCondLst>
                                        </p:cTn>
                                        <p:tgtEl>
                                          <p:spTgt spid="4"/>
                                        </p:tgtEl>
                                      </p:cBhvr>
                                      <p:to x="100000" y="60000"/>
                                    </p:animScale>
                                    <p:animScale>
                                      <p:cBhvr>
                                        <p:cTn id="17" dur="104" decel="50000">
                                          <p:stCondLst>
                                            <p:cond delay="423"/>
                                          </p:stCondLst>
                                        </p:cTn>
                                        <p:tgtEl>
                                          <p:spTgt spid="4"/>
                                        </p:tgtEl>
                                      </p:cBhvr>
                                      <p:to x="100000" y="100000"/>
                                    </p:animScale>
                                    <p:animScale>
                                      <p:cBhvr>
                                        <p:cTn id="18" dur="16">
                                          <p:stCondLst>
                                            <p:cond delay="820"/>
                                          </p:stCondLst>
                                        </p:cTn>
                                        <p:tgtEl>
                                          <p:spTgt spid="4"/>
                                        </p:tgtEl>
                                      </p:cBhvr>
                                      <p:to x="100000" y="80000"/>
                                    </p:animScale>
                                    <p:animScale>
                                      <p:cBhvr>
                                        <p:cTn id="19" dur="104" decel="50000">
                                          <p:stCondLst>
                                            <p:cond delay="836"/>
                                          </p:stCondLst>
                                        </p:cTn>
                                        <p:tgtEl>
                                          <p:spTgt spid="4"/>
                                        </p:tgtEl>
                                      </p:cBhvr>
                                      <p:to x="100000" y="100000"/>
                                    </p:animScale>
                                    <p:animScale>
                                      <p:cBhvr>
                                        <p:cTn id="20" dur="16">
                                          <p:stCondLst>
                                            <p:cond delay="1026"/>
                                          </p:stCondLst>
                                        </p:cTn>
                                        <p:tgtEl>
                                          <p:spTgt spid="4"/>
                                        </p:tgtEl>
                                      </p:cBhvr>
                                      <p:to x="100000" y="90000"/>
                                    </p:animScale>
                                    <p:animScale>
                                      <p:cBhvr>
                                        <p:cTn id="21" dur="104" decel="50000">
                                          <p:stCondLst>
                                            <p:cond delay="1042"/>
                                          </p:stCondLst>
                                        </p:cTn>
                                        <p:tgtEl>
                                          <p:spTgt spid="4"/>
                                        </p:tgtEl>
                                      </p:cBhvr>
                                      <p:to x="100000" y="100000"/>
                                    </p:animScale>
                                    <p:animScale>
                                      <p:cBhvr>
                                        <p:cTn id="22" dur="16">
                                          <p:stCondLst>
                                            <p:cond delay="1130"/>
                                          </p:stCondLst>
                                        </p:cTn>
                                        <p:tgtEl>
                                          <p:spTgt spid="4"/>
                                        </p:tgtEl>
                                      </p:cBhvr>
                                      <p:to x="100000" y="95000"/>
                                    </p:animScale>
                                    <p:animScale>
                                      <p:cBhvr>
                                        <p:cTn id="23" dur="104" decel="50000">
                                          <p:stCondLst>
                                            <p:cond delay="1146"/>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extBox 31"/>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33"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科学健身好处多</a:t>
            </a:r>
          </a:p>
        </p:txBody>
      </p:sp>
      <p:grpSp>
        <p:nvGrpSpPr>
          <p:cNvPr id="2" name="组合 33"/>
          <p:cNvGrpSpPr>
            <a:grpSpLocks/>
          </p:cNvGrpSpPr>
          <p:nvPr/>
        </p:nvGrpSpPr>
        <p:grpSpPr bwMode="auto">
          <a:xfrm>
            <a:off x="428625" y="1071563"/>
            <a:ext cx="1643063" cy="1357312"/>
            <a:chOff x="3146420" y="1529078"/>
            <a:chExt cx="1948048" cy="1946260"/>
          </a:xfrm>
        </p:grpSpPr>
        <p:sp>
          <p:nvSpPr>
            <p:cNvPr id="35" name="椭圆​​ 2"/>
            <p:cNvSpPr/>
            <p:nvPr/>
          </p:nvSpPr>
          <p:spPr>
            <a:xfrm>
              <a:off x="3146420" y="1529078"/>
              <a:ext cx="1948048" cy="1814233"/>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BC"/>
            </a:solidFill>
            <a:ln>
              <a:noFill/>
            </a:ln>
          </p:spPr>
          <p:txBody>
            <a:bodyPr wrap="none" anchor="ctr"/>
            <a:lstStyle/>
            <a:p>
              <a:pPr>
                <a:defRPr/>
              </a:pPr>
              <a:endParaRPr lang="zh-CN" altLang="en-US" kern="0">
                <a:solidFill>
                  <a:srgbClr val="000000"/>
                </a:solidFill>
                <a:latin typeface="Arial" panose="020B0604020202020204" pitchFamily="34" charset="0"/>
                <a:ea typeface="华文细黑" panose="02010600040101010101" pitchFamily="2" charset="-122"/>
              </a:endParaRPr>
            </a:p>
          </p:txBody>
        </p:sp>
        <p:sp>
          <p:nvSpPr>
            <p:cNvPr id="36" name="椭圆​​ 9"/>
            <p:cNvSpPr/>
            <p:nvPr/>
          </p:nvSpPr>
          <p:spPr>
            <a:xfrm>
              <a:off x="3272526" y="3382009"/>
              <a:ext cx="1116127" cy="93329"/>
            </a:xfrm>
            <a:prstGeom prst="ellipse">
              <a:avLst/>
            </a:prstGeom>
            <a:solidFill>
              <a:schemeClr val="bg1">
                <a:lumMod val="75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矩形​​ 17"/>
            <p:cNvSpPr>
              <a:spLocks noChangeArrowheads="1"/>
            </p:cNvSpPr>
            <p:nvPr/>
          </p:nvSpPr>
          <p:spPr bwMode="auto">
            <a:xfrm>
              <a:off x="3400514" y="1763539"/>
              <a:ext cx="1436096" cy="1015242"/>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还</a:t>
              </a:r>
              <a:r>
                <a:rPr lang="zh-CN" altLang="en-US"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rPr>
                <a:t>能培养</a:t>
              </a:r>
              <a:endParaRPr lang="en-US" altLang="zh-CN" sz="2000" b="1" kern="0" dirty="0">
                <a:solidFill>
                  <a:srgbClr val="FFFFFF"/>
                </a:solidFill>
                <a:latin typeface="微软雅黑" panose="020B0503020204020204" pitchFamily="34" charset="-122"/>
                <a:ea typeface="微软雅黑" panose="020B0503020204020204" pitchFamily="34" charset="-122"/>
                <a:cs typeface="Arial Unicode MS" panose="020B0604020202020204" pitchFamily="34" charset="-122"/>
              </a:endParaRPr>
            </a:p>
            <a:p>
              <a:pPr algn="ctr">
                <a:defRPr/>
              </a:pPr>
              <a:r>
                <a:rPr lang="zh-CN" altLang="en-US" sz="2000" b="1" kern="0" dirty="0">
                  <a:solidFill>
                    <a:srgbClr val="ED7D31"/>
                  </a:solidFill>
                  <a:latin typeface="微软雅黑" panose="020B0503020204020204" pitchFamily="34" charset="-122"/>
                  <a:ea typeface="微软雅黑" panose="020B0503020204020204" pitchFamily="34" charset="-122"/>
                  <a:cs typeface="Arial Unicode MS" panose="020B0604020202020204" pitchFamily="34" charset="-122"/>
                </a:rPr>
                <a:t>积极心态</a:t>
              </a:r>
              <a:endParaRPr lang="zh-CN" altLang="en-US" sz="2000" b="1" kern="0" dirty="0">
                <a:solidFill>
                  <a:srgbClr val="ED7D31"/>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56324" name="TextBox 18"/>
          <p:cNvSpPr txBox="1">
            <a:spLocks noChangeArrowheads="1"/>
          </p:cNvSpPr>
          <p:nvPr/>
        </p:nvSpPr>
        <p:spPr bwMode="auto">
          <a:xfrm>
            <a:off x="2143125" y="1173163"/>
            <a:ext cx="6500813" cy="3113087"/>
          </a:xfrm>
          <a:prstGeom prst="rect">
            <a:avLst/>
          </a:prstGeom>
          <a:noFill/>
          <a:ln w="9525">
            <a:noFill/>
            <a:miter lim="800000"/>
            <a:headEnd/>
            <a:tailEnd/>
          </a:ln>
        </p:spPr>
        <p:txBody>
          <a:bodyPr>
            <a:spAutoFit/>
          </a:bodyPr>
          <a:lstStyle/>
          <a:p>
            <a:r>
              <a:rPr lang="zh-CN" altLang="en-US">
                <a:solidFill>
                  <a:srgbClr val="2E75B6"/>
                </a:solidFill>
              </a:rPr>
              <a:t>在心理上：</a:t>
            </a:r>
            <a:br>
              <a:rPr lang="zh-CN" altLang="en-US">
                <a:solidFill>
                  <a:srgbClr val="2E75B6"/>
                </a:solidFill>
              </a:rPr>
            </a:br>
            <a:r>
              <a:rPr lang="en-US" altLang="zh-CN">
                <a:solidFill>
                  <a:srgbClr val="2E75B6"/>
                </a:solidFill>
              </a:rPr>
              <a:t>1</a:t>
            </a:r>
            <a:r>
              <a:rPr lang="zh-CN" altLang="en-US">
                <a:solidFill>
                  <a:srgbClr val="2E75B6"/>
                </a:solidFill>
              </a:rPr>
              <a:t>、科学健身具有调节人体紧张情绪的作用，缓解生活和工作中的压力，改善生理和心理状态，恢复体力和精力；</a:t>
            </a:r>
          </a:p>
          <a:p>
            <a:r>
              <a:rPr lang="zh-CN" altLang="en-US">
                <a:solidFill>
                  <a:srgbClr val="2E75B6"/>
                </a:solidFill>
              </a:rPr>
              <a:t> </a:t>
            </a:r>
            <a:br>
              <a:rPr lang="zh-CN" altLang="en-US">
                <a:solidFill>
                  <a:srgbClr val="2E75B6"/>
                </a:solidFill>
              </a:rPr>
            </a:br>
            <a:r>
              <a:rPr lang="en-US" altLang="zh-CN">
                <a:solidFill>
                  <a:srgbClr val="2E75B6"/>
                </a:solidFill>
              </a:rPr>
              <a:t>2</a:t>
            </a:r>
            <a:r>
              <a:rPr lang="zh-CN" altLang="en-US">
                <a:solidFill>
                  <a:srgbClr val="2E75B6"/>
                </a:solidFill>
              </a:rPr>
              <a:t>、科学健身可以陶冶情操，保持健康的心态，充分发挥个体的积极性、创造性和主动性，从而提高自信心和价值观，使个性在融洽的氛围中获得健康、和谐的发展；</a:t>
            </a:r>
            <a:br>
              <a:rPr lang="zh-CN" altLang="en-US">
                <a:solidFill>
                  <a:srgbClr val="2E75B6"/>
                </a:solidFill>
              </a:rPr>
            </a:br>
            <a:endParaRPr lang="zh-CN" altLang="en-US">
              <a:solidFill>
                <a:srgbClr val="2E75B6"/>
              </a:solidFill>
            </a:endParaRPr>
          </a:p>
          <a:p>
            <a:r>
              <a:rPr lang="en-US" altLang="zh-CN">
                <a:solidFill>
                  <a:srgbClr val="2E75B6"/>
                </a:solidFill>
              </a:rPr>
              <a:t>3</a:t>
            </a:r>
            <a:r>
              <a:rPr lang="zh-CN" altLang="en-US">
                <a:solidFill>
                  <a:srgbClr val="2E75B6"/>
                </a:solidFill>
              </a:rPr>
              <a:t>、科学健身中的集体项目与竞赛活动可以培养人的团结、协作及集体主义精神。</a:t>
            </a:r>
            <a:r>
              <a:rPr lang="zh-CN" altLang="en-US"/>
              <a:t/>
            </a:r>
            <a:br>
              <a:rPr lang="zh-CN" altLang="en-US"/>
            </a:br>
            <a:endParaRPr lang="zh-CN" altLang="en-US"/>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2000"/>
                                        <p:tgtEl>
                                          <p:spTgt spid="32"/>
                                        </p:tgtEl>
                                      </p:cBhvr>
                                    </p:animEffect>
                                  </p:childTnLst>
                                </p:cTn>
                              </p:par>
                              <p:par>
                                <p:cTn id="8" presetID="26" presetClass="entr" presetSubtype="0" fill="hold" nodeType="withEffect">
                                  <p:stCondLst>
                                    <p:cond delay="25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362">
                                          <p:stCondLst>
                                            <p:cond delay="0"/>
                                          </p:stCondLst>
                                        </p:cTn>
                                        <p:tgtEl>
                                          <p:spTgt spid="2"/>
                                        </p:tgtEl>
                                      </p:cBhvr>
                                    </p:animEffect>
                                    <p:anim calcmode="lin" valueType="num">
                                      <p:cBhvr>
                                        <p:cTn id="11" dur="1139"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2" dur="415"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3" dur="415" tmFilter="0, 0; 0.125,0.2665; 0.25,0.4; 0.375,0.465; 0.5,0.5;  0.625,0.535; 0.75,0.6; 0.875,0.7335; 1,1">
                                          <p:stCondLst>
                                            <p:cond delay="415"/>
                                          </p:stCondLst>
                                        </p:cTn>
                                        <p:tgtEl>
                                          <p:spTgt spid="2"/>
                                        </p:tgtEl>
                                        <p:attrNameLst>
                                          <p:attrName>ppt_y</p:attrName>
                                        </p:attrNameLst>
                                      </p:cBhvr>
                                      <p:tavLst>
                                        <p:tav tm="0" fmla="#ppt_y-sin(pi*$)/9">
                                          <p:val>
                                            <p:fltVal val="0"/>
                                          </p:val>
                                        </p:tav>
                                        <p:tav tm="100000">
                                          <p:val>
                                            <p:fltVal val="1"/>
                                          </p:val>
                                        </p:tav>
                                      </p:tavLst>
                                    </p:anim>
                                    <p:anim calcmode="lin" valueType="num">
                                      <p:cBhvr>
                                        <p:cTn id="14" dur="207" tmFilter="0, 0; 0.125,0.2665; 0.25,0.4; 0.375,0.465; 0.5,0.5;  0.625,0.535; 0.75,0.6; 0.875,0.7335; 1,1">
                                          <p:stCondLst>
                                            <p:cond delay="828"/>
                                          </p:stCondLst>
                                        </p:cTn>
                                        <p:tgtEl>
                                          <p:spTgt spid="2"/>
                                        </p:tgtEl>
                                        <p:attrNameLst>
                                          <p:attrName>ppt_y</p:attrName>
                                        </p:attrNameLst>
                                      </p:cBhvr>
                                      <p:tavLst>
                                        <p:tav tm="0" fmla="#ppt_y-sin(pi*$)/27">
                                          <p:val>
                                            <p:fltVal val="0"/>
                                          </p:val>
                                        </p:tav>
                                        <p:tav tm="100000">
                                          <p:val>
                                            <p:fltVal val="1"/>
                                          </p:val>
                                        </p:tav>
                                      </p:tavLst>
                                    </p:anim>
                                    <p:anim calcmode="lin" valueType="num">
                                      <p:cBhvr>
                                        <p:cTn id="15" dur="103" tmFilter="0, 0; 0.125,0.2665; 0.25,0.4; 0.375,0.465; 0.5,0.5;  0.625,0.535; 0.75,0.6; 0.875,0.7335; 1,1">
                                          <p:stCondLst>
                                            <p:cond delay="1035"/>
                                          </p:stCondLst>
                                        </p:cTn>
                                        <p:tgtEl>
                                          <p:spTgt spid="2"/>
                                        </p:tgtEl>
                                        <p:attrNameLst>
                                          <p:attrName>ppt_y</p:attrName>
                                        </p:attrNameLst>
                                      </p:cBhvr>
                                      <p:tavLst>
                                        <p:tav tm="0" fmla="#ppt_y-sin(pi*$)/81">
                                          <p:val>
                                            <p:fltVal val="0"/>
                                          </p:val>
                                        </p:tav>
                                        <p:tav tm="100000">
                                          <p:val>
                                            <p:fltVal val="1"/>
                                          </p:val>
                                        </p:tav>
                                      </p:tavLst>
                                    </p:anim>
                                    <p:animScale>
                                      <p:cBhvr>
                                        <p:cTn id="16" dur="16">
                                          <p:stCondLst>
                                            <p:cond delay="406"/>
                                          </p:stCondLst>
                                        </p:cTn>
                                        <p:tgtEl>
                                          <p:spTgt spid="2"/>
                                        </p:tgtEl>
                                      </p:cBhvr>
                                      <p:to x="100000" y="60000"/>
                                    </p:animScale>
                                    <p:animScale>
                                      <p:cBhvr>
                                        <p:cTn id="17" dur="104" decel="50000">
                                          <p:stCondLst>
                                            <p:cond delay="423"/>
                                          </p:stCondLst>
                                        </p:cTn>
                                        <p:tgtEl>
                                          <p:spTgt spid="2"/>
                                        </p:tgtEl>
                                      </p:cBhvr>
                                      <p:to x="100000" y="100000"/>
                                    </p:animScale>
                                    <p:animScale>
                                      <p:cBhvr>
                                        <p:cTn id="18" dur="16">
                                          <p:stCondLst>
                                            <p:cond delay="820"/>
                                          </p:stCondLst>
                                        </p:cTn>
                                        <p:tgtEl>
                                          <p:spTgt spid="2"/>
                                        </p:tgtEl>
                                      </p:cBhvr>
                                      <p:to x="100000" y="80000"/>
                                    </p:animScale>
                                    <p:animScale>
                                      <p:cBhvr>
                                        <p:cTn id="19" dur="104" decel="50000">
                                          <p:stCondLst>
                                            <p:cond delay="836"/>
                                          </p:stCondLst>
                                        </p:cTn>
                                        <p:tgtEl>
                                          <p:spTgt spid="2"/>
                                        </p:tgtEl>
                                      </p:cBhvr>
                                      <p:to x="100000" y="100000"/>
                                    </p:animScale>
                                    <p:animScale>
                                      <p:cBhvr>
                                        <p:cTn id="20" dur="16">
                                          <p:stCondLst>
                                            <p:cond delay="1026"/>
                                          </p:stCondLst>
                                        </p:cTn>
                                        <p:tgtEl>
                                          <p:spTgt spid="2"/>
                                        </p:tgtEl>
                                      </p:cBhvr>
                                      <p:to x="100000" y="90000"/>
                                    </p:animScale>
                                    <p:animScale>
                                      <p:cBhvr>
                                        <p:cTn id="21" dur="104" decel="50000">
                                          <p:stCondLst>
                                            <p:cond delay="1042"/>
                                          </p:stCondLst>
                                        </p:cTn>
                                        <p:tgtEl>
                                          <p:spTgt spid="2"/>
                                        </p:tgtEl>
                                      </p:cBhvr>
                                      <p:to x="100000" y="100000"/>
                                    </p:animScale>
                                    <p:animScale>
                                      <p:cBhvr>
                                        <p:cTn id="22" dur="16">
                                          <p:stCondLst>
                                            <p:cond delay="1130"/>
                                          </p:stCondLst>
                                        </p:cTn>
                                        <p:tgtEl>
                                          <p:spTgt spid="2"/>
                                        </p:tgtEl>
                                      </p:cBhvr>
                                      <p:to x="100000" y="95000"/>
                                    </p:animScale>
                                    <p:animScale>
                                      <p:cBhvr>
                                        <p:cTn id="23" dur="104" decel="50000">
                                          <p:stCondLst>
                                            <p:cond delay="1146"/>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369" name="组合 1"/>
          <p:cNvGrpSpPr>
            <a:grpSpLocks/>
          </p:cNvGrpSpPr>
          <p:nvPr/>
        </p:nvGrpSpPr>
        <p:grpSpPr bwMode="auto">
          <a:xfrm>
            <a:off x="0" y="0"/>
            <a:ext cx="9144000" cy="5143500"/>
            <a:chOff x="0" y="0"/>
            <a:chExt cx="9144000" cy="5143500"/>
          </a:xfrm>
        </p:grpSpPr>
        <p:pic>
          <p:nvPicPr>
            <p:cNvPr id="58376"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58377"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grpSp>
        <p:nvGrpSpPr>
          <p:cNvPr id="3" name="组合 26"/>
          <p:cNvGrpSpPr/>
          <p:nvPr/>
        </p:nvGrpSpPr>
        <p:grpSpPr>
          <a:xfrm>
            <a:off x="1835697" y="1861727"/>
            <a:ext cx="7308304" cy="804589"/>
            <a:chOff x="1928333" y="1210743"/>
            <a:chExt cx="4123616" cy="412624"/>
          </a:xfrm>
          <a:solidFill>
            <a:srgbClr val="FFC000"/>
          </a:solidFill>
        </p:grpSpPr>
        <p:sp>
          <p:nvSpPr>
            <p:cNvPr id="28" name="圆角矩形 27"/>
            <p:cNvSpPr/>
            <p:nvPr/>
          </p:nvSpPr>
          <p:spPr>
            <a:xfrm>
              <a:off x="1928333" y="1210743"/>
              <a:ext cx="4123616" cy="412624"/>
            </a:xfrm>
            <a:prstGeom prst="roundRect">
              <a:avLst>
                <a:gd name="adj" fmla="val 0"/>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780317" y="1267107"/>
              <a:ext cx="1725012" cy="299895"/>
            </a:xfrm>
            <a:prstGeom prst="rect">
              <a:avLst/>
            </a:prstGeom>
            <a:noFill/>
            <a:ln>
              <a:noFill/>
            </a:ln>
          </p:spPr>
          <p:txBody>
            <a:bodyPr wrap="none">
              <a:spAutoFit/>
            </a:bodyPr>
            <a:lstStyle/>
            <a:p>
              <a:pP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运动评估有保障</a:t>
              </a:r>
            </a:p>
          </p:txBody>
        </p:sp>
      </p:grpSp>
      <p:sp>
        <p:nvSpPr>
          <p:cNvPr id="39" name="圆角矩形 10"/>
          <p:cNvSpPr/>
          <p:nvPr/>
        </p:nvSpPr>
        <p:spPr>
          <a:xfrm>
            <a:off x="719138" y="1779588"/>
            <a:ext cx="1801812" cy="977900"/>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4000" b="1" kern="0" dirty="0">
                <a:solidFill>
                  <a:srgbClr val="FFFFFF"/>
                </a:solidFill>
                <a:latin typeface="微软雅黑" panose="020B0503020204020204" pitchFamily="34" charset="-122"/>
                <a:ea typeface="微软雅黑" panose="020B0503020204020204" pitchFamily="34" charset="-122"/>
              </a:rPr>
              <a:t>03</a:t>
            </a:r>
            <a:endParaRPr lang="zh-CN" altLang="en-US" sz="4000" b="1" kern="0" dirty="0">
              <a:solidFill>
                <a:srgbClr val="FFFFFF"/>
              </a:solidFill>
              <a:latin typeface="微软雅黑" panose="020B0503020204020204" pitchFamily="34" charset="-122"/>
              <a:ea typeface="微软雅黑" panose="020B0503020204020204" pitchFamily="34" charset="-122"/>
            </a:endParaRPr>
          </a:p>
        </p:txBody>
      </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4" name="标题 1"/>
          <p:cNvSpPr txBox="1">
            <a:spLocks noChangeArrowheads="1"/>
          </p:cNvSpPr>
          <p:nvPr/>
        </p:nvSpPr>
        <p:spPr bwMode="auto">
          <a:xfrm>
            <a:off x="230188" y="265113"/>
            <a:ext cx="1081087" cy="431800"/>
          </a:xfrm>
          <a:prstGeom prst="rect">
            <a:avLst/>
          </a:prstGeom>
          <a:noFill/>
          <a:ln w="9525">
            <a:noFill/>
            <a:miter lim="800000"/>
            <a:headEnd/>
            <a:tailEnd/>
          </a:ln>
        </p:spPr>
        <p:txBody>
          <a:bodyPr/>
          <a:lstStyle/>
          <a:p>
            <a:r>
              <a:rPr lang="zh-CN" altLang="en-US" sz="2000">
                <a:solidFill>
                  <a:srgbClr val="FFFFFF"/>
                </a:solidFill>
                <a:latin typeface="微软雅黑"/>
                <a:ea typeface="微软雅黑"/>
                <a:cs typeface="微软雅黑"/>
              </a:rPr>
              <a:t>过渡页</a:t>
            </a: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ppt_x</p:attrName>
                                        </p:attrNameLst>
                                      </p:cBhvr>
                                      <p:tavLst>
                                        <p:tav tm="0">
                                          <p:val>
                                            <p:strVal val="1+#ppt_w/2"/>
                                          </p:val>
                                        </p:tav>
                                        <p:tav tm="100000">
                                          <p:val>
                                            <p:strVal val="#ppt_x"/>
                                          </p:val>
                                        </p:tav>
                                      </p:tavLst>
                                    </p:anim>
                                    <p:anim calcmode="lin" valueType="num">
                                      <p:cBhvr>
                                        <p:cTn id="18" dur="500" fill="hold"/>
                                        <p:tgtEl>
                                          <p:spTgt spid="4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1+#ppt_w/2"/>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ppt_x</p:attrName>
                                        </p:attrNameLst>
                                      </p:cBhvr>
                                      <p:tavLst>
                                        <p:tav tm="0">
                                          <p:val>
                                            <p:strVal val="0-#ppt_w/2"/>
                                          </p:val>
                                        </p:tav>
                                        <p:tav tm="100000">
                                          <p:val>
                                            <p:strVal val="#ppt_x"/>
                                          </p:val>
                                        </p:tav>
                                      </p:tavLst>
                                    </p:anim>
                                    <p:anim calcmode="lin" valueType="num">
                                      <p:cBhvr>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0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ppt_x</p:attrName>
                                        </p:attrNameLst>
                                      </p:cBhvr>
                                      <p:tavLst>
                                        <p:tav tm="0">
                                          <p:val>
                                            <p:strVal val="1+#ppt_w/2"/>
                                          </p:val>
                                        </p:tav>
                                        <p:tav tm="100000">
                                          <p:val>
                                            <p:strVal val="#ppt_x"/>
                                          </p:val>
                                        </p:tav>
                                      </p:tavLst>
                                    </p:anim>
                                    <p:anim calcmode="lin" valueType="num">
                                      <p:cBhvr>
                                        <p:cTn id="3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3" grpId="0" animBg="1"/>
      <p:bldP spid="44" grpId="0"/>
      <p:bldP spid="45" grpId="0" animBg="1"/>
      <p:bldP spid="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
          <p:cNvGrpSpPr>
            <a:grpSpLocks/>
          </p:cNvGrpSpPr>
          <p:nvPr/>
        </p:nvGrpSpPr>
        <p:grpSpPr bwMode="auto">
          <a:xfrm>
            <a:off x="2928938" y="857250"/>
            <a:ext cx="4752975" cy="857250"/>
            <a:chOff x="3347864" y="1152444"/>
            <a:chExt cx="4752528" cy="1080120"/>
          </a:xfrm>
        </p:grpSpPr>
        <p:sp>
          <p:nvSpPr>
            <p:cNvPr id="10" name="矩形 9"/>
            <p:cNvSpPr/>
            <p:nvPr/>
          </p:nvSpPr>
          <p:spPr>
            <a:xfrm>
              <a:off x="3347864" y="1152444"/>
              <a:ext cx="4752528" cy="2660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运动前评估</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11" name="矩形 10"/>
            <p:cNvSpPr/>
            <p:nvPr/>
          </p:nvSpPr>
          <p:spPr>
            <a:xfrm>
              <a:off x="3347864" y="1418474"/>
              <a:ext cx="4752528" cy="814090"/>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4213">
                <a:spcBef>
                  <a:spcPts val="675"/>
                </a:spcBef>
              </a:pPr>
              <a:r>
                <a:rPr lang="zh-CN" altLang="en-US" sz="1600">
                  <a:solidFill>
                    <a:srgbClr val="000000"/>
                  </a:solidFill>
                </a:rPr>
                <a:t>     个人身体状况、运动装备</a:t>
              </a:r>
            </a:p>
          </p:txBody>
        </p:sp>
      </p:grpSp>
      <p:grpSp>
        <p:nvGrpSpPr>
          <p:cNvPr id="3" name="组合 17"/>
          <p:cNvGrpSpPr>
            <a:grpSpLocks/>
          </p:cNvGrpSpPr>
          <p:nvPr/>
        </p:nvGrpSpPr>
        <p:grpSpPr bwMode="auto">
          <a:xfrm>
            <a:off x="3000375" y="2143125"/>
            <a:ext cx="4752975" cy="1009650"/>
            <a:chOff x="3347864" y="1152443"/>
            <a:chExt cx="4752528" cy="1080121"/>
          </a:xfrm>
        </p:grpSpPr>
        <p:sp>
          <p:nvSpPr>
            <p:cNvPr id="19" name="矩形 18"/>
            <p:cNvSpPr/>
            <p:nvPr/>
          </p:nvSpPr>
          <p:spPr>
            <a:xfrm>
              <a:off x="3347864" y="1152443"/>
              <a:ext cx="4752528" cy="2666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运动中评估</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0" name="矩形 19"/>
            <p:cNvSpPr/>
            <p:nvPr/>
          </p:nvSpPr>
          <p:spPr>
            <a:xfrm>
              <a:off x="3347864" y="1419077"/>
              <a:ext cx="4752528" cy="81348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spcBef>
                  <a:spcPts val="675"/>
                </a:spcBef>
                <a:spcAft>
                  <a:spcPts val="0"/>
                </a:spcAft>
                <a:defRPr/>
              </a:pPr>
              <a:r>
                <a:rPr lang="zh-CN" altLang="en-US" sz="1600" dirty="0">
                  <a:solidFill>
                    <a:sysClr val="windowText" lastClr="000000"/>
                  </a:solidFill>
                </a:rPr>
                <a:t>      安全性、健身器、时间、强度、力度、频率等</a:t>
              </a:r>
            </a:p>
          </p:txBody>
        </p:sp>
      </p:grpSp>
      <p:grpSp>
        <p:nvGrpSpPr>
          <p:cNvPr id="5" name="组合 20"/>
          <p:cNvGrpSpPr>
            <a:grpSpLocks/>
          </p:cNvGrpSpPr>
          <p:nvPr/>
        </p:nvGrpSpPr>
        <p:grpSpPr bwMode="auto">
          <a:xfrm>
            <a:off x="3000375" y="3429000"/>
            <a:ext cx="4752975" cy="938213"/>
            <a:chOff x="3347864" y="1152443"/>
            <a:chExt cx="4752528" cy="1080121"/>
          </a:xfrm>
        </p:grpSpPr>
        <p:sp>
          <p:nvSpPr>
            <p:cNvPr id="22" name="矩形 21"/>
            <p:cNvSpPr/>
            <p:nvPr/>
          </p:nvSpPr>
          <p:spPr>
            <a:xfrm>
              <a:off x="3347864" y="1152443"/>
              <a:ext cx="4752528" cy="2668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运动后评估</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3" name="矩形 22"/>
            <p:cNvSpPr/>
            <p:nvPr/>
          </p:nvSpPr>
          <p:spPr>
            <a:xfrm>
              <a:off x="3347864" y="1419275"/>
              <a:ext cx="4752528" cy="813289"/>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spcBef>
                  <a:spcPts val="675"/>
                </a:spcBef>
                <a:spcAft>
                  <a:spcPts val="0"/>
                </a:spcAft>
                <a:defRPr/>
              </a:pPr>
              <a:r>
                <a:rPr lang="zh-CN" altLang="en-US" sz="1600" dirty="0">
                  <a:solidFill>
                    <a:sysClr val="windowText" lastClr="000000"/>
                  </a:solidFill>
                </a:rPr>
                <a:t>     呼吸、心率、血压、调整方式、饮食等</a:t>
              </a:r>
              <a:endParaRPr lang="zh-CN" altLang="en-US" sz="1400" dirty="0">
                <a:solidFill>
                  <a:sysClr val="windowText" lastClr="000000"/>
                </a:solidFill>
              </a:endParaRPr>
            </a:p>
          </p:txBody>
        </p:sp>
      </p:grpSp>
      <p:sp>
        <p:nvSpPr>
          <p:cNvPr id="24" name="TextBox 23"/>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运动评估有保障</a:t>
            </a:r>
          </a:p>
        </p:txBody>
      </p:sp>
      <p:pic>
        <p:nvPicPr>
          <p:cNvPr id="59398" name="图片 15" descr="2345_image_file_copy_22.jpg"/>
          <p:cNvPicPr>
            <a:picLocks noChangeAspect="1"/>
          </p:cNvPicPr>
          <p:nvPr/>
        </p:nvPicPr>
        <p:blipFill>
          <a:blip r:embed="rId3"/>
          <a:srcRect/>
          <a:stretch>
            <a:fillRect/>
          </a:stretch>
        </p:blipFill>
        <p:spPr bwMode="auto">
          <a:xfrm>
            <a:off x="214313" y="642938"/>
            <a:ext cx="2786062" cy="1857375"/>
          </a:xfrm>
          <a:prstGeom prst="rect">
            <a:avLst/>
          </a:prstGeom>
          <a:noFill/>
          <a:ln w="9525">
            <a:noFill/>
            <a:miter lim="800000"/>
            <a:headEnd/>
            <a:tailEnd/>
          </a:ln>
        </p:spPr>
      </p:pic>
      <p:pic>
        <p:nvPicPr>
          <p:cNvPr id="59399" name="图片 16" descr="2345_image_file_copy_5.jpg"/>
          <p:cNvPicPr>
            <a:picLocks noChangeAspect="1"/>
          </p:cNvPicPr>
          <p:nvPr/>
        </p:nvPicPr>
        <p:blipFill>
          <a:blip r:embed="rId4"/>
          <a:srcRect/>
          <a:stretch>
            <a:fillRect/>
          </a:stretch>
        </p:blipFill>
        <p:spPr bwMode="auto">
          <a:xfrm>
            <a:off x="357188" y="2071688"/>
            <a:ext cx="2286000" cy="1214437"/>
          </a:xfrm>
          <a:prstGeom prst="rect">
            <a:avLst/>
          </a:prstGeom>
          <a:noFill/>
          <a:ln w="9525">
            <a:noFill/>
            <a:miter lim="800000"/>
            <a:headEnd/>
            <a:tailEnd/>
          </a:ln>
        </p:spPr>
      </p:pic>
      <p:pic>
        <p:nvPicPr>
          <p:cNvPr id="59400" name="图片 17" descr="2345_image_file_copy_21.jpg"/>
          <p:cNvPicPr>
            <a:picLocks noChangeAspect="1"/>
          </p:cNvPicPr>
          <p:nvPr/>
        </p:nvPicPr>
        <p:blipFill>
          <a:blip r:embed="rId5"/>
          <a:srcRect/>
          <a:stretch>
            <a:fillRect/>
          </a:stretch>
        </p:blipFill>
        <p:spPr bwMode="auto">
          <a:xfrm>
            <a:off x="357188" y="3357563"/>
            <a:ext cx="2357437" cy="1443037"/>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ppt_x</p:attrName>
                                        </p:attrNameLst>
                                      </p:cBhvr>
                                      <p:tavLst>
                                        <p:tav tm="0">
                                          <p:val>
                                            <p:strVal val="1+#ppt_w/2"/>
                                          </p:val>
                                        </p:tav>
                                        <p:tav tm="100000">
                                          <p:val>
                                            <p:strVal val="#ppt_x"/>
                                          </p:val>
                                        </p:tav>
                                      </p:tavLst>
                                    </p:anim>
                                    <p:anim calcmode="lin" valueType="num">
                                      <p:cBhvr>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3"/>
                                        </p:tgtEl>
                                        <p:attrNameLst>
                                          <p:attrName>style.visibility</p:attrName>
                                        </p:attrNameLst>
                                      </p:cBhvr>
                                      <p:to>
                                        <p:strVal val="visible"/>
                                      </p:to>
                                    </p:set>
                                    <p:anim calcmode="lin" valueType="num">
                                      <p:cBhvr>
                                        <p:cTn id="11" dur="750" fill="hold"/>
                                        <p:tgtEl>
                                          <p:spTgt spid="3"/>
                                        </p:tgtEl>
                                        <p:attrNameLst>
                                          <p:attrName>ppt_x</p:attrName>
                                        </p:attrNameLst>
                                      </p:cBhvr>
                                      <p:tavLst>
                                        <p:tav tm="0">
                                          <p:val>
                                            <p:strVal val="1+#ppt_w/2"/>
                                          </p:val>
                                        </p:tav>
                                        <p:tav tm="100000">
                                          <p:val>
                                            <p:strVal val="#ppt_x"/>
                                          </p:val>
                                        </p:tav>
                                      </p:tavLst>
                                    </p:anim>
                                    <p:anim calcmode="lin" valueType="num">
                                      <p:cBhvr>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750" fill="hold"/>
                                        <p:tgtEl>
                                          <p:spTgt spid="5"/>
                                        </p:tgtEl>
                                        <p:attrNameLst>
                                          <p:attrName>ppt_x</p:attrName>
                                        </p:attrNameLst>
                                      </p:cBhvr>
                                      <p:tavLst>
                                        <p:tav tm="0">
                                          <p:val>
                                            <p:strVal val="1+#ppt_w/2"/>
                                          </p:val>
                                        </p:tav>
                                        <p:tav tm="100000">
                                          <p:val>
                                            <p:strVal val="#ppt_x"/>
                                          </p:val>
                                        </p:tav>
                                      </p:tavLst>
                                    </p:anim>
                                    <p:anim calcmode="lin" valueType="num">
                                      <p:cBhvr>
                                        <p:cTn id="16" dur="750" fill="hold"/>
                                        <p:tgtEl>
                                          <p:spTgt spid="5"/>
                                        </p:tgtEl>
                                        <p:attrNameLst>
                                          <p:attrName>ppt_y</p:attrName>
                                        </p:attrNameLst>
                                      </p:cBhvr>
                                      <p:tavLst>
                                        <p:tav tm="0">
                                          <p:val>
                                            <p:strVal val="#ppt_y"/>
                                          </p:val>
                                        </p:tav>
                                        <p:tav tm="100000">
                                          <p:val>
                                            <p:strVal val="#ppt_y"/>
                                          </p:val>
                                        </p:tav>
                                      </p:tavLst>
                                    </p:anim>
                                  </p:childTnLst>
                                </p:cTn>
                              </p:par>
                            </p:childTnLst>
                          </p:cTn>
                        </p:par>
                        <p:par>
                          <p:cTn id="17" fill="hold" nodeType="afterGroup">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图片 22"/>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grpSp>
        <p:nvGrpSpPr>
          <p:cNvPr id="27" name="组合 26"/>
          <p:cNvGrpSpPr/>
          <p:nvPr/>
        </p:nvGrpSpPr>
        <p:grpSpPr>
          <a:xfrm>
            <a:off x="3234977" y="596888"/>
            <a:ext cx="3840152" cy="559866"/>
            <a:chOff x="3203848" y="1257430"/>
            <a:chExt cx="2830207" cy="412624"/>
          </a:xfrm>
          <a:solidFill>
            <a:srgbClr val="FFC000"/>
          </a:solidFill>
        </p:grpSpPr>
        <p:sp>
          <p:nvSpPr>
            <p:cNvPr id="28" name="圆角矩形 27"/>
            <p:cNvSpPr/>
            <p:nvPr/>
          </p:nvSpPr>
          <p:spPr>
            <a:xfrm>
              <a:off x="3203848" y="1257430"/>
              <a:ext cx="2830207" cy="412624"/>
            </a:xfrm>
            <a:prstGeom prst="roundRect">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3820689" y="1344009"/>
              <a:ext cx="1459289" cy="294883"/>
            </a:xfrm>
            <a:prstGeom prst="rect">
              <a:avLst/>
            </a:prstGeom>
            <a:noFill/>
            <a:ln>
              <a:noFill/>
            </a:ln>
          </p:spPr>
          <p:txBody>
            <a:bodyPr wrap="none">
              <a:spAutoFit/>
            </a:bodyPr>
            <a:lstStyle/>
            <a:p>
              <a:pPr fontAlgn="auto">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科学健身有原则</a:t>
              </a:r>
            </a:p>
          </p:txBody>
        </p:sp>
      </p:grpSp>
      <p:grpSp>
        <p:nvGrpSpPr>
          <p:cNvPr id="30" name="组合 29"/>
          <p:cNvGrpSpPr/>
          <p:nvPr/>
        </p:nvGrpSpPr>
        <p:grpSpPr>
          <a:xfrm>
            <a:off x="3234976" y="1479999"/>
            <a:ext cx="3840151" cy="559866"/>
            <a:chOff x="3203848" y="1942038"/>
            <a:chExt cx="4123615" cy="412624"/>
          </a:xfrm>
          <a:solidFill>
            <a:srgbClr val="FFC000"/>
          </a:solidFill>
        </p:grpSpPr>
        <p:sp>
          <p:nvSpPr>
            <p:cNvPr id="31" name="圆角矩形 30"/>
            <p:cNvSpPr/>
            <p:nvPr/>
          </p:nvSpPr>
          <p:spPr>
            <a:xfrm>
              <a:off x="3203848" y="1942038"/>
              <a:ext cx="4123615" cy="412624"/>
            </a:xfrm>
            <a:prstGeom prst="roundRect">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2" name="矩形 31"/>
            <p:cNvSpPr/>
            <p:nvPr/>
          </p:nvSpPr>
          <p:spPr>
            <a:xfrm>
              <a:off x="4119059" y="2012303"/>
              <a:ext cx="2126187" cy="294883"/>
            </a:xfrm>
            <a:prstGeom prst="rect">
              <a:avLst/>
            </a:prstGeom>
            <a:noFill/>
          </p:spPr>
          <p:txBody>
            <a:bodyPr wrap="none">
              <a:spAutoFit/>
            </a:bodyPr>
            <a:lstStyle/>
            <a:p>
              <a:pPr fontAlgn="auto">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科学健身好处多</a:t>
              </a:r>
            </a:p>
          </p:txBody>
        </p:sp>
      </p:grpSp>
      <p:grpSp>
        <p:nvGrpSpPr>
          <p:cNvPr id="33" name="组合 32"/>
          <p:cNvGrpSpPr/>
          <p:nvPr/>
        </p:nvGrpSpPr>
        <p:grpSpPr>
          <a:xfrm>
            <a:off x="3234976" y="3189176"/>
            <a:ext cx="3840151" cy="559866"/>
            <a:chOff x="3203848" y="3311254"/>
            <a:chExt cx="4123615" cy="412624"/>
          </a:xfrm>
          <a:solidFill>
            <a:srgbClr val="FFC000"/>
          </a:solidFill>
        </p:grpSpPr>
        <p:sp>
          <p:nvSpPr>
            <p:cNvPr id="34" name="圆角矩形 33"/>
            <p:cNvSpPr/>
            <p:nvPr/>
          </p:nvSpPr>
          <p:spPr>
            <a:xfrm>
              <a:off x="3203848" y="3311254"/>
              <a:ext cx="4123615" cy="412624"/>
            </a:xfrm>
            <a:prstGeom prst="roundRect">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5" name="矩形 34"/>
            <p:cNvSpPr/>
            <p:nvPr/>
          </p:nvSpPr>
          <p:spPr>
            <a:xfrm>
              <a:off x="4112076" y="3381519"/>
              <a:ext cx="2126187" cy="294883"/>
            </a:xfrm>
            <a:prstGeom prst="rect">
              <a:avLst/>
            </a:prstGeom>
            <a:noFill/>
          </p:spPr>
          <p:txBody>
            <a:bodyPr wrap="none">
              <a:spAutoFit/>
            </a:bodyPr>
            <a:lstStyle/>
            <a:p>
              <a:pPr fontAlgn="auto">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运动环节要完整</a:t>
              </a:r>
            </a:p>
          </p:txBody>
        </p:sp>
      </p:grpSp>
      <p:grpSp>
        <p:nvGrpSpPr>
          <p:cNvPr id="36" name="组合 35"/>
          <p:cNvGrpSpPr/>
          <p:nvPr/>
        </p:nvGrpSpPr>
        <p:grpSpPr>
          <a:xfrm>
            <a:off x="3234976" y="2325080"/>
            <a:ext cx="3840151" cy="559866"/>
            <a:chOff x="3203848" y="2626646"/>
            <a:chExt cx="4123615" cy="412624"/>
          </a:xfrm>
          <a:solidFill>
            <a:srgbClr val="FFC000"/>
          </a:solidFill>
        </p:grpSpPr>
        <p:sp>
          <p:nvSpPr>
            <p:cNvPr id="37" name="圆角矩形 36"/>
            <p:cNvSpPr/>
            <p:nvPr/>
          </p:nvSpPr>
          <p:spPr>
            <a:xfrm>
              <a:off x="3203848" y="2626646"/>
              <a:ext cx="4123615" cy="412624"/>
            </a:xfrm>
            <a:prstGeom prst="roundRect">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8" name="矩形 37"/>
            <p:cNvSpPr/>
            <p:nvPr/>
          </p:nvSpPr>
          <p:spPr>
            <a:xfrm>
              <a:off x="4119059" y="2696911"/>
              <a:ext cx="2126187" cy="294883"/>
            </a:xfrm>
            <a:prstGeom prst="rect">
              <a:avLst/>
            </a:prstGeom>
            <a:noFill/>
          </p:spPr>
          <p:txBody>
            <a:bodyPr wrap="none">
              <a:spAutoFit/>
            </a:bodyPr>
            <a:lstStyle/>
            <a:p>
              <a:pPr fontAlgn="auto">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运动评估有保障</a:t>
              </a:r>
            </a:p>
          </p:txBody>
        </p:sp>
      </p:grpSp>
      <p:sp>
        <p:nvSpPr>
          <p:cNvPr id="39" name="圆角矩形 10"/>
          <p:cNvSpPr/>
          <p:nvPr/>
        </p:nvSpPr>
        <p:spPr>
          <a:xfrm>
            <a:off x="2565400" y="596900"/>
            <a:ext cx="1031875" cy="560388"/>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2000" b="1" kern="0" dirty="0">
                <a:solidFill>
                  <a:srgbClr val="FFFFFF"/>
                </a:solidFill>
                <a:latin typeface="微软雅黑" panose="020B0503020204020204" pitchFamily="34" charset="-122"/>
                <a:ea typeface="微软雅黑" panose="020B0503020204020204" pitchFamily="34" charset="-122"/>
              </a:rPr>
              <a:t>1.</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40" name="圆角矩形 10"/>
          <p:cNvSpPr/>
          <p:nvPr/>
        </p:nvSpPr>
        <p:spPr>
          <a:xfrm>
            <a:off x="2565400" y="1479550"/>
            <a:ext cx="1031875" cy="560388"/>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2000" b="1" kern="0" dirty="0">
                <a:solidFill>
                  <a:srgbClr val="FFFFFF"/>
                </a:solidFill>
                <a:latin typeface="微软雅黑" panose="020B0503020204020204" pitchFamily="34" charset="-122"/>
                <a:ea typeface="微软雅黑" panose="020B0503020204020204" pitchFamily="34" charset="-122"/>
              </a:rPr>
              <a:t>2.</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41" name="圆角矩形 10"/>
          <p:cNvSpPr/>
          <p:nvPr/>
        </p:nvSpPr>
        <p:spPr>
          <a:xfrm>
            <a:off x="2565400" y="3189288"/>
            <a:ext cx="1031875" cy="560387"/>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2000" b="1" kern="0" dirty="0">
                <a:solidFill>
                  <a:srgbClr val="FFFFFF"/>
                </a:solidFill>
                <a:latin typeface="微软雅黑" panose="020B0503020204020204" pitchFamily="34" charset="-122"/>
                <a:ea typeface="微软雅黑" panose="020B0503020204020204" pitchFamily="34" charset="-122"/>
              </a:rPr>
              <a:t>4.</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42" name="圆角矩形 10"/>
          <p:cNvSpPr/>
          <p:nvPr/>
        </p:nvSpPr>
        <p:spPr>
          <a:xfrm>
            <a:off x="2565400" y="2325688"/>
            <a:ext cx="1031875" cy="558800"/>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2000" b="1" kern="0" dirty="0">
                <a:solidFill>
                  <a:srgbClr val="FFFFFF"/>
                </a:solidFill>
                <a:latin typeface="微软雅黑" panose="020B0503020204020204" pitchFamily="34" charset="-122"/>
                <a:ea typeface="微软雅黑" panose="020B0503020204020204" pitchFamily="34" charset="-122"/>
              </a:rPr>
              <a:t>3.</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4" name="标题 1"/>
          <p:cNvSpPr txBox="1">
            <a:spLocks noChangeArrowheads="1"/>
          </p:cNvSpPr>
          <p:nvPr/>
        </p:nvSpPr>
        <p:spPr bwMode="auto">
          <a:xfrm>
            <a:off x="230188" y="265113"/>
            <a:ext cx="1081087" cy="431800"/>
          </a:xfrm>
          <a:prstGeom prst="rect">
            <a:avLst/>
          </a:prstGeom>
          <a:noFill/>
          <a:ln w="9525">
            <a:noFill/>
            <a:miter lim="800000"/>
            <a:headEnd/>
            <a:tailEnd/>
          </a:ln>
        </p:spPr>
        <p:txBody>
          <a:bodyPr/>
          <a:lstStyle/>
          <a:p>
            <a:r>
              <a:rPr lang="zh-CN" altLang="en-US" sz="2000">
                <a:solidFill>
                  <a:srgbClr val="FFFFFF"/>
                </a:solidFill>
                <a:latin typeface="微软雅黑"/>
                <a:ea typeface="微软雅黑"/>
                <a:cs typeface="微软雅黑"/>
              </a:rPr>
              <a:t>目录页</a:t>
            </a: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pic>
        <p:nvPicPr>
          <p:cNvPr id="34830" name="图片 23"/>
          <p:cNvPicPr>
            <a:picLocks noChangeAspect="1" noChangeArrowheads="1"/>
          </p:cNvPicPr>
          <p:nvPr/>
        </p:nvPicPr>
        <p:blipFill>
          <a:blip r:embed="rId3"/>
          <a:srcRect/>
          <a:stretch>
            <a:fillRect/>
          </a:stretch>
        </p:blipFill>
        <p:spPr bwMode="auto">
          <a:xfrm>
            <a:off x="438150" y="4003675"/>
            <a:ext cx="4638675" cy="1060450"/>
          </a:xfrm>
          <a:prstGeom prst="rect">
            <a:avLst/>
          </a:prstGeom>
          <a:noFill/>
          <a:ln w="9525">
            <a:noFill/>
            <a:miter lim="800000"/>
            <a:headEnd/>
            <a:tailEnd/>
          </a:ln>
        </p:spPr>
      </p:pic>
      <p:grpSp>
        <p:nvGrpSpPr>
          <p:cNvPr id="24" name="组合 23"/>
          <p:cNvGrpSpPr/>
          <p:nvPr/>
        </p:nvGrpSpPr>
        <p:grpSpPr>
          <a:xfrm>
            <a:off x="3214678" y="4000510"/>
            <a:ext cx="3840151" cy="559866"/>
            <a:chOff x="3203848" y="3311254"/>
            <a:chExt cx="4123615" cy="412624"/>
          </a:xfrm>
          <a:solidFill>
            <a:srgbClr val="FFC000"/>
          </a:solidFill>
        </p:grpSpPr>
        <p:sp>
          <p:nvSpPr>
            <p:cNvPr id="25" name="圆角矩形 24"/>
            <p:cNvSpPr/>
            <p:nvPr/>
          </p:nvSpPr>
          <p:spPr>
            <a:xfrm>
              <a:off x="3203848" y="3311254"/>
              <a:ext cx="4123615" cy="412624"/>
            </a:xfrm>
            <a:prstGeom prst="roundRect">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6" name="矩形 25"/>
            <p:cNvSpPr/>
            <p:nvPr/>
          </p:nvSpPr>
          <p:spPr>
            <a:xfrm>
              <a:off x="4112076" y="3381519"/>
              <a:ext cx="2677012" cy="294883"/>
            </a:xfrm>
            <a:prstGeom prst="rect">
              <a:avLst/>
            </a:prstGeom>
            <a:noFill/>
          </p:spPr>
          <p:txBody>
            <a:bodyPr wrap="none">
              <a:spAutoFit/>
            </a:bodyPr>
            <a:lstStyle/>
            <a:p>
              <a:pPr fontAlgn="auto">
                <a:spcBef>
                  <a:spcPts val="0"/>
                </a:spcBef>
                <a:spcAft>
                  <a:spcPts val="0"/>
                </a:spcAft>
                <a:defRPr/>
              </a:pPr>
              <a:r>
                <a:rPr lang="zh-CN" altLang="en-US" sz="2000" b="1" kern="0" dirty="0">
                  <a:solidFill>
                    <a:srgbClr val="FFFFFF"/>
                  </a:solidFill>
                  <a:latin typeface="微软雅黑" panose="020B0503020204020204" pitchFamily="34" charset="-122"/>
                  <a:ea typeface="微软雅黑" panose="020B0503020204020204" pitchFamily="34" charset="-122"/>
                </a:rPr>
                <a:t>不同年龄的科学健身</a:t>
              </a:r>
            </a:p>
          </p:txBody>
        </p:sp>
      </p:grpSp>
      <p:sp>
        <p:nvSpPr>
          <p:cNvPr id="47" name="圆角矩形 10"/>
          <p:cNvSpPr/>
          <p:nvPr/>
        </p:nvSpPr>
        <p:spPr>
          <a:xfrm>
            <a:off x="2571750" y="4000500"/>
            <a:ext cx="1031875" cy="560388"/>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2000" b="1" kern="0" dirty="0">
                <a:solidFill>
                  <a:srgbClr val="FFFFFF"/>
                </a:solidFill>
                <a:latin typeface="微软雅黑" panose="020B0503020204020204" pitchFamily="34" charset="-122"/>
                <a:ea typeface="微软雅黑" panose="020B0503020204020204" pitchFamily="34" charset="-122"/>
              </a:rPr>
              <a:t>5.</a:t>
            </a:r>
            <a:endParaRPr lang="zh-CN" altLang="en-US" sz="2000" b="1" kern="0"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ppt_x</p:attrName>
                                        </p:attrNameLst>
                                      </p:cBhvr>
                                      <p:tavLst>
                                        <p:tav tm="0">
                                          <p:val>
                                            <p:strVal val="1+#ppt_w/2"/>
                                          </p:val>
                                        </p:tav>
                                        <p:tav tm="100000">
                                          <p:val>
                                            <p:strVal val="#ppt_x"/>
                                          </p:val>
                                        </p:tav>
                                      </p:tavLst>
                                    </p:anim>
                                    <p:anim calcmode="lin" valueType="num">
                                      <p:cBhvr>
                                        <p:cTn id="18" dur="500" fill="hold"/>
                                        <p:tgtEl>
                                          <p:spTgt spid="4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1+#ppt_w/2"/>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ppt_x</p:attrName>
                                        </p:attrNameLst>
                                      </p:cBhvr>
                                      <p:tavLst>
                                        <p:tav tm="0">
                                          <p:val>
                                            <p:strVal val="0-#ppt_w/2"/>
                                          </p:val>
                                        </p:tav>
                                        <p:tav tm="100000">
                                          <p:val>
                                            <p:strVal val="#ppt_x"/>
                                          </p:val>
                                        </p:tav>
                                      </p:tavLst>
                                    </p:anim>
                                    <p:anim calcmode="lin" valueType="num">
                                      <p:cBhvr>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2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ppt_x</p:attrName>
                                        </p:attrNameLst>
                                      </p:cBhvr>
                                      <p:tavLst>
                                        <p:tav tm="0">
                                          <p:val>
                                            <p:strVal val="0-#ppt_w/2"/>
                                          </p:val>
                                        </p:tav>
                                        <p:tav tm="100000">
                                          <p:val>
                                            <p:strVal val="#ppt_x"/>
                                          </p:val>
                                        </p:tav>
                                      </p:tavLst>
                                    </p:anim>
                                    <p:anim calcmode="lin" valueType="num">
                                      <p:cBhvr>
                                        <p:cTn id="32" dur="5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ppt_x</p:attrName>
                                        </p:attrNameLst>
                                      </p:cBhvr>
                                      <p:tavLst>
                                        <p:tav tm="0">
                                          <p:val>
                                            <p:strVal val="0-#ppt_w/2"/>
                                          </p:val>
                                        </p:tav>
                                        <p:tav tm="100000">
                                          <p:val>
                                            <p:strVal val="#ppt_x"/>
                                          </p:val>
                                        </p:tav>
                                      </p:tavLst>
                                    </p:anim>
                                    <p:anim calcmode="lin" valueType="num">
                                      <p:cBhvr>
                                        <p:cTn id="36" dur="500" fill="hold"/>
                                        <p:tgtEl>
                                          <p:spTgt spid="40"/>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50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ppt_x</p:attrName>
                                        </p:attrNameLst>
                                      </p:cBhvr>
                                      <p:tavLst>
                                        <p:tav tm="0">
                                          <p:val>
                                            <p:strVal val="0-#ppt_w/2"/>
                                          </p:val>
                                        </p:tav>
                                        <p:tav tm="100000">
                                          <p:val>
                                            <p:strVal val="#ppt_x"/>
                                          </p:val>
                                        </p:tav>
                                      </p:tavLst>
                                    </p:anim>
                                    <p:anim calcmode="lin" valueType="num">
                                      <p:cBhvr>
                                        <p:cTn id="40" dur="500" fill="hold"/>
                                        <p:tgtEl>
                                          <p:spTgt spid="3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ppt_x</p:attrName>
                                        </p:attrNameLst>
                                      </p:cBhvr>
                                      <p:tavLst>
                                        <p:tav tm="0">
                                          <p:val>
                                            <p:strVal val="0-#ppt_w/2"/>
                                          </p:val>
                                        </p:tav>
                                        <p:tav tm="100000">
                                          <p:val>
                                            <p:strVal val="#ppt_x"/>
                                          </p:val>
                                        </p:tav>
                                      </p:tavLst>
                                    </p:anim>
                                    <p:anim calcmode="lin" valueType="num">
                                      <p:cBhvr>
                                        <p:cTn id="44" dur="500" fill="hold"/>
                                        <p:tgtEl>
                                          <p:spTgt spid="42"/>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80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ppt_x</p:attrName>
                                        </p:attrNameLst>
                                      </p:cBhvr>
                                      <p:tavLst>
                                        <p:tav tm="0">
                                          <p:val>
                                            <p:strVal val="0-#ppt_w/2"/>
                                          </p:val>
                                        </p:tav>
                                        <p:tav tm="100000">
                                          <p:val>
                                            <p:strVal val="#ppt_x"/>
                                          </p:val>
                                        </p:tav>
                                      </p:tavLst>
                                    </p:anim>
                                    <p:anim calcmode="lin" valueType="num">
                                      <p:cBhvr>
                                        <p:cTn id="48" dur="500" fill="hold"/>
                                        <p:tgtEl>
                                          <p:spTgt spid="36"/>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80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ppt_x</p:attrName>
                                        </p:attrNameLst>
                                      </p:cBhvr>
                                      <p:tavLst>
                                        <p:tav tm="0">
                                          <p:val>
                                            <p:strVal val="0-#ppt_w/2"/>
                                          </p:val>
                                        </p:tav>
                                        <p:tav tm="100000">
                                          <p:val>
                                            <p:strVal val="#ppt_x"/>
                                          </p:val>
                                        </p:tav>
                                      </p:tavLst>
                                    </p:anim>
                                    <p:anim calcmode="lin" valueType="num">
                                      <p:cBhvr>
                                        <p:cTn id="52" dur="500" fill="hold"/>
                                        <p:tgtEl>
                                          <p:spTgt spid="41"/>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100"/>
                                  </p:stCondLst>
                                  <p:childTnLst>
                                    <p:set>
                                      <p:cBhvr>
                                        <p:cTn id="54" dur="1" fill="hold">
                                          <p:stCondLst>
                                            <p:cond delay="0"/>
                                          </p:stCondLst>
                                        </p:cTn>
                                        <p:tgtEl>
                                          <p:spTgt spid="33"/>
                                        </p:tgtEl>
                                        <p:attrNameLst>
                                          <p:attrName>style.visibility</p:attrName>
                                        </p:attrNameLst>
                                      </p:cBhvr>
                                      <p:to>
                                        <p:strVal val="visible"/>
                                      </p:to>
                                    </p:set>
                                    <p:anim calcmode="lin" valueType="num">
                                      <p:cBhvr>
                                        <p:cTn id="55" dur="500" fill="hold"/>
                                        <p:tgtEl>
                                          <p:spTgt spid="33"/>
                                        </p:tgtEl>
                                        <p:attrNameLst>
                                          <p:attrName>ppt_x</p:attrName>
                                        </p:attrNameLst>
                                      </p:cBhvr>
                                      <p:tavLst>
                                        <p:tav tm="0">
                                          <p:val>
                                            <p:strVal val="0-#ppt_w/2"/>
                                          </p:val>
                                        </p:tav>
                                        <p:tav tm="100000">
                                          <p:val>
                                            <p:strVal val="#ppt_x"/>
                                          </p:val>
                                        </p:tav>
                                      </p:tavLst>
                                    </p:anim>
                                    <p:anim calcmode="lin" valueType="num">
                                      <p:cBhvr>
                                        <p:cTn id="56" dur="500" fill="hold"/>
                                        <p:tgtEl>
                                          <p:spTgt spid="33"/>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110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ppt_x</p:attrName>
                                        </p:attrNameLst>
                                      </p:cBhvr>
                                      <p:tavLst>
                                        <p:tav tm="0">
                                          <p:val>
                                            <p:strVal val="0-#ppt_w/2"/>
                                          </p:val>
                                        </p:tav>
                                        <p:tav tm="100000">
                                          <p:val>
                                            <p:strVal val="#ppt_x"/>
                                          </p:val>
                                        </p:tav>
                                      </p:tavLst>
                                    </p:anim>
                                    <p:anim calcmode="lin" valueType="num">
                                      <p:cBhvr>
                                        <p:cTn id="60" dur="500" fill="hold"/>
                                        <p:tgtEl>
                                          <p:spTgt spid="24"/>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800"/>
                                  </p:stCondLst>
                                  <p:childTnLst>
                                    <p:set>
                                      <p:cBhvr>
                                        <p:cTn id="62" dur="1" fill="hold">
                                          <p:stCondLst>
                                            <p:cond delay="0"/>
                                          </p:stCondLst>
                                        </p:cTn>
                                        <p:tgtEl>
                                          <p:spTgt spid="47"/>
                                        </p:tgtEl>
                                        <p:attrNameLst>
                                          <p:attrName>style.visibility</p:attrName>
                                        </p:attrNameLst>
                                      </p:cBhvr>
                                      <p:to>
                                        <p:strVal val="visible"/>
                                      </p:to>
                                    </p:set>
                                    <p:anim calcmode="lin" valueType="num">
                                      <p:cBhvr>
                                        <p:cTn id="63" dur="500" fill="hold"/>
                                        <p:tgtEl>
                                          <p:spTgt spid="47"/>
                                        </p:tgtEl>
                                        <p:attrNameLst>
                                          <p:attrName>ppt_x</p:attrName>
                                        </p:attrNameLst>
                                      </p:cBhvr>
                                      <p:tavLst>
                                        <p:tav tm="0">
                                          <p:val>
                                            <p:strVal val="0-#ppt_w/2"/>
                                          </p:val>
                                        </p:tav>
                                        <p:tav tm="100000">
                                          <p:val>
                                            <p:strVal val="#ppt_x"/>
                                          </p:val>
                                        </p:tav>
                                      </p:tavLst>
                                    </p:anim>
                                    <p:anim calcmode="lin" valueType="num">
                                      <p:cBhvr>
                                        <p:cTn id="64"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1" grpId="0" animBg="1"/>
      <p:bldP spid="42" grpId="0" animBg="1"/>
      <p:bldP spid="43" grpId="0" animBg="1"/>
      <p:bldP spid="44" grpId="0"/>
      <p:bldP spid="45" grpId="0" animBg="1"/>
      <p:bldP spid="46" grpId="0" animBg="1"/>
      <p:bldP spid="4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a:grpSpLocks/>
          </p:cNvGrpSpPr>
          <p:nvPr/>
        </p:nvGrpSpPr>
        <p:grpSpPr bwMode="auto">
          <a:xfrm>
            <a:off x="1050925" y="3057525"/>
            <a:ext cx="4113213" cy="1358900"/>
            <a:chOff x="822658" y="2946878"/>
            <a:chExt cx="4113212" cy="1358900"/>
          </a:xfrm>
        </p:grpSpPr>
        <p:grpSp>
          <p:nvGrpSpPr>
            <p:cNvPr id="61478" name="Group 3"/>
            <p:cNvGrpSpPr>
              <a:grpSpLocks/>
            </p:cNvGrpSpPr>
            <p:nvPr/>
          </p:nvGrpSpPr>
          <p:grpSpPr bwMode="auto">
            <a:xfrm>
              <a:off x="822658" y="2946878"/>
              <a:ext cx="4113212" cy="1358900"/>
              <a:chOff x="368" y="2813"/>
              <a:chExt cx="3229" cy="1067"/>
            </a:xfrm>
          </p:grpSpPr>
          <p:sp>
            <p:nvSpPr>
              <p:cNvPr id="9" name="Freeform 4"/>
              <p:cNvSpPr/>
              <p:nvPr/>
            </p:nvSpPr>
            <p:spPr bwMode="auto">
              <a:xfrm>
                <a:off x="369" y="2813"/>
                <a:ext cx="3167" cy="552"/>
              </a:xfrm>
              <a:custGeom>
                <a:avLst/>
                <a:gdLst>
                  <a:gd name="T0" fmla="*/ 3167 w 2763"/>
                  <a:gd name="T1" fmla="*/ 256 h 450"/>
                  <a:gd name="T2" fmla="*/ 2368 w 2763"/>
                  <a:gd name="T3" fmla="*/ 0 h 450"/>
                  <a:gd name="T4" fmla="*/ 0 w 2763"/>
                  <a:gd name="T5" fmla="*/ 227 h 450"/>
                  <a:gd name="T6" fmla="*/ 752 w 2763"/>
                  <a:gd name="T7" fmla="*/ 552 h 450"/>
                  <a:gd name="T8" fmla="*/ 760 w 2763"/>
                  <a:gd name="T9" fmla="*/ 543 h 450"/>
                  <a:gd name="T10" fmla="*/ 3167 w 2763"/>
                  <a:gd name="T11" fmla="*/ 256 h 450"/>
                  <a:gd name="T12" fmla="*/ 0 60000 65536"/>
                  <a:gd name="T13" fmla="*/ 0 60000 65536"/>
                  <a:gd name="T14" fmla="*/ 0 60000 65536"/>
                  <a:gd name="T15" fmla="*/ 0 60000 65536"/>
                  <a:gd name="T16" fmla="*/ 0 60000 65536"/>
                  <a:gd name="T17" fmla="*/ 0 60000 65536"/>
                  <a:gd name="T18" fmla="*/ 0 w 2763"/>
                  <a:gd name="T19" fmla="*/ 0 h 450"/>
                  <a:gd name="T20" fmla="*/ 2763 w 2763"/>
                  <a:gd name="T21" fmla="*/ 450 h 450"/>
                </a:gdLst>
                <a:ahLst/>
                <a:cxnLst>
                  <a:cxn ang="T12">
                    <a:pos x="T0" y="T1"/>
                  </a:cxn>
                  <a:cxn ang="T13">
                    <a:pos x="T2" y="T3"/>
                  </a:cxn>
                  <a:cxn ang="T14">
                    <a:pos x="T4" y="T5"/>
                  </a:cxn>
                  <a:cxn ang="T15">
                    <a:pos x="T6" y="T7"/>
                  </a:cxn>
                  <a:cxn ang="T16">
                    <a:pos x="T8" y="T9"/>
                  </a:cxn>
                  <a:cxn ang="T17">
                    <a:pos x="T10" y="T11"/>
                  </a:cxn>
                </a:cxnLst>
                <a:rect l="T18" t="T19" r="T20" b="T21"/>
                <a:pathLst>
                  <a:path w="2763" h="450">
                    <a:moveTo>
                      <a:pt x="2763" y="209"/>
                    </a:moveTo>
                    <a:lnTo>
                      <a:pt x="2066" y="0"/>
                    </a:lnTo>
                    <a:lnTo>
                      <a:pt x="0" y="185"/>
                    </a:lnTo>
                    <a:lnTo>
                      <a:pt x="656" y="450"/>
                    </a:lnTo>
                    <a:lnTo>
                      <a:pt x="663" y="443"/>
                    </a:lnTo>
                    <a:lnTo>
                      <a:pt x="2763" y="209"/>
                    </a:lnTo>
                    <a:close/>
                  </a:path>
                </a:pathLst>
              </a:custGeom>
              <a:gradFill rotWithShape="1">
                <a:gsLst>
                  <a:gs pos="0">
                    <a:srgbClr val="333333"/>
                  </a:gs>
                  <a:gs pos="100000">
                    <a:srgbClr val="5F5F5F"/>
                  </a:gs>
                </a:gsLst>
                <a:lin ang="54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nvGrpSpPr>
              <p:cNvPr id="61481" name="Group 5"/>
              <p:cNvGrpSpPr>
                <a:grpSpLocks/>
              </p:cNvGrpSpPr>
              <p:nvPr/>
            </p:nvGrpSpPr>
            <p:grpSpPr bwMode="auto">
              <a:xfrm>
                <a:off x="368" y="3040"/>
                <a:ext cx="3229" cy="840"/>
                <a:chOff x="368" y="3040"/>
                <a:chExt cx="3229" cy="840"/>
              </a:xfrm>
            </p:grpSpPr>
            <p:sp>
              <p:nvSpPr>
                <p:cNvPr id="11" name="Freeform 6"/>
                <p:cNvSpPr/>
                <p:nvPr/>
              </p:nvSpPr>
              <p:spPr bwMode="auto">
                <a:xfrm>
                  <a:off x="380" y="3459"/>
                  <a:ext cx="901" cy="404"/>
                </a:xfrm>
                <a:custGeom>
                  <a:avLst/>
                  <a:gdLst>
                    <a:gd name="T0" fmla="*/ 214 w 785"/>
                    <a:gd name="T1" fmla="*/ 0 h 328"/>
                    <a:gd name="T2" fmla="*/ 0 w 785"/>
                    <a:gd name="T3" fmla="*/ 11 h 328"/>
                    <a:gd name="T4" fmla="*/ 736 w 785"/>
                    <a:gd name="T5" fmla="*/ 403 h 328"/>
                    <a:gd name="T6" fmla="*/ 900 w 785"/>
                    <a:gd name="T7" fmla="*/ 382 h 328"/>
                    <a:gd name="T8" fmla="*/ 214 w 785"/>
                    <a:gd name="T9" fmla="*/ 0 h 328"/>
                    <a:gd name="T10" fmla="*/ 0 60000 65536"/>
                    <a:gd name="T11" fmla="*/ 0 60000 65536"/>
                    <a:gd name="T12" fmla="*/ 0 60000 65536"/>
                    <a:gd name="T13" fmla="*/ 0 60000 65536"/>
                    <a:gd name="T14" fmla="*/ 0 60000 65536"/>
                    <a:gd name="T15" fmla="*/ 0 w 785"/>
                    <a:gd name="T16" fmla="*/ 0 h 328"/>
                    <a:gd name="T17" fmla="*/ 785 w 785"/>
                    <a:gd name="T18" fmla="*/ 328 h 328"/>
                  </a:gdLst>
                  <a:ahLst/>
                  <a:cxnLst>
                    <a:cxn ang="T10">
                      <a:pos x="T0" y="T1"/>
                    </a:cxn>
                    <a:cxn ang="T11">
                      <a:pos x="T2" y="T3"/>
                    </a:cxn>
                    <a:cxn ang="T12">
                      <a:pos x="T4" y="T5"/>
                    </a:cxn>
                    <a:cxn ang="T13">
                      <a:pos x="T6" y="T7"/>
                    </a:cxn>
                    <a:cxn ang="T14">
                      <a:pos x="T8" y="T9"/>
                    </a:cxn>
                  </a:cxnLst>
                  <a:rect l="T15" t="T16" r="T17" b="T18"/>
                  <a:pathLst>
                    <a:path w="785" h="328">
                      <a:moveTo>
                        <a:pt x="187" y="0"/>
                      </a:moveTo>
                      <a:lnTo>
                        <a:pt x="0" y="9"/>
                      </a:lnTo>
                      <a:lnTo>
                        <a:pt x="642" y="328"/>
                      </a:lnTo>
                      <a:lnTo>
                        <a:pt x="785" y="311"/>
                      </a:lnTo>
                      <a:lnTo>
                        <a:pt x="187" y="0"/>
                      </a:lnTo>
                      <a:close/>
                    </a:path>
                  </a:pathLst>
                </a:custGeom>
                <a:gradFill rotWithShape="1">
                  <a:gsLst>
                    <a:gs pos="0">
                      <a:srgbClr val="969696"/>
                    </a:gs>
                    <a:gs pos="100000">
                      <a:srgbClr val="4D4D4D"/>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2" name="Freeform 7"/>
                <p:cNvSpPr/>
                <p:nvPr/>
              </p:nvSpPr>
              <p:spPr bwMode="auto">
                <a:xfrm>
                  <a:off x="456" y="3085"/>
                  <a:ext cx="718" cy="764"/>
                </a:xfrm>
                <a:custGeom>
                  <a:avLst/>
                  <a:gdLst>
                    <a:gd name="T0" fmla="*/ 0 w 593"/>
                    <a:gd name="T1" fmla="*/ 0 h 590"/>
                    <a:gd name="T2" fmla="*/ 0 w 593"/>
                    <a:gd name="T3" fmla="*/ 391 h 590"/>
                    <a:gd name="T4" fmla="*/ 718 w 593"/>
                    <a:gd name="T5" fmla="*/ 764 h 590"/>
                    <a:gd name="T6" fmla="*/ 718 w 593"/>
                    <a:gd name="T7" fmla="*/ 303 h 590"/>
                    <a:gd name="T8" fmla="*/ 0 w 593"/>
                    <a:gd name="T9" fmla="*/ 0 h 590"/>
                    <a:gd name="T10" fmla="*/ 0 60000 65536"/>
                    <a:gd name="T11" fmla="*/ 0 60000 65536"/>
                    <a:gd name="T12" fmla="*/ 0 60000 65536"/>
                    <a:gd name="T13" fmla="*/ 0 60000 65536"/>
                    <a:gd name="T14" fmla="*/ 0 60000 65536"/>
                    <a:gd name="T15" fmla="*/ 0 w 593"/>
                    <a:gd name="T16" fmla="*/ 0 h 590"/>
                    <a:gd name="T17" fmla="*/ 593 w 593"/>
                    <a:gd name="T18" fmla="*/ 590 h 590"/>
                  </a:gdLst>
                  <a:ahLst/>
                  <a:cxnLst>
                    <a:cxn ang="T10">
                      <a:pos x="T0" y="T1"/>
                    </a:cxn>
                    <a:cxn ang="T11">
                      <a:pos x="T2" y="T3"/>
                    </a:cxn>
                    <a:cxn ang="T12">
                      <a:pos x="T4" y="T5"/>
                    </a:cxn>
                    <a:cxn ang="T13">
                      <a:pos x="T6" y="T7"/>
                    </a:cxn>
                    <a:cxn ang="T14">
                      <a:pos x="T8" y="T9"/>
                    </a:cxn>
                  </a:cxnLst>
                  <a:rect l="T15" t="T16" r="T17" b="T18"/>
                  <a:pathLst>
                    <a:path w="593" h="590">
                      <a:moveTo>
                        <a:pt x="0" y="0"/>
                      </a:moveTo>
                      <a:cubicBezTo>
                        <a:pt x="0" y="0"/>
                        <a:pt x="11" y="143"/>
                        <a:pt x="0" y="302"/>
                      </a:cubicBezTo>
                      <a:cubicBezTo>
                        <a:pt x="593" y="590"/>
                        <a:pt x="593" y="590"/>
                        <a:pt x="593" y="590"/>
                      </a:cubicBezTo>
                      <a:cubicBezTo>
                        <a:pt x="593" y="234"/>
                        <a:pt x="593" y="234"/>
                        <a:pt x="593" y="234"/>
                      </a:cubicBezTo>
                      <a:lnTo>
                        <a:pt x="0" y="0"/>
                      </a:lnTo>
                      <a:close/>
                    </a:path>
                  </a:pathLst>
                </a:custGeom>
                <a:gradFill rotWithShape="1">
                  <a:gsLst>
                    <a:gs pos="0">
                      <a:srgbClr val="EAEAEA"/>
                    </a:gs>
                    <a:gs pos="100000">
                      <a:srgbClr val="FFFFFF"/>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3" name="Freeform 8"/>
                <p:cNvSpPr/>
                <p:nvPr/>
              </p:nvSpPr>
              <p:spPr bwMode="auto">
                <a:xfrm>
                  <a:off x="368" y="3040"/>
                  <a:ext cx="778" cy="840"/>
                </a:xfrm>
                <a:custGeom>
                  <a:avLst/>
                  <a:gdLst>
                    <a:gd name="T0" fmla="*/ 754 w 643"/>
                    <a:gd name="T1" fmla="*/ 324 h 648"/>
                    <a:gd name="T2" fmla="*/ 1 w 643"/>
                    <a:gd name="T3" fmla="*/ 0 h 648"/>
                    <a:gd name="T4" fmla="*/ 0 w 643"/>
                    <a:gd name="T5" fmla="*/ 17 h 648"/>
                    <a:gd name="T6" fmla="*/ 737 w 643"/>
                    <a:gd name="T7" fmla="*/ 341 h 648"/>
                    <a:gd name="T8" fmla="*/ 745 w 643"/>
                    <a:gd name="T9" fmla="*/ 821 h 648"/>
                    <a:gd name="T10" fmla="*/ 12 w 643"/>
                    <a:gd name="T11" fmla="*/ 430 h 648"/>
                    <a:gd name="T12" fmla="*/ 13 w 643"/>
                    <a:gd name="T13" fmla="*/ 445 h 648"/>
                    <a:gd name="T14" fmla="*/ 743 w 643"/>
                    <a:gd name="T15" fmla="*/ 840 h 648"/>
                    <a:gd name="T16" fmla="*/ 761 w 643"/>
                    <a:gd name="T17" fmla="*/ 840 h 648"/>
                    <a:gd name="T18" fmla="*/ 754 w 643"/>
                    <a:gd name="T19" fmla="*/ 324 h 6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43"/>
                    <a:gd name="T31" fmla="*/ 0 h 648"/>
                    <a:gd name="T32" fmla="*/ 643 w 643"/>
                    <a:gd name="T33" fmla="*/ 648 h 6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43" h="648">
                      <a:moveTo>
                        <a:pt x="623" y="250"/>
                      </a:moveTo>
                      <a:cubicBezTo>
                        <a:pt x="1" y="0"/>
                        <a:pt x="1" y="0"/>
                        <a:pt x="1" y="0"/>
                      </a:cubicBezTo>
                      <a:cubicBezTo>
                        <a:pt x="0" y="13"/>
                        <a:pt x="0" y="13"/>
                        <a:pt x="0" y="13"/>
                      </a:cubicBezTo>
                      <a:cubicBezTo>
                        <a:pt x="609" y="263"/>
                        <a:pt x="609" y="263"/>
                        <a:pt x="609" y="263"/>
                      </a:cubicBezTo>
                      <a:cubicBezTo>
                        <a:pt x="609" y="263"/>
                        <a:pt x="631" y="330"/>
                        <a:pt x="616" y="633"/>
                      </a:cubicBezTo>
                      <a:cubicBezTo>
                        <a:pt x="10" y="332"/>
                        <a:pt x="10" y="332"/>
                        <a:pt x="10" y="332"/>
                      </a:cubicBezTo>
                      <a:cubicBezTo>
                        <a:pt x="11" y="343"/>
                        <a:pt x="11" y="343"/>
                        <a:pt x="11" y="343"/>
                      </a:cubicBezTo>
                      <a:cubicBezTo>
                        <a:pt x="614" y="648"/>
                        <a:pt x="614" y="648"/>
                        <a:pt x="614" y="648"/>
                      </a:cubicBezTo>
                      <a:cubicBezTo>
                        <a:pt x="629" y="648"/>
                        <a:pt x="629" y="648"/>
                        <a:pt x="629" y="648"/>
                      </a:cubicBezTo>
                      <a:cubicBezTo>
                        <a:pt x="643" y="363"/>
                        <a:pt x="623" y="250"/>
                        <a:pt x="623" y="250"/>
                      </a:cubicBezTo>
                      <a:close/>
                    </a:path>
                  </a:pathLst>
                </a:custGeom>
                <a:solidFill>
                  <a:srgbClr val="B7B8B8"/>
                </a:soli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4" name="Freeform 9"/>
                <p:cNvSpPr/>
                <p:nvPr/>
              </p:nvSpPr>
              <p:spPr bwMode="auto">
                <a:xfrm>
                  <a:off x="1121" y="3069"/>
                  <a:ext cx="2476" cy="811"/>
                </a:xfrm>
                <a:custGeom>
                  <a:avLst/>
                  <a:gdLst/>
                  <a:ahLst/>
                  <a:cxnLst>
                    <a:cxn ang="0">
                      <a:pos x="7" y="221"/>
                    </a:cxn>
                    <a:cxn ang="0">
                      <a:pos x="0" y="228"/>
                    </a:cxn>
                    <a:cxn ang="0">
                      <a:pos x="7" y="625"/>
                    </a:cxn>
                    <a:cxn ang="0">
                      <a:pos x="2014" y="328"/>
                    </a:cxn>
                    <a:cxn ang="0">
                      <a:pos x="1997" y="0"/>
                    </a:cxn>
                    <a:cxn ang="0">
                      <a:pos x="7" y="221"/>
                    </a:cxn>
                  </a:cxnLst>
                  <a:rect l="0" t="0" r="r" b="b"/>
                  <a:pathLst>
                    <a:path w="2047" h="625">
                      <a:moveTo>
                        <a:pt x="7" y="221"/>
                      </a:moveTo>
                      <a:cubicBezTo>
                        <a:pt x="0" y="228"/>
                        <a:pt x="0" y="228"/>
                        <a:pt x="0" y="228"/>
                      </a:cubicBezTo>
                      <a:cubicBezTo>
                        <a:pt x="0" y="228"/>
                        <a:pt x="21" y="340"/>
                        <a:pt x="7" y="625"/>
                      </a:cubicBezTo>
                      <a:cubicBezTo>
                        <a:pt x="2014" y="328"/>
                        <a:pt x="2014" y="328"/>
                        <a:pt x="2014" y="328"/>
                      </a:cubicBezTo>
                      <a:cubicBezTo>
                        <a:pt x="2014" y="328"/>
                        <a:pt x="2047" y="125"/>
                        <a:pt x="1997" y="0"/>
                      </a:cubicBezTo>
                      <a:lnTo>
                        <a:pt x="7" y="221"/>
                      </a:lnTo>
                      <a:close/>
                    </a:path>
                  </a:pathLst>
                </a:custGeom>
                <a:gradFill rotWithShape="1">
                  <a:gsLst>
                    <a:gs pos="0">
                      <a:srgbClr val="B2B2B2"/>
                    </a:gs>
                    <a:gs pos="50000">
                      <a:srgbClr val="C0C0C0"/>
                    </a:gs>
                    <a:gs pos="100000">
                      <a:srgbClr val="B2B2B2"/>
                    </a:gs>
                  </a:gsLst>
                  <a:lin ang="18900000" scaled="1"/>
                </a:gradFill>
                <a:ln w="9525">
                  <a:noFill/>
                  <a:round/>
                </a:ln>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sp>
          <p:nvSpPr>
            <p:cNvPr id="61479" name="WordArt 37"/>
            <p:cNvSpPr>
              <a:spLocks noChangeArrowheads="1" noChangeShapeType="1" noTextEdit="1"/>
            </p:cNvSpPr>
            <p:nvPr/>
          </p:nvSpPr>
          <p:spPr bwMode="auto">
            <a:xfrm rot="-457942">
              <a:off x="2299033" y="3675541"/>
              <a:ext cx="2101850" cy="188912"/>
            </a:xfrm>
            <a:prstGeom prst="rect">
              <a:avLst/>
            </a:prstGeom>
          </p:spPr>
          <p:txBody>
            <a:bodyPr wrap="none" fromWordArt="1">
              <a:prstTxWarp prst="textPlain">
                <a:avLst>
                  <a:gd name="adj" fmla="val 50000"/>
                </a:avLst>
              </a:prstTxWarp>
            </a:bodyPr>
            <a:lstStyle/>
            <a:p>
              <a:pPr algn="ctr"/>
              <a:r>
                <a:rPr lang="zh-CN" altLang="en-US" sz="3600" kern="10">
                  <a:ln w="9525">
                    <a:noFill/>
                    <a:round/>
                    <a:headEnd/>
                    <a:tailEnd/>
                  </a:ln>
                  <a:solidFill>
                    <a:srgbClr val="000000"/>
                  </a:solidFill>
                  <a:ea typeface="微软雅黑"/>
                </a:rPr>
                <a:t>目的减少运动风险</a:t>
              </a:r>
            </a:p>
          </p:txBody>
        </p:sp>
      </p:grpSp>
      <p:grpSp>
        <p:nvGrpSpPr>
          <p:cNvPr id="15" name="Group 10"/>
          <p:cNvGrpSpPr>
            <a:grpSpLocks/>
          </p:cNvGrpSpPr>
          <p:nvPr/>
        </p:nvGrpSpPr>
        <p:grpSpPr bwMode="auto">
          <a:xfrm>
            <a:off x="1016000" y="2762250"/>
            <a:ext cx="3676650" cy="933450"/>
            <a:chOff x="340" y="2581"/>
            <a:chExt cx="2887" cy="733"/>
          </a:xfrm>
        </p:grpSpPr>
        <p:sp>
          <p:nvSpPr>
            <p:cNvPr id="16" name="Freeform 11"/>
            <p:cNvSpPr/>
            <p:nvPr/>
          </p:nvSpPr>
          <p:spPr bwMode="auto">
            <a:xfrm>
              <a:off x="340" y="3024"/>
              <a:ext cx="1331" cy="273"/>
            </a:xfrm>
            <a:custGeom>
              <a:avLst/>
              <a:gdLst>
                <a:gd name="T0" fmla="*/ 211 w 1162"/>
                <a:gd name="T1" fmla="*/ 0 h 223"/>
                <a:gd name="T2" fmla="*/ 0 w 1162"/>
                <a:gd name="T3" fmla="*/ 22 h 223"/>
                <a:gd name="T4" fmla="*/ 1190 w 1162"/>
                <a:gd name="T5" fmla="*/ 273 h 223"/>
                <a:gd name="T6" fmla="*/ 1331 w 1162"/>
                <a:gd name="T7" fmla="*/ 241 h 223"/>
                <a:gd name="T8" fmla="*/ 211 w 1162"/>
                <a:gd name="T9" fmla="*/ 0 h 223"/>
                <a:gd name="T10" fmla="*/ 0 60000 65536"/>
                <a:gd name="T11" fmla="*/ 0 60000 65536"/>
                <a:gd name="T12" fmla="*/ 0 60000 65536"/>
                <a:gd name="T13" fmla="*/ 0 60000 65536"/>
                <a:gd name="T14" fmla="*/ 0 60000 65536"/>
                <a:gd name="T15" fmla="*/ 0 w 1162"/>
                <a:gd name="T16" fmla="*/ 0 h 223"/>
                <a:gd name="T17" fmla="*/ 1162 w 1162"/>
                <a:gd name="T18" fmla="*/ 223 h 223"/>
              </a:gdLst>
              <a:ahLst/>
              <a:cxnLst>
                <a:cxn ang="T10">
                  <a:pos x="T0" y="T1"/>
                </a:cxn>
                <a:cxn ang="T11">
                  <a:pos x="T2" y="T3"/>
                </a:cxn>
                <a:cxn ang="T12">
                  <a:pos x="T4" y="T5"/>
                </a:cxn>
                <a:cxn ang="T13">
                  <a:pos x="T6" y="T7"/>
                </a:cxn>
                <a:cxn ang="T14">
                  <a:pos x="T8" y="T9"/>
                </a:cxn>
              </a:cxnLst>
              <a:rect l="T15" t="T16" r="T17" b="T18"/>
              <a:pathLst>
                <a:path w="1162" h="223">
                  <a:moveTo>
                    <a:pt x="184" y="0"/>
                  </a:moveTo>
                  <a:lnTo>
                    <a:pt x="0" y="18"/>
                  </a:lnTo>
                  <a:lnTo>
                    <a:pt x="1039" y="223"/>
                  </a:lnTo>
                  <a:lnTo>
                    <a:pt x="1162" y="197"/>
                  </a:lnTo>
                  <a:lnTo>
                    <a:pt x="184" y="0"/>
                  </a:lnTo>
                  <a:close/>
                </a:path>
              </a:pathLst>
            </a:custGeom>
            <a:gradFill rotWithShape="1">
              <a:gsLst>
                <a:gs pos="0">
                  <a:srgbClr val="4D4D4D"/>
                </a:gs>
                <a:gs pos="100000">
                  <a:srgbClr val="242424"/>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7" name="Freeform 12"/>
            <p:cNvSpPr/>
            <p:nvPr/>
          </p:nvSpPr>
          <p:spPr bwMode="auto">
            <a:xfrm>
              <a:off x="426" y="2752"/>
              <a:ext cx="1129" cy="537"/>
            </a:xfrm>
            <a:custGeom>
              <a:avLst/>
              <a:gdLst>
                <a:gd name="T0" fmla="*/ 0 w 933"/>
                <a:gd name="T1" fmla="*/ 0 h 413"/>
                <a:gd name="T2" fmla="*/ 0 w 933"/>
                <a:gd name="T3" fmla="*/ 293 h 413"/>
                <a:gd name="T4" fmla="*/ 1128 w 933"/>
                <a:gd name="T5" fmla="*/ 537 h 413"/>
                <a:gd name="T6" fmla="*/ 1129 w 933"/>
                <a:gd name="T7" fmla="*/ 159 h 413"/>
                <a:gd name="T8" fmla="*/ 0 w 933"/>
                <a:gd name="T9" fmla="*/ 0 h 413"/>
                <a:gd name="T10" fmla="*/ 0 60000 65536"/>
                <a:gd name="T11" fmla="*/ 0 60000 65536"/>
                <a:gd name="T12" fmla="*/ 0 60000 65536"/>
                <a:gd name="T13" fmla="*/ 0 60000 65536"/>
                <a:gd name="T14" fmla="*/ 0 60000 65536"/>
                <a:gd name="T15" fmla="*/ 0 w 933"/>
                <a:gd name="T16" fmla="*/ 0 h 413"/>
                <a:gd name="T17" fmla="*/ 933 w 933"/>
                <a:gd name="T18" fmla="*/ 413 h 413"/>
              </a:gdLst>
              <a:ahLst/>
              <a:cxnLst>
                <a:cxn ang="T10">
                  <a:pos x="T0" y="T1"/>
                </a:cxn>
                <a:cxn ang="T11">
                  <a:pos x="T2" y="T3"/>
                </a:cxn>
                <a:cxn ang="T12">
                  <a:pos x="T4" y="T5"/>
                </a:cxn>
                <a:cxn ang="T13">
                  <a:pos x="T6" y="T7"/>
                </a:cxn>
                <a:cxn ang="T14">
                  <a:pos x="T8" y="T9"/>
                </a:cxn>
              </a:cxnLst>
              <a:rect l="T15" t="T16" r="T17" b="T18"/>
              <a:pathLst>
                <a:path w="933" h="413">
                  <a:moveTo>
                    <a:pt x="0" y="0"/>
                  </a:moveTo>
                  <a:cubicBezTo>
                    <a:pt x="0" y="0"/>
                    <a:pt x="11" y="66"/>
                    <a:pt x="0" y="225"/>
                  </a:cubicBezTo>
                  <a:cubicBezTo>
                    <a:pt x="932" y="413"/>
                    <a:pt x="932" y="413"/>
                    <a:pt x="932" y="413"/>
                  </a:cubicBezTo>
                  <a:cubicBezTo>
                    <a:pt x="933" y="122"/>
                    <a:pt x="933" y="122"/>
                    <a:pt x="933" y="122"/>
                  </a:cubicBezTo>
                  <a:lnTo>
                    <a:pt x="0" y="0"/>
                  </a:lnTo>
                  <a:close/>
                </a:path>
              </a:pathLst>
            </a:custGeom>
            <a:gradFill rotWithShape="1">
              <a:gsLst>
                <a:gs pos="0">
                  <a:srgbClr val="EAEAEA"/>
                </a:gs>
                <a:gs pos="100000">
                  <a:srgbClr val="FFFFFF"/>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8" name="Freeform 13"/>
            <p:cNvSpPr/>
            <p:nvPr/>
          </p:nvSpPr>
          <p:spPr bwMode="auto">
            <a:xfrm>
              <a:off x="340" y="2581"/>
              <a:ext cx="2850" cy="314"/>
            </a:xfrm>
            <a:custGeom>
              <a:avLst/>
              <a:gdLst>
                <a:gd name="T0" fmla="*/ 1177 w 2355"/>
                <a:gd name="T1" fmla="*/ 314 h 242"/>
                <a:gd name="T2" fmla="*/ 2849 w 2355"/>
                <a:gd name="T3" fmla="*/ 78 h 242"/>
                <a:gd name="T4" fmla="*/ 2256 w 2355"/>
                <a:gd name="T5" fmla="*/ 0 h 242"/>
                <a:gd name="T6" fmla="*/ 0 w 2355"/>
                <a:gd name="T7" fmla="*/ 156 h 242"/>
                <a:gd name="T8" fmla="*/ 1177 w 2355"/>
                <a:gd name="T9" fmla="*/ 314 h 242"/>
                <a:gd name="T10" fmla="*/ 1177 w 2355"/>
                <a:gd name="T11" fmla="*/ 314 h 242"/>
                <a:gd name="T12" fmla="*/ 0 60000 65536"/>
                <a:gd name="T13" fmla="*/ 0 60000 65536"/>
                <a:gd name="T14" fmla="*/ 0 60000 65536"/>
                <a:gd name="T15" fmla="*/ 0 60000 65536"/>
                <a:gd name="T16" fmla="*/ 0 60000 65536"/>
                <a:gd name="T17" fmla="*/ 0 60000 65536"/>
                <a:gd name="T18" fmla="*/ 0 w 2355"/>
                <a:gd name="T19" fmla="*/ 0 h 242"/>
                <a:gd name="T20" fmla="*/ 2355 w 2355"/>
                <a:gd name="T21" fmla="*/ 242 h 242"/>
              </a:gdLst>
              <a:ahLst/>
              <a:cxnLst>
                <a:cxn ang="T12">
                  <a:pos x="T0" y="T1"/>
                </a:cxn>
                <a:cxn ang="T13">
                  <a:pos x="T2" y="T3"/>
                </a:cxn>
                <a:cxn ang="T14">
                  <a:pos x="T4" y="T5"/>
                </a:cxn>
                <a:cxn ang="T15">
                  <a:pos x="T6" y="T7"/>
                </a:cxn>
                <a:cxn ang="T16">
                  <a:pos x="T8" y="T9"/>
                </a:cxn>
                <a:cxn ang="T17">
                  <a:pos x="T10" y="T11"/>
                </a:cxn>
              </a:cxnLst>
              <a:rect l="T18" t="T19" r="T20" b="T21"/>
              <a:pathLst>
                <a:path w="2355" h="242">
                  <a:moveTo>
                    <a:pt x="973" y="242"/>
                  </a:moveTo>
                  <a:cubicBezTo>
                    <a:pt x="2355" y="60"/>
                    <a:pt x="2355" y="60"/>
                    <a:pt x="2355" y="60"/>
                  </a:cubicBezTo>
                  <a:cubicBezTo>
                    <a:pt x="1865" y="0"/>
                    <a:pt x="1865" y="0"/>
                    <a:pt x="1865" y="0"/>
                  </a:cubicBezTo>
                  <a:cubicBezTo>
                    <a:pt x="0" y="120"/>
                    <a:pt x="0" y="120"/>
                    <a:pt x="0" y="120"/>
                  </a:cubicBezTo>
                  <a:cubicBezTo>
                    <a:pt x="973" y="242"/>
                    <a:pt x="973" y="242"/>
                    <a:pt x="973" y="242"/>
                  </a:cubicBezTo>
                  <a:cubicBezTo>
                    <a:pt x="973" y="242"/>
                    <a:pt x="973" y="242"/>
                    <a:pt x="973" y="242"/>
                  </a:cubicBezTo>
                  <a:close/>
                </a:path>
              </a:pathLst>
            </a:custGeom>
            <a:solidFill>
              <a:srgbClr val="727172"/>
            </a:soli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19" name="Freeform 14"/>
            <p:cNvSpPr/>
            <p:nvPr/>
          </p:nvSpPr>
          <p:spPr bwMode="auto">
            <a:xfrm>
              <a:off x="340" y="2737"/>
              <a:ext cx="1227" cy="577"/>
            </a:xfrm>
            <a:custGeom>
              <a:avLst/>
              <a:gdLst>
                <a:gd name="T0" fmla="*/ 1178 w 1014"/>
                <a:gd name="T1" fmla="*/ 158 h 446"/>
                <a:gd name="T2" fmla="*/ 1178 w 1014"/>
                <a:gd name="T3" fmla="*/ 158 h 446"/>
                <a:gd name="T4" fmla="*/ 1178 w 1014"/>
                <a:gd name="T5" fmla="*/ 158 h 446"/>
                <a:gd name="T6" fmla="*/ 0 w 1014"/>
                <a:gd name="T7" fmla="*/ 0 h 446"/>
                <a:gd name="T8" fmla="*/ 0 w 1014"/>
                <a:gd name="T9" fmla="*/ 16 h 446"/>
                <a:gd name="T10" fmla="*/ 1168 w 1014"/>
                <a:gd name="T11" fmla="*/ 173 h 446"/>
                <a:gd name="T12" fmla="*/ 1185 w 1014"/>
                <a:gd name="T13" fmla="*/ 560 h 446"/>
                <a:gd name="T14" fmla="*/ 0 w 1014"/>
                <a:gd name="T15" fmla="*/ 309 h 446"/>
                <a:gd name="T16" fmla="*/ 0 w 1014"/>
                <a:gd name="T17" fmla="*/ 325 h 446"/>
                <a:gd name="T18" fmla="*/ 1185 w 1014"/>
                <a:gd name="T19" fmla="*/ 577 h 446"/>
                <a:gd name="T20" fmla="*/ 1198 w 1014"/>
                <a:gd name="T21" fmla="*/ 569 h 446"/>
                <a:gd name="T22" fmla="*/ 1178 w 1014"/>
                <a:gd name="T23" fmla="*/ 158 h 4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14"/>
                <a:gd name="T37" fmla="*/ 0 h 446"/>
                <a:gd name="T38" fmla="*/ 1014 w 1014"/>
                <a:gd name="T39" fmla="*/ 446 h 44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14" h="446">
                  <a:moveTo>
                    <a:pt x="974" y="122"/>
                  </a:moveTo>
                  <a:cubicBezTo>
                    <a:pt x="974" y="122"/>
                    <a:pt x="974" y="122"/>
                    <a:pt x="974" y="122"/>
                  </a:cubicBezTo>
                  <a:cubicBezTo>
                    <a:pt x="974" y="122"/>
                    <a:pt x="974" y="122"/>
                    <a:pt x="974" y="122"/>
                  </a:cubicBezTo>
                  <a:cubicBezTo>
                    <a:pt x="0" y="0"/>
                    <a:pt x="0" y="0"/>
                    <a:pt x="0" y="0"/>
                  </a:cubicBezTo>
                  <a:cubicBezTo>
                    <a:pt x="0" y="12"/>
                    <a:pt x="0" y="12"/>
                    <a:pt x="0" y="12"/>
                  </a:cubicBezTo>
                  <a:cubicBezTo>
                    <a:pt x="966" y="134"/>
                    <a:pt x="966" y="134"/>
                    <a:pt x="966" y="134"/>
                  </a:cubicBezTo>
                  <a:cubicBezTo>
                    <a:pt x="966" y="134"/>
                    <a:pt x="1005" y="189"/>
                    <a:pt x="980" y="433"/>
                  </a:cubicBezTo>
                  <a:cubicBezTo>
                    <a:pt x="0" y="239"/>
                    <a:pt x="0" y="239"/>
                    <a:pt x="0" y="239"/>
                  </a:cubicBezTo>
                  <a:cubicBezTo>
                    <a:pt x="0" y="251"/>
                    <a:pt x="0" y="251"/>
                    <a:pt x="0" y="251"/>
                  </a:cubicBezTo>
                  <a:cubicBezTo>
                    <a:pt x="980" y="446"/>
                    <a:pt x="980" y="446"/>
                    <a:pt x="980" y="446"/>
                  </a:cubicBezTo>
                  <a:cubicBezTo>
                    <a:pt x="991" y="440"/>
                    <a:pt x="991" y="440"/>
                    <a:pt x="991" y="440"/>
                  </a:cubicBezTo>
                  <a:cubicBezTo>
                    <a:pt x="1014" y="190"/>
                    <a:pt x="975" y="125"/>
                    <a:pt x="974" y="122"/>
                  </a:cubicBezTo>
                  <a:close/>
                </a:path>
              </a:pathLst>
            </a:custGeom>
            <a:gradFill rotWithShape="1">
              <a:gsLst>
                <a:gs pos="0">
                  <a:srgbClr val="969696"/>
                </a:gs>
                <a:gs pos="100000">
                  <a:srgbClr val="C0C0C0"/>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20" name="Freeform 15"/>
            <p:cNvSpPr/>
            <p:nvPr/>
          </p:nvSpPr>
          <p:spPr bwMode="auto">
            <a:xfrm>
              <a:off x="1517" y="2658"/>
              <a:ext cx="1710" cy="648"/>
            </a:xfrm>
            <a:custGeom>
              <a:avLst/>
              <a:gdLst>
                <a:gd name="T0" fmla="*/ 1671 w 1414"/>
                <a:gd name="T1" fmla="*/ 0 h 500"/>
                <a:gd name="T2" fmla="*/ 0 w 1414"/>
                <a:gd name="T3" fmla="*/ 236 h 500"/>
                <a:gd name="T4" fmla="*/ 22 w 1414"/>
                <a:gd name="T5" fmla="*/ 649 h 500"/>
                <a:gd name="T6" fmla="*/ 1681 w 1414"/>
                <a:gd name="T7" fmla="*/ 222 h 500"/>
                <a:gd name="T8" fmla="*/ 1671 w 1414"/>
                <a:gd name="T9" fmla="*/ 0 h 500"/>
                <a:gd name="T10" fmla="*/ 0 60000 65536"/>
                <a:gd name="T11" fmla="*/ 0 60000 65536"/>
                <a:gd name="T12" fmla="*/ 0 60000 65536"/>
                <a:gd name="T13" fmla="*/ 0 60000 65536"/>
                <a:gd name="T14" fmla="*/ 0 60000 65536"/>
                <a:gd name="T15" fmla="*/ 0 w 1414"/>
                <a:gd name="T16" fmla="*/ 0 h 500"/>
                <a:gd name="T17" fmla="*/ 1414 w 1414"/>
                <a:gd name="T18" fmla="*/ 500 h 500"/>
              </a:gdLst>
              <a:ahLst/>
              <a:cxnLst>
                <a:cxn ang="T10">
                  <a:pos x="T0" y="T1"/>
                </a:cxn>
                <a:cxn ang="T11">
                  <a:pos x="T2" y="T3"/>
                </a:cxn>
                <a:cxn ang="T12">
                  <a:pos x="T4" y="T5"/>
                </a:cxn>
                <a:cxn ang="T13">
                  <a:pos x="T6" y="T7"/>
                </a:cxn>
                <a:cxn ang="T14">
                  <a:pos x="T8" y="T9"/>
                </a:cxn>
              </a:cxnLst>
              <a:rect l="T15" t="T16" r="T17" b="T18"/>
              <a:pathLst>
                <a:path w="1414" h="500">
                  <a:moveTo>
                    <a:pt x="1382" y="0"/>
                  </a:moveTo>
                  <a:cubicBezTo>
                    <a:pt x="0" y="182"/>
                    <a:pt x="0" y="182"/>
                    <a:pt x="0" y="182"/>
                  </a:cubicBezTo>
                  <a:cubicBezTo>
                    <a:pt x="1" y="185"/>
                    <a:pt x="41" y="236"/>
                    <a:pt x="18" y="500"/>
                  </a:cubicBezTo>
                  <a:cubicBezTo>
                    <a:pt x="1390" y="171"/>
                    <a:pt x="1390" y="171"/>
                    <a:pt x="1390" y="171"/>
                  </a:cubicBezTo>
                  <a:cubicBezTo>
                    <a:pt x="1390" y="171"/>
                    <a:pt x="1414" y="78"/>
                    <a:pt x="1382" y="0"/>
                  </a:cubicBezTo>
                  <a:close/>
                </a:path>
              </a:pathLst>
            </a:custGeom>
            <a:solidFill>
              <a:srgbClr val="61605F"/>
            </a:soli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21" name="组合 20"/>
          <p:cNvGrpSpPr>
            <a:grpSpLocks/>
          </p:cNvGrpSpPr>
          <p:nvPr/>
        </p:nvGrpSpPr>
        <p:grpSpPr bwMode="auto">
          <a:xfrm>
            <a:off x="900113" y="2295525"/>
            <a:ext cx="4125912" cy="885825"/>
            <a:chOff x="671845" y="2184879"/>
            <a:chExt cx="4125913" cy="885235"/>
          </a:xfrm>
        </p:grpSpPr>
        <p:grpSp>
          <p:nvGrpSpPr>
            <p:cNvPr id="61466" name="Group 16"/>
            <p:cNvGrpSpPr>
              <a:grpSpLocks/>
            </p:cNvGrpSpPr>
            <p:nvPr/>
          </p:nvGrpSpPr>
          <p:grpSpPr bwMode="auto">
            <a:xfrm>
              <a:off x="671845" y="2184879"/>
              <a:ext cx="4125913" cy="885235"/>
              <a:chOff x="249" y="2215"/>
              <a:chExt cx="3239" cy="695"/>
            </a:xfrm>
          </p:grpSpPr>
          <p:sp>
            <p:nvSpPr>
              <p:cNvPr id="24" name="Freeform 17"/>
              <p:cNvSpPr/>
              <p:nvPr/>
            </p:nvSpPr>
            <p:spPr bwMode="auto">
              <a:xfrm>
                <a:off x="249" y="2605"/>
                <a:ext cx="776" cy="273"/>
              </a:xfrm>
              <a:custGeom>
                <a:avLst/>
                <a:gdLst>
                  <a:gd name="T0" fmla="*/ 205 w 678"/>
                  <a:gd name="T1" fmla="*/ 0 h 222"/>
                  <a:gd name="T2" fmla="*/ 0 w 678"/>
                  <a:gd name="T3" fmla="*/ 4 h 222"/>
                  <a:gd name="T4" fmla="*/ 668 w 678"/>
                  <a:gd name="T5" fmla="*/ 273 h 222"/>
                  <a:gd name="T6" fmla="*/ 777 w 678"/>
                  <a:gd name="T7" fmla="*/ 261 h 222"/>
                  <a:gd name="T8" fmla="*/ 205 w 678"/>
                  <a:gd name="T9" fmla="*/ 0 h 222"/>
                  <a:gd name="T10" fmla="*/ 0 60000 65536"/>
                  <a:gd name="T11" fmla="*/ 0 60000 65536"/>
                  <a:gd name="T12" fmla="*/ 0 60000 65536"/>
                  <a:gd name="T13" fmla="*/ 0 60000 65536"/>
                  <a:gd name="T14" fmla="*/ 0 60000 65536"/>
                  <a:gd name="T15" fmla="*/ 0 w 678"/>
                  <a:gd name="T16" fmla="*/ 0 h 222"/>
                  <a:gd name="T17" fmla="*/ 678 w 678"/>
                  <a:gd name="T18" fmla="*/ 222 h 222"/>
                </a:gdLst>
                <a:ahLst/>
                <a:cxnLst>
                  <a:cxn ang="T10">
                    <a:pos x="T0" y="T1"/>
                  </a:cxn>
                  <a:cxn ang="T11">
                    <a:pos x="T2" y="T3"/>
                  </a:cxn>
                  <a:cxn ang="T12">
                    <a:pos x="T4" y="T5"/>
                  </a:cxn>
                  <a:cxn ang="T13">
                    <a:pos x="T6" y="T7"/>
                  </a:cxn>
                  <a:cxn ang="T14">
                    <a:pos x="T8" y="T9"/>
                  </a:cxn>
                </a:cxnLst>
                <a:rect l="T15" t="T16" r="T17" b="T18"/>
                <a:pathLst>
                  <a:path w="678" h="222">
                    <a:moveTo>
                      <a:pt x="179" y="0"/>
                    </a:moveTo>
                    <a:lnTo>
                      <a:pt x="0" y="3"/>
                    </a:lnTo>
                    <a:lnTo>
                      <a:pt x="583" y="222"/>
                    </a:lnTo>
                    <a:lnTo>
                      <a:pt x="678" y="212"/>
                    </a:lnTo>
                    <a:lnTo>
                      <a:pt x="179" y="0"/>
                    </a:lnTo>
                    <a:close/>
                  </a:path>
                </a:pathLst>
              </a:custGeom>
              <a:solidFill>
                <a:schemeClr val="accent2">
                  <a:lumMod val="75000"/>
                </a:schemeClr>
              </a:soli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25" name="Freeform 18"/>
              <p:cNvSpPr/>
              <p:nvPr/>
            </p:nvSpPr>
            <p:spPr bwMode="auto">
              <a:xfrm>
                <a:off x="347" y="2318"/>
                <a:ext cx="597" cy="541"/>
              </a:xfrm>
              <a:custGeom>
                <a:avLst/>
                <a:gdLst>
                  <a:gd name="T0" fmla="*/ 1 w 494"/>
                  <a:gd name="T1" fmla="*/ 0 h 417"/>
                  <a:gd name="T2" fmla="*/ 0 w 494"/>
                  <a:gd name="T3" fmla="*/ 302 h 417"/>
                  <a:gd name="T4" fmla="*/ 598 w 494"/>
                  <a:gd name="T5" fmla="*/ 541 h 417"/>
                  <a:gd name="T6" fmla="*/ 598 w 494"/>
                  <a:gd name="T7" fmla="*/ 198 h 417"/>
                  <a:gd name="T8" fmla="*/ 1 w 494"/>
                  <a:gd name="T9" fmla="*/ 0 h 417"/>
                  <a:gd name="T10" fmla="*/ 0 60000 65536"/>
                  <a:gd name="T11" fmla="*/ 0 60000 65536"/>
                  <a:gd name="T12" fmla="*/ 0 60000 65536"/>
                  <a:gd name="T13" fmla="*/ 0 60000 65536"/>
                  <a:gd name="T14" fmla="*/ 0 60000 65536"/>
                  <a:gd name="T15" fmla="*/ 0 w 494"/>
                  <a:gd name="T16" fmla="*/ 0 h 417"/>
                  <a:gd name="T17" fmla="*/ 494 w 494"/>
                  <a:gd name="T18" fmla="*/ 417 h 417"/>
                </a:gdLst>
                <a:ahLst/>
                <a:cxnLst>
                  <a:cxn ang="T10">
                    <a:pos x="T0" y="T1"/>
                  </a:cxn>
                  <a:cxn ang="T11">
                    <a:pos x="T2" y="T3"/>
                  </a:cxn>
                  <a:cxn ang="T12">
                    <a:pos x="T4" y="T5"/>
                  </a:cxn>
                  <a:cxn ang="T13">
                    <a:pos x="T6" y="T7"/>
                  </a:cxn>
                  <a:cxn ang="T14">
                    <a:pos x="T8" y="T9"/>
                  </a:cxn>
                </a:cxnLst>
                <a:rect l="T15" t="T16" r="T17" b="T18"/>
                <a:pathLst>
                  <a:path w="494" h="417">
                    <a:moveTo>
                      <a:pt x="1" y="0"/>
                    </a:moveTo>
                    <a:cubicBezTo>
                      <a:pt x="1" y="0"/>
                      <a:pt x="11" y="74"/>
                      <a:pt x="0" y="233"/>
                    </a:cubicBezTo>
                    <a:cubicBezTo>
                      <a:pt x="494" y="417"/>
                      <a:pt x="494" y="417"/>
                      <a:pt x="494" y="417"/>
                    </a:cubicBezTo>
                    <a:cubicBezTo>
                      <a:pt x="494" y="153"/>
                      <a:pt x="494" y="153"/>
                      <a:pt x="494" y="153"/>
                    </a:cubicBezTo>
                    <a:lnTo>
                      <a:pt x="1" y="0"/>
                    </a:lnTo>
                    <a:close/>
                  </a:path>
                </a:pathLst>
              </a:custGeom>
              <a:gradFill rotWithShape="1">
                <a:gsLst>
                  <a:gs pos="0">
                    <a:srgbClr val="EAEAEA"/>
                  </a:gs>
                  <a:gs pos="100000">
                    <a:srgbClr val="FFFFFF"/>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26" name="Freeform 19"/>
              <p:cNvSpPr/>
              <p:nvPr/>
            </p:nvSpPr>
            <p:spPr bwMode="auto">
              <a:xfrm>
                <a:off x="255" y="2215"/>
                <a:ext cx="3184" cy="291"/>
              </a:xfrm>
              <a:custGeom>
                <a:avLst/>
                <a:gdLst>
                  <a:gd name="T0" fmla="*/ 688 w 2633"/>
                  <a:gd name="T1" fmla="*/ 291 h 224"/>
                  <a:gd name="T2" fmla="*/ 3185 w 2633"/>
                  <a:gd name="T3" fmla="*/ 94 h 224"/>
                  <a:gd name="T4" fmla="*/ 2309 w 2633"/>
                  <a:gd name="T5" fmla="*/ 0 h 224"/>
                  <a:gd name="T6" fmla="*/ 0 w 2633"/>
                  <a:gd name="T7" fmla="*/ 64 h 224"/>
                  <a:gd name="T8" fmla="*/ 0 w 2633"/>
                  <a:gd name="T9" fmla="*/ 65 h 224"/>
                  <a:gd name="T10" fmla="*/ 688 w 2633"/>
                  <a:gd name="T11" fmla="*/ 291 h 224"/>
                  <a:gd name="T12" fmla="*/ 688 w 2633"/>
                  <a:gd name="T13" fmla="*/ 291 h 224"/>
                  <a:gd name="T14" fmla="*/ 0 60000 65536"/>
                  <a:gd name="T15" fmla="*/ 0 60000 65536"/>
                  <a:gd name="T16" fmla="*/ 0 60000 65536"/>
                  <a:gd name="T17" fmla="*/ 0 60000 65536"/>
                  <a:gd name="T18" fmla="*/ 0 60000 65536"/>
                  <a:gd name="T19" fmla="*/ 0 60000 65536"/>
                  <a:gd name="T20" fmla="*/ 0 60000 65536"/>
                  <a:gd name="T21" fmla="*/ 0 w 2633"/>
                  <a:gd name="T22" fmla="*/ 0 h 224"/>
                  <a:gd name="T23" fmla="*/ 2633 w 2633"/>
                  <a:gd name="T24" fmla="*/ 224 h 22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633" h="224">
                    <a:moveTo>
                      <a:pt x="569" y="224"/>
                    </a:moveTo>
                    <a:cubicBezTo>
                      <a:pt x="2633" y="72"/>
                      <a:pt x="2633" y="72"/>
                      <a:pt x="2633" y="72"/>
                    </a:cubicBezTo>
                    <a:cubicBezTo>
                      <a:pt x="1909" y="0"/>
                      <a:pt x="1909" y="0"/>
                      <a:pt x="1909" y="0"/>
                    </a:cubicBezTo>
                    <a:cubicBezTo>
                      <a:pt x="0" y="49"/>
                      <a:pt x="0" y="49"/>
                      <a:pt x="0" y="49"/>
                    </a:cubicBezTo>
                    <a:cubicBezTo>
                      <a:pt x="0" y="50"/>
                      <a:pt x="0" y="50"/>
                      <a:pt x="0" y="50"/>
                    </a:cubicBezTo>
                    <a:cubicBezTo>
                      <a:pt x="569" y="224"/>
                      <a:pt x="569" y="224"/>
                      <a:pt x="569" y="224"/>
                    </a:cubicBezTo>
                    <a:cubicBezTo>
                      <a:pt x="569" y="224"/>
                      <a:pt x="569" y="224"/>
                      <a:pt x="569" y="224"/>
                    </a:cubicBezTo>
                    <a:close/>
                  </a:path>
                </a:pathLst>
              </a:cu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27" name="Freeform 20"/>
              <p:cNvSpPr/>
              <p:nvPr/>
            </p:nvSpPr>
            <p:spPr bwMode="auto">
              <a:xfrm>
                <a:off x="266" y="2292"/>
                <a:ext cx="737" cy="618"/>
              </a:xfrm>
              <a:custGeom>
                <a:avLst/>
                <a:gdLst>
                  <a:gd name="T0" fmla="*/ 695 w 608"/>
                  <a:gd name="T1" fmla="*/ 225 h 477"/>
                  <a:gd name="T2" fmla="*/ 695 w 608"/>
                  <a:gd name="T3" fmla="*/ 225 h 477"/>
                  <a:gd name="T4" fmla="*/ 695 w 608"/>
                  <a:gd name="T5" fmla="*/ 225 h 477"/>
                  <a:gd name="T6" fmla="*/ 6 w 608"/>
                  <a:gd name="T7" fmla="*/ 0 h 477"/>
                  <a:gd name="T8" fmla="*/ 6 w 608"/>
                  <a:gd name="T9" fmla="*/ 16 h 477"/>
                  <a:gd name="T10" fmla="*/ 684 w 608"/>
                  <a:gd name="T11" fmla="*/ 241 h 477"/>
                  <a:gd name="T12" fmla="*/ 668 w 608"/>
                  <a:gd name="T13" fmla="*/ 597 h 477"/>
                  <a:gd name="T14" fmla="*/ 0 w 608"/>
                  <a:gd name="T15" fmla="*/ 329 h 477"/>
                  <a:gd name="T16" fmla="*/ 0 w 608"/>
                  <a:gd name="T17" fmla="*/ 352 h 477"/>
                  <a:gd name="T18" fmla="*/ 666 w 608"/>
                  <a:gd name="T19" fmla="*/ 618 h 477"/>
                  <a:gd name="T20" fmla="*/ 677 w 608"/>
                  <a:gd name="T21" fmla="*/ 617 h 477"/>
                  <a:gd name="T22" fmla="*/ 695 w 608"/>
                  <a:gd name="T23" fmla="*/ 225 h 47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08"/>
                  <a:gd name="T37" fmla="*/ 0 h 477"/>
                  <a:gd name="T38" fmla="*/ 608 w 608"/>
                  <a:gd name="T39" fmla="*/ 477 h 47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08" h="477">
                    <a:moveTo>
                      <a:pt x="574" y="174"/>
                    </a:moveTo>
                    <a:cubicBezTo>
                      <a:pt x="574" y="174"/>
                      <a:pt x="574" y="174"/>
                      <a:pt x="574" y="174"/>
                    </a:cubicBezTo>
                    <a:cubicBezTo>
                      <a:pt x="574" y="174"/>
                      <a:pt x="574" y="174"/>
                      <a:pt x="574" y="174"/>
                    </a:cubicBezTo>
                    <a:cubicBezTo>
                      <a:pt x="5" y="0"/>
                      <a:pt x="5" y="0"/>
                      <a:pt x="5" y="0"/>
                    </a:cubicBezTo>
                    <a:cubicBezTo>
                      <a:pt x="5" y="12"/>
                      <a:pt x="5" y="12"/>
                      <a:pt x="5" y="12"/>
                    </a:cubicBezTo>
                    <a:cubicBezTo>
                      <a:pt x="565" y="186"/>
                      <a:pt x="565" y="186"/>
                      <a:pt x="565" y="186"/>
                    </a:cubicBezTo>
                    <a:cubicBezTo>
                      <a:pt x="565" y="186"/>
                      <a:pt x="594" y="324"/>
                      <a:pt x="552" y="461"/>
                    </a:cubicBezTo>
                    <a:cubicBezTo>
                      <a:pt x="0" y="254"/>
                      <a:pt x="0" y="254"/>
                      <a:pt x="0" y="254"/>
                    </a:cubicBezTo>
                    <a:cubicBezTo>
                      <a:pt x="0" y="272"/>
                      <a:pt x="0" y="272"/>
                      <a:pt x="0" y="272"/>
                    </a:cubicBezTo>
                    <a:cubicBezTo>
                      <a:pt x="550" y="477"/>
                      <a:pt x="550" y="477"/>
                      <a:pt x="550" y="477"/>
                    </a:cubicBezTo>
                    <a:cubicBezTo>
                      <a:pt x="559" y="476"/>
                      <a:pt x="559" y="476"/>
                      <a:pt x="559" y="476"/>
                    </a:cubicBezTo>
                    <a:cubicBezTo>
                      <a:pt x="608" y="346"/>
                      <a:pt x="574" y="177"/>
                      <a:pt x="574" y="174"/>
                    </a:cubicBezTo>
                    <a:close/>
                  </a:path>
                </a:pathLst>
              </a:custGeom>
              <a:solidFill>
                <a:srgbClr val="B2B2B2"/>
              </a:soli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28" name="Freeform 21"/>
              <p:cNvSpPr/>
              <p:nvPr/>
            </p:nvSpPr>
            <p:spPr bwMode="auto">
              <a:xfrm>
                <a:off x="924" y="2308"/>
                <a:ext cx="2564" cy="587"/>
              </a:xfrm>
              <a:custGeom>
                <a:avLst/>
                <a:gdLst/>
                <a:ahLst/>
                <a:cxnLst>
                  <a:cxn ang="0">
                    <a:pos x="2077" y="0"/>
                  </a:cxn>
                  <a:cxn ang="0">
                    <a:pos x="15" y="152"/>
                  </a:cxn>
                  <a:cxn ang="0">
                    <a:pos x="0" y="454"/>
                  </a:cxn>
                  <a:cxn ang="0">
                    <a:pos x="2100" y="242"/>
                  </a:cxn>
                  <a:cxn ang="0">
                    <a:pos x="2077" y="0"/>
                  </a:cxn>
                </a:cxnLst>
                <a:rect l="0" t="0" r="r" b="b"/>
                <a:pathLst>
                  <a:path w="2119" h="454">
                    <a:moveTo>
                      <a:pt x="2077" y="0"/>
                    </a:moveTo>
                    <a:cubicBezTo>
                      <a:pt x="15" y="152"/>
                      <a:pt x="15" y="152"/>
                      <a:pt x="15" y="152"/>
                    </a:cubicBezTo>
                    <a:cubicBezTo>
                      <a:pt x="15" y="155"/>
                      <a:pt x="49" y="324"/>
                      <a:pt x="0" y="454"/>
                    </a:cubicBezTo>
                    <a:cubicBezTo>
                      <a:pt x="2100" y="242"/>
                      <a:pt x="2100" y="242"/>
                      <a:pt x="2100" y="242"/>
                    </a:cubicBezTo>
                    <a:cubicBezTo>
                      <a:pt x="2100" y="242"/>
                      <a:pt x="2119" y="52"/>
                      <a:pt x="2077" y="0"/>
                    </a:cubicBezTo>
                    <a:close/>
                  </a:path>
                </a:pathLst>
              </a:cu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6200000" scaled="1"/>
                <a:tileRect/>
              </a:gradFill>
              <a:ln w="9525">
                <a:noFill/>
                <a:round/>
              </a:ln>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sp>
          <p:nvSpPr>
            <p:cNvPr id="61467" name="WordArt 35"/>
            <p:cNvSpPr>
              <a:spLocks noChangeArrowheads="1" noChangeShapeType="1" noTextEdit="1"/>
            </p:cNvSpPr>
            <p:nvPr/>
          </p:nvSpPr>
          <p:spPr bwMode="auto">
            <a:xfrm rot="-330329">
              <a:off x="2083133" y="2569053"/>
              <a:ext cx="2101850" cy="188913"/>
            </a:xfrm>
            <a:prstGeom prst="rect">
              <a:avLst/>
            </a:prstGeom>
          </p:spPr>
          <p:txBody>
            <a:bodyPr wrap="none" fromWordArt="1">
              <a:prstTxWarp prst="textPlain">
                <a:avLst>
                  <a:gd name="adj" fmla="val 50000"/>
                </a:avLst>
              </a:prstTxWarp>
            </a:bodyPr>
            <a:lstStyle/>
            <a:p>
              <a:pPr algn="ctr"/>
              <a:r>
                <a:rPr lang="zh-CN" altLang="en-US" sz="3600" kern="10">
                  <a:ln w="9525">
                    <a:noFill/>
                    <a:round/>
                    <a:headEnd/>
                    <a:tailEnd/>
                  </a:ln>
                  <a:solidFill>
                    <a:srgbClr val="FFFFFF"/>
                  </a:solidFill>
                  <a:ea typeface="微软雅黑"/>
                </a:rPr>
                <a:t>进行体质测定</a:t>
              </a:r>
            </a:p>
          </p:txBody>
        </p:sp>
      </p:grpSp>
      <p:grpSp>
        <p:nvGrpSpPr>
          <p:cNvPr id="29" name="组合 28"/>
          <p:cNvGrpSpPr>
            <a:grpSpLocks/>
          </p:cNvGrpSpPr>
          <p:nvPr/>
        </p:nvGrpSpPr>
        <p:grpSpPr bwMode="auto">
          <a:xfrm>
            <a:off x="1223963" y="1773238"/>
            <a:ext cx="3654425" cy="784225"/>
            <a:chOff x="995695" y="1662591"/>
            <a:chExt cx="3654425" cy="784225"/>
          </a:xfrm>
        </p:grpSpPr>
        <p:grpSp>
          <p:nvGrpSpPr>
            <p:cNvPr id="61459" name="Group 22"/>
            <p:cNvGrpSpPr>
              <a:grpSpLocks/>
            </p:cNvGrpSpPr>
            <p:nvPr/>
          </p:nvGrpSpPr>
          <p:grpSpPr bwMode="auto">
            <a:xfrm>
              <a:off x="995695" y="1662591"/>
              <a:ext cx="3654425" cy="784225"/>
              <a:chOff x="503" y="1705"/>
              <a:chExt cx="2870" cy="715"/>
            </a:xfrm>
          </p:grpSpPr>
          <p:sp>
            <p:nvSpPr>
              <p:cNvPr id="32" name="Freeform 23"/>
              <p:cNvSpPr/>
              <p:nvPr/>
            </p:nvSpPr>
            <p:spPr bwMode="auto">
              <a:xfrm>
                <a:off x="505" y="2214"/>
                <a:ext cx="697" cy="191"/>
              </a:xfrm>
              <a:custGeom>
                <a:avLst/>
                <a:gdLst>
                  <a:gd name="T0" fmla="*/ 223 w 610"/>
                  <a:gd name="T1" fmla="*/ 0 h 156"/>
                  <a:gd name="T2" fmla="*/ 0 w 610"/>
                  <a:gd name="T3" fmla="*/ 17 h 156"/>
                  <a:gd name="T4" fmla="*/ 567 w 610"/>
                  <a:gd name="T5" fmla="*/ 191 h 156"/>
                  <a:gd name="T6" fmla="*/ 699 w 610"/>
                  <a:gd name="T7" fmla="*/ 186 h 156"/>
                  <a:gd name="T8" fmla="*/ 223 w 610"/>
                  <a:gd name="T9" fmla="*/ 0 h 156"/>
                  <a:gd name="T10" fmla="*/ 0 60000 65536"/>
                  <a:gd name="T11" fmla="*/ 0 60000 65536"/>
                  <a:gd name="T12" fmla="*/ 0 60000 65536"/>
                  <a:gd name="T13" fmla="*/ 0 60000 65536"/>
                  <a:gd name="T14" fmla="*/ 0 60000 65536"/>
                  <a:gd name="T15" fmla="*/ 0 w 610"/>
                  <a:gd name="T16" fmla="*/ 0 h 156"/>
                  <a:gd name="T17" fmla="*/ 610 w 610"/>
                  <a:gd name="T18" fmla="*/ 156 h 156"/>
                </a:gdLst>
                <a:ahLst/>
                <a:cxnLst>
                  <a:cxn ang="T10">
                    <a:pos x="T0" y="T1"/>
                  </a:cxn>
                  <a:cxn ang="T11">
                    <a:pos x="T2" y="T3"/>
                  </a:cxn>
                  <a:cxn ang="T12">
                    <a:pos x="T4" y="T5"/>
                  </a:cxn>
                  <a:cxn ang="T13">
                    <a:pos x="T6" y="T7"/>
                  </a:cxn>
                  <a:cxn ang="T14">
                    <a:pos x="T8" y="T9"/>
                  </a:cxn>
                </a:cxnLst>
                <a:rect l="T15" t="T16" r="T17" b="T18"/>
                <a:pathLst>
                  <a:path w="610" h="156">
                    <a:moveTo>
                      <a:pt x="195" y="0"/>
                    </a:moveTo>
                    <a:lnTo>
                      <a:pt x="0" y="14"/>
                    </a:lnTo>
                    <a:lnTo>
                      <a:pt x="495" y="156"/>
                    </a:lnTo>
                    <a:lnTo>
                      <a:pt x="610" y="152"/>
                    </a:lnTo>
                    <a:lnTo>
                      <a:pt x="195" y="0"/>
                    </a:lnTo>
                    <a:close/>
                  </a:path>
                </a:pathLst>
              </a:custGeom>
              <a:gradFill rotWithShape="1">
                <a:gsLst>
                  <a:gs pos="0">
                    <a:srgbClr val="4D4D4D"/>
                  </a:gs>
                  <a:gs pos="100000">
                    <a:srgbClr val="242424"/>
                  </a:gs>
                </a:gsLst>
                <a:lin ang="54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3" name="Freeform 24"/>
              <p:cNvSpPr/>
              <p:nvPr/>
            </p:nvSpPr>
            <p:spPr bwMode="auto">
              <a:xfrm>
                <a:off x="592" y="1757"/>
                <a:ext cx="505" cy="637"/>
              </a:xfrm>
              <a:custGeom>
                <a:avLst/>
                <a:gdLst>
                  <a:gd name="T0" fmla="*/ 7 w 416"/>
                  <a:gd name="T1" fmla="*/ 0 h 491"/>
                  <a:gd name="T2" fmla="*/ 0 w 416"/>
                  <a:gd name="T3" fmla="*/ 477 h 491"/>
                  <a:gd name="T4" fmla="*/ 503 w 416"/>
                  <a:gd name="T5" fmla="*/ 637 h 491"/>
                  <a:gd name="T6" fmla="*/ 503 w 416"/>
                  <a:gd name="T7" fmla="*/ 123 h 491"/>
                  <a:gd name="T8" fmla="*/ 7 w 416"/>
                  <a:gd name="T9" fmla="*/ 0 h 491"/>
                  <a:gd name="T10" fmla="*/ 0 60000 65536"/>
                  <a:gd name="T11" fmla="*/ 0 60000 65536"/>
                  <a:gd name="T12" fmla="*/ 0 60000 65536"/>
                  <a:gd name="T13" fmla="*/ 0 60000 65536"/>
                  <a:gd name="T14" fmla="*/ 0 60000 65536"/>
                  <a:gd name="T15" fmla="*/ 0 w 416"/>
                  <a:gd name="T16" fmla="*/ 0 h 491"/>
                  <a:gd name="T17" fmla="*/ 416 w 416"/>
                  <a:gd name="T18" fmla="*/ 491 h 491"/>
                </a:gdLst>
                <a:ahLst/>
                <a:cxnLst>
                  <a:cxn ang="T10">
                    <a:pos x="T0" y="T1"/>
                  </a:cxn>
                  <a:cxn ang="T11">
                    <a:pos x="T2" y="T3"/>
                  </a:cxn>
                  <a:cxn ang="T12">
                    <a:pos x="T4" y="T5"/>
                  </a:cxn>
                  <a:cxn ang="T13">
                    <a:pos x="T6" y="T7"/>
                  </a:cxn>
                  <a:cxn ang="T14">
                    <a:pos x="T8" y="T9"/>
                  </a:cxn>
                </a:cxnLst>
                <a:rect l="T15" t="T16" r="T17" b="T18"/>
                <a:pathLst>
                  <a:path w="416" h="491">
                    <a:moveTo>
                      <a:pt x="6" y="0"/>
                    </a:moveTo>
                    <a:cubicBezTo>
                      <a:pt x="6" y="0"/>
                      <a:pt x="28" y="138"/>
                      <a:pt x="0" y="368"/>
                    </a:cubicBezTo>
                    <a:cubicBezTo>
                      <a:pt x="416" y="491"/>
                      <a:pt x="416" y="491"/>
                      <a:pt x="416" y="491"/>
                    </a:cubicBezTo>
                    <a:cubicBezTo>
                      <a:pt x="416" y="95"/>
                      <a:pt x="416" y="95"/>
                      <a:pt x="416" y="95"/>
                    </a:cubicBezTo>
                    <a:lnTo>
                      <a:pt x="6" y="0"/>
                    </a:lnTo>
                    <a:close/>
                  </a:path>
                </a:pathLst>
              </a:custGeom>
              <a:gradFill rotWithShape="1">
                <a:gsLst>
                  <a:gs pos="0">
                    <a:srgbClr val="C0C0C0"/>
                  </a:gs>
                  <a:gs pos="100000">
                    <a:srgbClr val="FFFFFF"/>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4" name="Freeform 25"/>
              <p:cNvSpPr/>
              <p:nvPr/>
            </p:nvSpPr>
            <p:spPr bwMode="auto">
              <a:xfrm>
                <a:off x="503" y="1727"/>
                <a:ext cx="595" cy="693"/>
              </a:xfrm>
              <a:custGeom>
                <a:avLst/>
                <a:gdLst>
                  <a:gd name="T0" fmla="*/ 573 w 492"/>
                  <a:gd name="T1" fmla="*/ 141 h 536"/>
                  <a:gd name="T2" fmla="*/ 1 w 492"/>
                  <a:gd name="T3" fmla="*/ 0 h 536"/>
                  <a:gd name="T4" fmla="*/ 1 w 492"/>
                  <a:gd name="T5" fmla="*/ 26 h 536"/>
                  <a:gd name="T6" fmla="*/ 555 w 492"/>
                  <a:gd name="T7" fmla="*/ 158 h 536"/>
                  <a:gd name="T8" fmla="*/ 567 w 492"/>
                  <a:gd name="T9" fmla="*/ 673 h 536"/>
                  <a:gd name="T10" fmla="*/ 0 w 492"/>
                  <a:gd name="T11" fmla="*/ 505 h 536"/>
                  <a:gd name="T12" fmla="*/ 1 w 492"/>
                  <a:gd name="T13" fmla="*/ 523 h 536"/>
                  <a:gd name="T14" fmla="*/ 567 w 492"/>
                  <a:gd name="T15" fmla="*/ 694 h 536"/>
                  <a:gd name="T16" fmla="*/ 583 w 492"/>
                  <a:gd name="T17" fmla="*/ 694 h 536"/>
                  <a:gd name="T18" fmla="*/ 573 w 492"/>
                  <a:gd name="T19" fmla="*/ 141 h 53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2"/>
                  <a:gd name="T31" fmla="*/ 0 h 536"/>
                  <a:gd name="T32" fmla="*/ 492 w 492"/>
                  <a:gd name="T33" fmla="*/ 536 h 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2" h="536">
                    <a:moveTo>
                      <a:pt x="474" y="109"/>
                    </a:moveTo>
                    <a:cubicBezTo>
                      <a:pt x="1" y="0"/>
                      <a:pt x="1" y="0"/>
                      <a:pt x="1" y="0"/>
                    </a:cubicBezTo>
                    <a:cubicBezTo>
                      <a:pt x="1" y="20"/>
                      <a:pt x="1" y="20"/>
                      <a:pt x="1" y="20"/>
                    </a:cubicBezTo>
                    <a:cubicBezTo>
                      <a:pt x="459" y="122"/>
                      <a:pt x="459" y="122"/>
                      <a:pt x="459" y="122"/>
                    </a:cubicBezTo>
                    <a:cubicBezTo>
                      <a:pt x="459" y="122"/>
                      <a:pt x="478" y="207"/>
                      <a:pt x="469" y="520"/>
                    </a:cubicBezTo>
                    <a:cubicBezTo>
                      <a:pt x="0" y="390"/>
                      <a:pt x="0" y="390"/>
                      <a:pt x="0" y="390"/>
                    </a:cubicBezTo>
                    <a:cubicBezTo>
                      <a:pt x="1" y="404"/>
                      <a:pt x="1" y="404"/>
                      <a:pt x="1" y="404"/>
                    </a:cubicBezTo>
                    <a:cubicBezTo>
                      <a:pt x="469" y="536"/>
                      <a:pt x="469" y="536"/>
                      <a:pt x="469" y="536"/>
                    </a:cubicBezTo>
                    <a:cubicBezTo>
                      <a:pt x="482" y="536"/>
                      <a:pt x="482" y="536"/>
                      <a:pt x="482" y="536"/>
                    </a:cubicBezTo>
                    <a:cubicBezTo>
                      <a:pt x="492" y="243"/>
                      <a:pt x="474" y="109"/>
                      <a:pt x="474" y="109"/>
                    </a:cubicBezTo>
                    <a:close/>
                  </a:path>
                </a:pathLst>
              </a:custGeom>
              <a:gradFill rotWithShape="1">
                <a:gsLst>
                  <a:gs pos="0">
                    <a:srgbClr val="EAEAEA"/>
                  </a:gs>
                  <a:gs pos="100000">
                    <a:srgbClr val="B7B8B8"/>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5" name="Freeform 26"/>
              <p:cNvSpPr/>
              <p:nvPr/>
            </p:nvSpPr>
            <p:spPr bwMode="auto">
              <a:xfrm>
                <a:off x="505" y="1705"/>
                <a:ext cx="2778" cy="161"/>
              </a:xfrm>
              <a:custGeom>
                <a:avLst/>
                <a:gdLst>
                  <a:gd name="T0" fmla="*/ 2778 w 2424"/>
                  <a:gd name="T1" fmla="*/ 112 h 131"/>
                  <a:gd name="T2" fmla="*/ 2402 w 2424"/>
                  <a:gd name="T3" fmla="*/ 0 h 131"/>
                  <a:gd name="T4" fmla="*/ 0 w 2424"/>
                  <a:gd name="T5" fmla="*/ 21 h 131"/>
                  <a:gd name="T6" fmla="*/ 570 w 2424"/>
                  <a:gd name="T7" fmla="*/ 160 h 131"/>
                  <a:gd name="T8" fmla="*/ 578 w 2424"/>
                  <a:gd name="T9" fmla="*/ 150 h 131"/>
                  <a:gd name="T10" fmla="*/ 2778 w 2424"/>
                  <a:gd name="T11" fmla="*/ 112 h 131"/>
                  <a:gd name="T12" fmla="*/ 0 60000 65536"/>
                  <a:gd name="T13" fmla="*/ 0 60000 65536"/>
                  <a:gd name="T14" fmla="*/ 0 60000 65536"/>
                  <a:gd name="T15" fmla="*/ 0 60000 65536"/>
                  <a:gd name="T16" fmla="*/ 0 60000 65536"/>
                  <a:gd name="T17" fmla="*/ 0 60000 65536"/>
                  <a:gd name="T18" fmla="*/ 0 w 2424"/>
                  <a:gd name="T19" fmla="*/ 0 h 131"/>
                  <a:gd name="T20" fmla="*/ 2424 w 2424"/>
                  <a:gd name="T21" fmla="*/ 131 h 131"/>
                </a:gdLst>
                <a:ahLst/>
                <a:cxnLst>
                  <a:cxn ang="T12">
                    <a:pos x="T0" y="T1"/>
                  </a:cxn>
                  <a:cxn ang="T13">
                    <a:pos x="T2" y="T3"/>
                  </a:cxn>
                  <a:cxn ang="T14">
                    <a:pos x="T4" y="T5"/>
                  </a:cxn>
                  <a:cxn ang="T15">
                    <a:pos x="T6" y="T7"/>
                  </a:cxn>
                  <a:cxn ang="T16">
                    <a:pos x="T8" y="T9"/>
                  </a:cxn>
                  <a:cxn ang="T17">
                    <a:pos x="T10" y="T11"/>
                  </a:cxn>
                </a:cxnLst>
                <a:rect l="T18" t="T19" r="T20" b="T21"/>
                <a:pathLst>
                  <a:path w="2424" h="131">
                    <a:moveTo>
                      <a:pt x="2424" y="92"/>
                    </a:moveTo>
                    <a:lnTo>
                      <a:pt x="2096" y="0"/>
                    </a:lnTo>
                    <a:lnTo>
                      <a:pt x="0" y="17"/>
                    </a:lnTo>
                    <a:lnTo>
                      <a:pt x="497" y="131"/>
                    </a:lnTo>
                    <a:lnTo>
                      <a:pt x="504" y="123"/>
                    </a:lnTo>
                    <a:lnTo>
                      <a:pt x="2424" y="92"/>
                    </a:lnTo>
                    <a:close/>
                  </a:path>
                </a:pathLst>
              </a:custGeom>
              <a:gradFill rotWithShape="1">
                <a:gsLst>
                  <a:gs pos="0">
                    <a:srgbClr val="5F5F5F"/>
                  </a:gs>
                  <a:gs pos="100000">
                    <a:srgbClr val="969696"/>
                  </a:gs>
                </a:gsLst>
                <a:lin ang="189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6" name="Freeform 27"/>
              <p:cNvSpPr/>
              <p:nvPr/>
            </p:nvSpPr>
            <p:spPr bwMode="auto">
              <a:xfrm>
                <a:off x="1074" y="1818"/>
                <a:ext cx="2299" cy="602"/>
              </a:xfrm>
              <a:custGeom>
                <a:avLst/>
                <a:gdLst>
                  <a:gd name="T0" fmla="*/ 2208 w 1901"/>
                  <a:gd name="T1" fmla="*/ 0 h 465"/>
                  <a:gd name="T2" fmla="*/ 8 w 1901"/>
                  <a:gd name="T3" fmla="*/ 39 h 465"/>
                  <a:gd name="T4" fmla="*/ 0 w 1901"/>
                  <a:gd name="T5" fmla="*/ 48 h 465"/>
                  <a:gd name="T6" fmla="*/ 12 w 1901"/>
                  <a:gd name="T7" fmla="*/ 602 h 465"/>
                  <a:gd name="T8" fmla="*/ 2235 w 1901"/>
                  <a:gd name="T9" fmla="*/ 495 h 465"/>
                  <a:gd name="T10" fmla="*/ 2226 w 1901"/>
                  <a:gd name="T11" fmla="*/ 6 h 465"/>
                  <a:gd name="T12" fmla="*/ 2208 w 1901"/>
                  <a:gd name="T13" fmla="*/ 0 h 465"/>
                  <a:gd name="T14" fmla="*/ 0 60000 65536"/>
                  <a:gd name="T15" fmla="*/ 0 60000 65536"/>
                  <a:gd name="T16" fmla="*/ 0 60000 65536"/>
                  <a:gd name="T17" fmla="*/ 0 60000 65536"/>
                  <a:gd name="T18" fmla="*/ 0 60000 65536"/>
                  <a:gd name="T19" fmla="*/ 0 60000 65536"/>
                  <a:gd name="T20" fmla="*/ 0 60000 65536"/>
                  <a:gd name="T21" fmla="*/ 0 w 1901"/>
                  <a:gd name="T22" fmla="*/ 0 h 465"/>
                  <a:gd name="T23" fmla="*/ 1901 w 1901"/>
                  <a:gd name="T24" fmla="*/ 465 h 4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01" h="465">
                    <a:moveTo>
                      <a:pt x="1826" y="0"/>
                    </a:moveTo>
                    <a:cubicBezTo>
                      <a:pt x="7" y="30"/>
                      <a:pt x="7" y="30"/>
                      <a:pt x="7" y="30"/>
                    </a:cubicBezTo>
                    <a:cubicBezTo>
                      <a:pt x="0" y="37"/>
                      <a:pt x="0" y="37"/>
                      <a:pt x="0" y="37"/>
                    </a:cubicBezTo>
                    <a:cubicBezTo>
                      <a:pt x="0" y="37"/>
                      <a:pt x="19" y="175"/>
                      <a:pt x="10" y="465"/>
                    </a:cubicBezTo>
                    <a:cubicBezTo>
                      <a:pt x="1848" y="382"/>
                      <a:pt x="1848" y="382"/>
                      <a:pt x="1848" y="382"/>
                    </a:cubicBezTo>
                    <a:cubicBezTo>
                      <a:pt x="1848" y="382"/>
                      <a:pt x="1901" y="194"/>
                      <a:pt x="1841" y="5"/>
                    </a:cubicBezTo>
                    <a:lnTo>
                      <a:pt x="1826" y="0"/>
                    </a:lnTo>
                    <a:close/>
                  </a:path>
                </a:pathLst>
              </a:custGeom>
              <a:gradFill rotWithShape="1">
                <a:gsLst>
                  <a:gs pos="0">
                    <a:srgbClr val="969696"/>
                  </a:gs>
                  <a:gs pos="50000">
                    <a:srgbClr val="EAEAEA"/>
                  </a:gs>
                  <a:gs pos="100000">
                    <a:srgbClr val="969696"/>
                  </a:gs>
                </a:gsLst>
                <a:lin ang="54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sp>
          <p:nvSpPr>
            <p:cNvPr id="61460" name="WordArt 38"/>
            <p:cNvSpPr>
              <a:spLocks noChangeArrowheads="1" noChangeShapeType="1" noTextEdit="1"/>
            </p:cNvSpPr>
            <p:nvPr/>
          </p:nvSpPr>
          <p:spPr bwMode="auto">
            <a:xfrm>
              <a:off x="2097420" y="1992791"/>
              <a:ext cx="2101850" cy="188912"/>
            </a:xfrm>
            <a:prstGeom prst="rect">
              <a:avLst/>
            </a:prstGeom>
          </p:spPr>
          <p:txBody>
            <a:bodyPr wrap="none" fromWordArt="1">
              <a:prstTxWarp prst="textPlain">
                <a:avLst>
                  <a:gd name="adj" fmla="val 50000"/>
                </a:avLst>
              </a:prstTxWarp>
            </a:bodyPr>
            <a:lstStyle/>
            <a:p>
              <a:pPr algn="ctr"/>
              <a:r>
                <a:rPr lang="zh-CN" altLang="en-US" sz="3600" kern="10">
                  <a:ln w="9525">
                    <a:noFill/>
                    <a:round/>
                    <a:headEnd/>
                    <a:tailEnd/>
                  </a:ln>
                  <a:solidFill>
                    <a:srgbClr val="000000"/>
                  </a:solidFill>
                  <a:ea typeface="微软雅黑"/>
                </a:rPr>
                <a:t>筛查生理指标</a:t>
              </a:r>
            </a:p>
          </p:txBody>
        </p:sp>
      </p:grpSp>
      <p:grpSp>
        <p:nvGrpSpPr>
          <p:cNvPr id="37" name="组合 36"/>
          <p:cNvGrpSpPr>
            <a:grpSpLocks/>
          </p:cNvGrpSpPr>
          <p:nvPr/>
        </p:nvGrpSpPr>
        <p:grpSpPr bwMode="auto">
          <a:xfrm>
            <a:off x="1347788" y="1203325"/>
            <a:ext cx="3619500" cy="704850"/>
            <a:chOff x="1119520" y="1092678"/>
            <a:chExt cx="3619500" cy="704850"/>
          </a:xfrm>
        </p:grpSpPr>
        <p:grpSp>
          <p:nvGrpSpPr>
            <p:cNvPr id="61452" name="Group 28"/>
            <p:cNvGrpSpPr>
              <a:grpSpLocks/>
            </p:cNvGrpSpPr>
            <p:nvPr/>
          </p:nvGrpSpPr>
          <p:grpSpPr bwMode="auto">
            <a:xfrm>
              <a:off x="1119520" y="1092678"/>
              <a:ext cx="3619500" cy="704850"/>
              <a:chOff x="688" y="542"/>
              <a:chExt cx="2841" cy="719"/>
            </a:xfrm>
          </p:grpSpPr>
          <p:sp>
            <p:nvSpPr>
              <p:cNvPr id="40" name="Freeform 29"/>
              <p:cNvSpPr/>
              <p:nvPr/>
            </p:nvSpPr>
            <p:spPr bwMode="auto">
              <a:xfrm>
                <a:off x="688" y="1080"/>
                <a:ext cx="654" cy="181"/>
              </a:xfrm>
              <a:custGeom>
                <a:avLst/>
                <a:gdLst>
                  <a:gd name="T0" fmla="*/ 214 w 571"/>
                  <a:gd name="T1" fmla="*/ 0 h 148"/>
                  <a:gd name="T2" fmla="*/ 0 w 571"/>
                  <a:gd name="T3" fmla="*/ 12 h 148"/>
                  <a:gd name="T4" fmla="*/ 510 w 571"/>
                  <a:gd name="T5" fmla="*/ 182 h 148"/>
                  <a:gd name="T6" fmla="*/ 654 w 571"/>
                  <a:gd name="T7" fmla="*/ 176 h 148"/>
                  <a:gd name="T8" fmla="*/ 214 w 571"/>
                  <a:gd name="T9" fmla="*/ 0 h 148"/>
                  <a:gd name="T10" fmla="*/ 0 60000 65536"/>
                  <a:gd name="T11" fmla="*/ 0 60000 65536"/>
                  <a:gd name="T12" fmla="*/ 0 60000 65536"/>
                  <a:gd name="T13" fmla="*/ 0 60000 65536"/>
                  <a:gd name="T14" fmla="*/ 0 60000 65536"/>
                  <a:gd name="T15" fmla="*/ 0 w 571"/>
                  <a:gd name="T16" fmla="*/ 0 h 148"/>
                  <a:gd name="T17" fmla="*/ 571 w 571"/>
                  <a:gd name="T18" fmla="*/ 148 h 148"/>
                </a:gdLst>
                <a:ahLst/>
                <a:cxnLst>
                  <a:cxn ang="T10">
                    <a:pos x="T0" y="T1"/>
                  </a:cxn>
                  <a:cxn ang="T11">
                    <a:pos x="T2" y="T3"/>
                  </a:cxn>
                  <a:cxn ang="T12">
                    <a:pos x="T4" y="T5"/>
                  </a:cxn>
                  <a:cxn ang="T13">
                    <a:pos x="T6" y="T7"/>
                  </a:cxn>
                  <a:cxn ang="T14">
                    <a:pos x="T8" y="T9"/>
                  </a:cxn>
                </a:cxnLst>
                <a:rect l="T15" t="T16" r="T17" b="T18"/>
                <a:pathLst>
                  <a:path w="571" h="148">
                    <a:moveTo>
                      <a:pt x="187" y="0"/>
                    </a:moveTo>
                    <a:lnTo>
                      <a:pt x="0" y="10"/>
                    </a:lnTo>
                    <a:lnTo>
                      <a:pt x="445" y="148"/>
                    </a:lnTo>
                    <a:lnTo>
                      <a:pt x="571" y="143"/>
                    </a:lnTo>
                    <a:lnTo>
                      <a:pt x="187" y="0"/>
                    </a:lnTo>
                    <a:close/>
                  </a:path>
                </a:pathLst>
              </a:custGeom>
              <a:gradFill rotWithShape="1">
                <a:gsLst>
                  <a:gs pos="0">
                    <a:srgbClr val="4D4D4D"/>
                  </a:gs>
                  <a:gs pos="100000">
                    <a:srgbClr val="242424"/>
                  </a:gs>
                </a:gsLst>
                <a:lin ang="54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1" name="Freeform 30"/>
              <p:cNvSpPr/>
              <p:nvPr/>
            </p:nvSpPr>
            <p:spPr bwMode="auto">
              <a:xfrm>
                <a:off x="813" y="599"/>
                <a:ext cx="395" cy="632"/>
              </a:xfrm>
              <a:custGeom>
                <a:avLst/>
                <a:gdLst>
                  <a:gd name="T0" fmla="*/ 19 w 325"/>
                  <a:gd name="T1" fmla="*/ 0 h 487"/>
                  <a:gd name="T2" fmla="*/ 0 w 325"/>
                  <a:gd name="T3" fmla="*/ 496 h 487"/>
                  <a:gd name="T4" fmla="*/ 393 w 325"/>
                  <a:gd name="T5" fmla="*/ 632 h 487"/>
                  <a:gd name="T6" fmla="*/ 393 w 325"/>
                  <a:gd name="T7" fmla="*/ 117 h 487"/>
                  <a:gd name="T8" fmla="*/ 19 w 325"/>
                  <a:gd name="T9" fmla="*/ 0 h 487"/>
                  <a:gd name="T10" fmla="*/ 0 60000 65536"/>
                  <a:gd name="T11" fmla="*/ 0 60000 65536"/>
                  <a:gd name="T12" fmla="*/ 0 60000 65536"/>
                  <a:gd name="T13" fmla="*/ 0 60000 65536"/>
                  <a:gd name="T14" fmla="*/ 0 60000 65536"/>
                  <a:gd name="T15" fmla="*/ 0 w 325"/>
                  <a:gd name="T16" fmla="*/ 0 h 487"/>
                  <a:gd name="T17" fmla="*/ 325 w 325"/>
                  <a:gd name="T18" fmla="*/ 487 h 487"/>
                </a:gdLst>
                <a:ahLst/>
                <a:cxnLst>
                  <a:cxn ang="T10">
                    <a:pos x="T0" y="T1"/>
                  </a:cxn>
                  <a:cxn ang="T11">
                    <a:pos x="T2" y="T3"/>
                  </a:cxn>
                  <a:cxn ang="T12">
                    <a:pos x="T4" y="T5"/>
                  </a:cxn>
                  <a:cxn ang="T13">
                    <a:pos x="T6" y="T7"/>
                  </a:cxn>
                  <a:cxn ang="T14">
                    <a:pos x="T8" y="T9"/>
                  </a:cxn>
                </a:cxnLst>
                <a:rect l="T15" t="T16" r="T17" b="T18"/>
                <a:pathLst>
                  <a:path w="325" h="487">
                    <a:moveTo>
                      <a:pt x="16" y="0"/>
                    </a:moveTo>
                    <a:cubicBezTo>
                      <a:pt x="16" y="0"/>
                      <a:pt x="37" y="218"/>
                      <a:pt x="0" y="382"/>
                    </a:cubicBezTo>
                    <a:cubicBezTo>
                      <a:pt x="325" y="487"/>
                      <a:pt x="325" y="487"/>
                      <a:pt x="325" y="487"/>
                    </a:cubicBezTo>
                    <a:cubicBezTo>
                      <a:pt x="325" y="90"/>
                      <a:pt x="325" y="90"/>
                      <a:pt x="325" y="90"/>
                    </a:cubicBezTo>
                    <a:lnTo>
                      <a:pt x="16" y="0"/>
                    </a:lnTo>
                    <a:close/>
                  </a:path>
                </a:pathLst>
              </a:custGeom>
              <a:gradFill rotWithShape="1">
                <a:gsLst>
                  <a:gs pos="0">
                    <a:srgbClr val="E9EAEA"/>
                  </a:gs>
                  <a:gs pos="100000">
                    <a:srgbClr val="FFFFFF"/>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2" name="Freeform 31"/>
              <p:cNvSpPr/>
              <p:nvPr/>
            </p:nvSpPr>
            <p:spPr bwMode="auto">
              <a:xfrm>
                <a:off x="688" y="542"/>
                <a:ext cx="533" cy="719"/>
              </a:xfrm>
              <a:custGeom>
                <a:avLst/>
                <a:gdLst>
                  <a:gd name="T0" fmla="*/ 515 w 441"/>
                  <a:gd name="T1" fmla="*/ 174 h 555"/>
                  <a:gd name="T2" fmla="*/ 21 w 441"/>
                  <a:gd name="T3" fmla="*/ 0 h 555"/>
                  <a:gd name="T4" fmla="*/ 17 w 441"/>
                  <a:gd name="T5" fmla="*/ 0 h 555"/>
                  <a:gd name="T6" fmla="*/ 18 w 441"/>
                  <a:gd name="T7" fmla="*/ 21 h 555"/>
                  <a:gd name="T8" fmla="*/ 497 w 441"/>
                  <a:gd name="T9" fmla="*/ 190 h 555"/>
                  <a:gd name="T10" fmla="*/ 498 w 441"/>
                  <a:gd name="T11" fmla="*/ 698 h 555"/>
                  <a:gd name="T12" fmla="*/ 0 w 441"/>
                  <a:gd name="T13" fmla="*/ 549 h 555"/>
                  <a:gd name="T14" fmla="*/ 0 w 441"/>
                  <a:gd name="T15" fmla="*/ 565 h 555"/>
                  <a:gd name="T16" fmla="*/ 498 w 441"/>
                  <a:gd name="T17" fmla="*/ 719 h 555"/>
                  <a:gd name="T18" fmla="*/ 516 w 441"/>
                  <a:gd name="T19" fmla="*/ 719 h 555"/>
                  <a:gd name="T20" fmla="*/ 515 w 441"/>
                  <a:gd name="T21" fmla="*/ 174 h 5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41"/>
                  <a:gd name="T34" fmla="*/ 0 h 555"/>
                  <a:gd name="T35" fmla="*/ 441 w 441"/>
                  <a:gd name="T36" fmla="*/ 555 h 5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41" h="555">
                    <a:moveTo>
                      <a:pt x="426" y="134"/>
                    </a:moveTo>
                    <a:cubicBezTo>
                      <a:pt x="17" y="0"/>
                      <a:pt x="17" y="0"/>
                      <a:pt x="17" y="0"/>
                    </a:cubicBezTo>
                    <a:cubicBezTo>
                      <a:pt x="14" y="0"/>
                      <a:pt x="14" y="0"/>
                      <a:pt x="14" y="0"/>
                    </a:cubicBezTo>
                    <a:cubicBezTo>
                      <a:pt x="15" y="16"/>
                      <a:pt x="15" y="16"/>
                      <a:pt x="15" y="16"/>
                    </a:cubicBezTo>
                    <a:cubicBezTo>
                      <a:pt x="411" y="147"/>
                      <a:pt x="411" y="147"/>
                      <a:pt x="411" y="147"/>
                    </a:cubicBezTo>
                    <a:cubicBezTo>
                      <a:pt x="411" y="147"/>
                      <a:pt x="427" y="235"/>
                      <a:pt x="412" y="539"/>
                    </a:cubicBezTo>
                    <a:cubicBezTo>
                      <a:pt x="0" y="424"/>
                      <a:pt x="0" y="424"/>
                      <a:pt x="0" y="424"/>
                    </a:cubicBezTo>
                    <a:cubicBezTo>
                      <a:pt x="0" y="436"/>
                      <a:pt x="0" y="436"/>
                      <a:pt x="0" y="436"/>
                    </a:cubicBezTo>
                    <a:cubicBezTo>
                      <a:pt x="412" y="555"/>
                      <a:pt x="412" y="555"/>
                      <a:pt x="412" y="555"/>
                    </a:cubicBezTo>
                    <a:cubicBezTo>
                      <a:pt x="427" y="555"/>
                      <a:pt x="427" y="555"/>
                      <a:pt x="427" y="555"/>
                    </a:cubicBezTo>
                    <a:cubicBezTo>
                      <a:pt x="441" y="270"/>
                      <a:pt x="426" y="134"/>
                      <a:pt x="426" y="134"/>
                    </a:cubicBezTo>
                    <a:close/>
                  </a:path>
                </a:pathLst>
              </a:custGeom>
              <a:gradFill rotWithShape="1">
                <a:gsLst>
                  <a:gs pos="0">
                    <a:srgbClr val="C0C0C0"/>
                  </a:gs>
                  <a:gs pos="100000">
                    <a:srgbClr val="B2B2B2"/>
                  </a:gs>
                </a:gsLst>
                <a:lin ang="27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3" name="Freeform 32"/>
              <p:cNvSpPr/>
              <p:nvPr/>
            </p:nvSpPr>
            <p:spPr bwMode="auto">
              <a:xfrm>
                <a:off x="708" y="542"/>
                <a:ext cx="2735" cy="173"/>
              </a:xfrm>
              <a:custGeom>
                <a:avLst/>
                <a:gdLst>
                  <a:gd name="T0" fmla="*/ 2735 w 2386"/>
                  <a:gd name="T1" fmla="*/ 169 h 142"/>
                  <a:gd name="T2" fmla="*/ 2354 w 2386"/>
                  <a:gd name="T3" fmla="*/ 50 h 142"/>
                  <a:gd name="T4" fmla="*/ 0 w 2386"/>
                  <a:gd name="T5" fmla="*/ 0 h 142"/>
                  <a:gd name="T6" fmla="*/ 494 w 2386"/>
                  <a:gd name="T7" fmla="*/ 174 h 142"/>
                  <a:gd name="T8" fmla="*/ 502 w 2386"/>
                  <a:gd name="T9" fmla="*/ 165 h 142"/>
                  <a:gd name="T10" fmla="*/ 2735 w 2386"/>
                  <a:gd name="T11" fmla="*/ 169 h 142"/>
                  <a:gd name="T12" fmla="*/ 0 60000 65536"/>
                  <a:gd name="T13" fmla="*/ 0 60000 65536"/>
                  <a:gd name="T14" fmla="*/ 0 60000 65536"/>
                  <a:gd name="T15" fmla="*/ 0 60000 65536"/>
                  <a:gd name="T16" fmla="*/ 0 60000 65536"/>
                  <a:gd name="T17" fmla="*/ 0 60000 65536"/>
                  <a:gd name="T18" fmla="*/ 0 w 2386"/>
                  <a:gd name="T19" fmla="*/ 0 h 142"/>
                  <a:gd name="T20" fmla="*/ 2386 w 2386"/>
                  <a:gd name="T21" fmla="*/ 142 h 142"/>
                </a:gdLst>
                <a:ahLst/>
                <a:cxnLst>
                  <a:cxn ang="T12">
                    <a:pos x="T0" y="T1"/>
                  </a:cxn>
                  <a:cxn ang="T13">
                    <a:pos x="T2" y="T3"/>
                  </a:cxn>
                  <a:cxn ang="T14">
                    <a:pos x="T4" y="T5"/>
                  </a:cxn>
                  <a:cxn ang="T15">
                    <a:pos x="T6" y="T7"/>
                  </a:cxn>
                  <a:cxn ang="T16">
                    <a:pos x="T8" y="T9"/>
                  </a:cxn>
                  <a:cxn ang="T17">
                    <a:pos x="T10" y="T11"/>
                  </a:cxn>
                </a:cxnLst>
                <a:rect l="T18" t="T19" r="T20" b="T21"/>
                <a:pathLst>
                  <a:path w="2386" h="142">
                    <a:moveTo>
                      <a:pt x="2386" y="138"/>
                    </a:moveTo>
                    <a:lnTo>
                      <a:pt x="2054" y="41"/>
                    </a:lnTo>
                    <a:lnTo>
                      <a:pt x="0" y="0"/>
                    </a:lnTo>
                    <a:lnTo>
                      <a:pt x="431" y="142"/>
                    </a:lnTo>
                    <a:lnTo>
                      <a:pt x="438" y="135"/>
                    </a:lnTo>
                    <a:lnTo>
                      <a:pt x="2386" y="138"/>
                    </a:lnTo>
                    <a:close/>
                  </a:path>
                </a:pathLst>
              </a:custGeom>
              <a:gradFill rotWithShape="1">
                <a:gsLst>
                  <a:gs pos="0">
                    <a:srgbClr val="727172"/>
                  </a:gs>
                  <a:gs pos="100000">
                    <a:srgbClr val="4D4D4D"/>
                  </a:gs>
                </a:gsLst>
                <a:lin ang="54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44" name="Freeform 33"/>
              <p:cNvSpPr/>
              <p:nvPr/>
            </p:nvSpPr>
            <p:spPr bwMode="auto">
              <a:xfrm>
                <a:off x="1203" y="709"/>
                <a:ext cx="2326" cy="552"/>
              </a:xfrm>
              <a:custGeom>
                <a:avLst/>
                <a:gdLst>
                  <a:gd name="T0" fmla="*/ 2241 w 1924"/>
                  <a:gd name="T1" fmla="*/ 4 h 427"/>
                  <a:gd name="T2" fmla="*/ 8 w 1924"/>
                  <a:gd name="T3" fmla="*/ 0 h 427"/>
                  <a:gd name="T4" fmla="*/ 0 w 1924"/>
                  <a:gd name="T5" fmla="*/ 8 h 427"/>
                  <a:gd name="T6" fmla="*/ 2 w 1924"/>
                  <a:gd name="T7" fmla="*/ 553 h 427"/>
                  <a:gd name="T8" fmla="*/ 2258 w 1924"/>
                  <a:gd name="T9" fmla="*/ 490 h 427"/>
                  <a:gd name="T10" fmla="*/ 2258 w 1924"/>
                  <a:gd name="T11" fmla="*/ 9 h 427"/>
                  <a:gd name="T12" fmla="*/ 2241 w 1924"/>
                  <a:gd name="T13" fmla="*/ 4 h 427"/>
                  <a:gd name="T14" fmla="*/ 0 60000 65536"/>
                  <a:gd name="T15" fmla="*/ 0 60000 65536"/>
                  <a:gd name="T16" fmla="*/ 0 60000 65536"/>
                  <a:gd name="T17" fmla="*/ 0 60000 65536"/>
                  <a:gd name="T18" fmla="*/ 0 60000 65536"/>
                  <a:gd name="T19" fmla="*/ 0 60000 65536"/>
                  <a:gd name="T20" fmla="*/ 0 60000 65536"/>
                  <a:gd name="T21" fmla="*/ 0 w 1924"/>
                  <a:gd name="T22" fmla="*/ 0 h 427"/>
                  <a:gd name="T23" fmla="*/ 1924 w 1924"/>
                  <a:gd name="T24" fmla="*/ 427 h 4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924" h="427">
                    <a:moveTo>
                      <a:pt x="1853" y="3"/>
                    </a:moveTo>
                    <a:cubicBezTo>
                      <a:pt x="7" y="0"/>
                      <a:pt x="7" y="0"/>
                      <a:pt x="7" y="0"/>
                    </a:cubicBezTo>
                    <a:cubicBezTo>
                      <a:pt x="0" y="6"/>
                      <a:pt x="0" y="6"/>
                      <a:pt x="0" y="6"/>
                    </a:cubicBezTo>
                    <a:cubicBezTo>
                      <a:pt x="0" y="6"/>
                      <a:pt x="16" y="142"/>
                      <a:pt x="2" y="427"/>
                    </a:cubicBezTo>
                    <a:cubicBezTo>
                      <a:pt x="1867" y="378"/>
                      <a:pt x="1867" y="378"/>
                      <a:pt x="1867" y="378"/>
                    </a:cubicBezTo>
                    <a:cubicBezTo>
                      <a:pt x="1867" y="378"/>
                      <a:pt x="1924" y="194"/>
                      <a:pt x="1867" y="7"/>
                    </a:cubicBezTo>
                    <a:lnTo>
                      <a:pt x="1853" y="3"/>
                    </a:lnTo>
                    <a:close/>
                  </a:path>
                </a:pathLst>
              </a:custGeom>
              <a:gradFill rotWithShape="1">
                <a:gsLst>
                  <a:gs pos="0">
                    <a:srgbClr val="969696"/>
                  </a:gs>
                  <a:gs pos="100000">
                    <a:srgbClr val="4D4D4D"/>
                  </a:gs>
                </a:gsLst>
                <a:lin ang="5400000" scaled="1"/>
              </a:gradFill>
              <a:ln>
                <a:noFill/>
              </a:ln>
              <a:extLst>
                <a:ext uri="{91240B29-F687-4F45-9708-019B960494DF}"/>
              </a:extLst>
            </p:spPr>
            <p:txBody>
              <a:bodyP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sp>
          <p:nvSpPr>
            <p:cNvPr id="61453" name="WordArt 36"/>
            <p:cNvSpPr>
              <a:spLocks noChangeArrowheads="1" noChangeShapeType="1" noTextEdit="1"/>
            </p:cNvSpPr>
            <p:nvPr/>
          </p:nvSpPr>
          <p:spPr bwMode="auto">
            <a:xfrm>
              <a:off x="2097420" y="1416528"/>
              <a:ext cx="2101850" cy="188913"/>
            </a:xfrm>
            <a:prstGeom prst="rect">
              <a:avLst/>
            </a:prstGeom>
          </p:spPr>
          <p:txBody>
            <a:bodyPr wrap="none" fromWordArt="1">
              <a:prstTxWarp prst="textPlain">
                <a:avLst>
                  <a:gd name="adj" fmla="val 50000"/>
                </a:avLst>
              </a:prstTxWarp>
            </a:bodyPr>
            <a:lstStyle/>
            <a:p>
              <a:pPr algn="ctr"/>
              <a:r>
                <a:rPr lang="zh-CN" altLang="en-US" sz="3600" kern="10">
                  <a:ln w="9525">
                    <a:noFill/>
                    <a:round/>
                    <a:headEnd/>
                    <a:tailEnd/>
                  </a:ln>
                  <a:solidFill>
                    <a:srgbClr val="FFFFFF"/>
                  </a:solidFill>
                  <a:ea typeface="微软雅黑"/>
                </a:rPr>
                <a:t>了解患病史及家族史</a:t>
              </a:r>
            </a:p>
          </p:txBody>
        </p:sp>
      </p:grpSp>
      <p:grpSp>
        <p:nvGrpSpPr>
          <p:cNvPr id="48" name="组合 47"/>
          <p:cNvGrpSpPr>
            <a:grpSpLocks/>
          </p:cNvGrpSpPr>
          <p:nvPr/>
        </p:nvGrpSpPr>
        <p:grpSpPr bwMode="auto">
          <a:xfrm>
            <a:off x="5219700" y="987425"/>
            <a:ext cx="2736850" cy="3195638"/>
            <a:chOff x="467544" y="1772816"/>
            <a:chExt cx="2088232" cy="2687455"/>
          </a:xfrm>
        </p:grpSpPr>
        <p:sp>
          <p:nvSpPr>
            <p:cNvPr id="49" name="圆角矩形 48"/>
            <p:cNvSpPr/>
            <p:nvPr/>
          </p:nvSpPr>
          <p:spPr>
            <a:xfrm>
              <a:off x="467544" y="1772816"/>
              <a:ext cx="2088232" cy="432556"/>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solidFill>
                    <a:srgbClr val="FFFFFF"/>
                  </a:solidFill>
                  <a:latin typeface="微软雅黑" panose="020B0503020204020204" pitchFamily="34" charset="-122"/>
                  <a:ea typeface="微软雅黑" panose="020B0503020204020204" pitchFamily="34" charset="-122"/>
                </a:rPr>
                <a:t>运动风险评估的重要性：</a:t>
              </a:r>
            </a:p>
          </p:txBody>
        </p:sp>
        <p:sp>
          <p:nvSpPr>
            <p:cNvPr id="50" name="矩形 49"/>
            <p:cNvSpPr/>
            <p:nvPr/>
          </p:nvSpPr>
          <p:spPr>
            <a:xfrm>
              <a:off x="467544" y="2205372"/>
              <a:ext cx="2088232" cy="2254899"/>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1400">
                  <a:solidFill>
                    <a:srgbClr val="000000"/>
                  </a:solidFill>
                  <a:latin typeface="微软雅黑"/>
                  <a:ea typeface="微软雅黑"/>
                  <a:cs typeface="微软雅黑"/>
                </a:rPr>
                <a:t>   运动对于人民来说固然重要，但是在运动之前进行损伤风险评估也是十分必要的，因为只有保持身体的健康和身体状况的良好，才能够让人们在运动的时候</a:t>
              </a:r>
              <a:r>
                <a:rPr lang="zh-CN" altLang="en-US" sz="1400">
                  <a:solidFill>
                    <a:srgbClr val="C00000"/>
                  </a:solidFill>
                  <a:latin typeface="微软雅黑"/>
                  <a:ea typeface="微软雅黑"/>
                  <a:cs typeface="微软雅黑"/>
                </a:rPr>
                <a:t>保持良好的状态，并且不容易受伤。</a:t>
              </a:r>
            </a:p>
          </p:txBody>
        </p:sp>
      </p:grpSp>
      <p:sp>
        <p:nvSpPr>
          <p:cNvPr id="51" name="TextBox 5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6"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运动评估有保障</a:t>
            </a:r>
          </a:p>
        </p:txBody>
      </p:sp>
      <p:sp>
        <p:nvSpPr>
          <p:cNvPr id="61449" name="WordArt 37"/>
          <p:cNvSpPr>
            <a:spLocks noChangeArrowheads="1" noChangeShapeType="1" noTextEdit="1"/>
          </p:cNvSpPr>
          <p:nvPr/>
        </p:nvSpPr>
        <p:spPr bwMode="auto">
          <a:xfrm rot="-630653">
            <a:off x="2571750" y="3119438"/>
            <a:ext cx="2101850" cy="188912"/>
          </a:xfrm>
          <a:prstGeom prst="rect">
            <a:avLst/>
          </a:prstGeom>
        </p:spPr>
        <p:txBody>
          <a:bodyPr wrap="none" fromWordArt="1">
            <a:prstTxWarp prst="textPlain">
              <a:avLst>
                <a:gd name="adj" fmla="val 50000"/>
              </a:avLst>
            </a:prstTxWarp>
          </a:bodyPr>
          <a:lstStyle/>
          <a:p>
            <a:pPr algn="ctr"/>
            <a:r>
              <a:rPr lang="zh-CN" altLang="en-US" sz="3600" kern="10">
                <a:ln w="9525">
                  <a:noFill/>
                  <a:round/>
                  <a:headEnd/>
                  <a:tailEnd/>
                </a:ln>
                <a:solidFill>
                  <a:srgbClr val="000000"/>
                </a:solidFill>
                <a:ea typeface="微软雅黑"/>
              </a:rPr>
              <a:t>全面评估身体状态</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fade">
                                      <p:cBhvr>
                                        <p:cTn id="23" dur="500"/>
                                        <p:tgtEl>
                                          <p:spTgt spid="37"/>
                                        </p:tgtEl>
                                      </p:cBhvr>
                                    </p:animEffect>
                                  </p:childTnLst>
                                </p:cTn>
                              </p:par>
                            </p:childTnLst>
                          </p:cTn>
                        </p:par>
                        <p:par>
                          <p:cTn id="24" fill="hold" nodeType="afterGroup">
                            <p:stCondLst>
                              <p:cond delay="2500"/>
                            </p:stCondLst>
                            <p:childTnLst>
                              <p:par>
                                <p:cTn id="25" presetID="2" presetClass="entr" presetSubtype="2"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p:cTn id="27" dur="500" fill="hold"/>
                                        <p:tgtEl>
                                          <p:spTgt spid="48"/>
                                        </p:tgtEl>
                                        <p:attrNameLst>
                                          <p:attrName>ppt_x</p:attrName>
                                        </p:attrNameLst>
                                      </p:cBhvr>
                                      <p:tavLst>
                                        <p:tav tm="0">
                                          <p:val>
                                            <p:strVal val="1+#ppt_w/2"/>
                                          </p:val>
                                        </p:tav>
                                        <p:tav tm="100000">
                                          <p:val>
                                            <p:strVal val="#ppt_x"/>
                                          </p:val>
                                        </p:tav>
                                      </p:tavLst>
                                    </p:anim>
                                    <p:anim calcmode="lin" valueType="num">
                                      <p:cBhvr>
                                        <p:cTn id="28" dur="500" fill="hold"/>
                                        <p:tgtEl>
                                          <p:spTgt spid="48"/>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2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6"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运动评估有保障</a:t>
            </a:r>
          </a:p>
        </p:txBody>
      </p:sp>
      <p:sp>
        <p:nvSpPr>
          <p:cNvPr id="47" name="矩形 46"/>
          <p:cNvSpPr/>
          <p:nvPr/>
        </p:nvSpPr>
        <p:spPr>
          <a:xfrm>
            <a:off x="285750" y="857250"/>
            <a:ext cx="2643188"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b="1">
                <a:solidFill>
                  <a:srgbClr val="FFFFFF"/>
                </a:solidFill>
                <a:latin typeface="微软雅黑"/>
                <a:ea typeface="微软雅黑"/>
                <a:cs typeface="微软雅黑"/>
              </a:rPr>
              <a:t>评估健身状况的</a:t>
            </a:r>
            <a:r>
              <a:rPr lang="en-US" altLang="zh-CN" b="1">
                <a:solidFill>
                  <a:srgbClr val="FFFFFF"/>
                </a:solidFill>
                <a:latin typeface="微软雅黑"/>
                <a:ea typeface="微软雅黑"/>
                <a:cs typeface="微软雅黑"/>
              </a:rPr>
              <a:t>7</a:t>
            </a:r>
            <a:r>
              <a:rPr lang="zh-CN" altLang="en-US" b="1">
                <a:solidFill>
                  <a:srgbClr val="FFFFFF"/>
                </a:solidFill>
                <a:latin typeface="微软雅黑"/>
                <a:ea typeface="微软雅黑"/>
                <a:cs typeface="微软雅黑"/>
              </a:rPr>
              <a:t>个测试</a:t>
            </a:r>
          </a:p>
        </p:txBody>
      </p:sp>
      <p:sp>
        <p:nvSpPr>
          <p:cNvPr id="48" name="云形 47"/>
          <p:cNvSpPr/>
          <p:nvPr/>
        </p:nvSpPr>
        <p:spPr>
          <a:xfrm rot="907099">
            <a:off x="4332288" y="763588"/>
            <a:ext cx="2925762" cy="814387"/>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2">
                  <a:lumMod val="20000"/>
                  <a:lumOff val="80000"/>
                </a:schemeClr>
              </a:solidFill>
            </a:endParaRPr>
          </a:p>
        </p:txBody>
      </p:sp>
      <p:sp>
        <p:nvSpPr>
          <p:cNvPr id="63493" name="TextBox 52"/>
          <p:cNvSpPr txBox="1">
            <a:spLocks noChangeArrowheads="1"/>
          </p:cNvSpPr>
          <p:nvPr/>
        </p:nvSpPr>
        <p:spPr bwMode="auto">
          <a:xfrm rot="693138">
            <a:off x="4651375" y="981075"/>
            <a:ext cx="2720975" cy="366713"/>
          </a:xfrm>
          <a:prstGeom prst="rect">
            <a:avLst/>
          </a:prstGeom>
          <a:noFill/>
          <a:ln w="9525">
            <a:noFill/>
            <a:miter lim="800000"/>
            <a:headEnd/>
            <a:tailEnd/>
          </a:ln>
        </p:spPr>
        <p:txBody>
          <a:bodyPr>
            <a:spAutoFit/>
          </a:bodyPr>
          <a:lstStyle/>
          <a:p>
            <a:r>
              <a:rPr lang="zh-CN" altLang="en-US">
                <a:solidFill>
                  <a:srgbClr val="2C2084"/>
                </a:solidFill>
              </a:rPr>
              <a:t>你的身体能达标吗？</a:t>
            </a:r>
          </a:p>
        </p:txBody>
      </p:sp>
      <p:sp>
        <p:nvSpPr>
          <p:cNvPr id="63494" name="TextBox 53"/>
          <p:cNvSpPr txBox="1">
            <a:spLocks noChangeArrowheads="1"/>
          </p:cNvSpPr>
          <p:nvPr/>
        </p:nvSpPr>
        <p:spPr bwMode="auto">
          <a:xfrm>
            <a:off x="285750" y="1571625"/>
            <a:ext cx="7643813" cy="3514725"/>
          </a:xfrm>
          <a:prstGeom prst="rect">
            <a:avLst/>
          </a:prstGeom>
          <a:noFill/>
          <a:ln w="9525">
            <a:noFill/>
            <a:miter lim="800000"/>
            <a:headEnd/>
            <a:tailEnd/>
          </a:ln>
        </p:spPr>
        <p:txBody>
          <a:bodyPr>
            <a:spAutoFit/>
          </a:bodyPr>
          <a:lstStyle/>
          <a:p>
            <a:r>
              <a:rPr lang="zh-CN" altLang="en-US" sz="1600" b="1">
                <a:solidFill>
                  <a:srgbClr val="ED7D31"/>
                </a:solidFill>
              </a:rPr>
              <a:t>注意：瘦不代表身体就好，评判身体健康与否的标准就是体能。</a:t>
            </a:r>
            <a:endParaRPr lang="en-US" altLang="zh-CN" sz="1600" b="1">
              <a:solidFill>
                <a:srgbClr val="ED7D31"/>
              </a:solidFill>
            </a:endParaRPr>
          </a:p>
          <a:p>
            <a:r>
              <a:rPr lang="zh-CN" altLang="en-US" sz="1600">
                <a:solidFill>
                  <a:schemeClr val="tx2"/>
                </a:solidFill>
              </a:rPr>
              <a:t>以下评估健身水平的</a:t>
            </a:r>
            <a:r>
              <a:rPr lang="en-US" altLang="zh-CN" sz="1600">
                <a:solidFill>
                  <a:schemeClr val="tx2"/>
                </a:solidFill>
              </a:rPr>
              <a:t>6</a:t>
            </a:r>
            <a:r>
              <a:rPr lang="zh-CN" altLang="en-US" sz="1600">
                <a:solidFill>
                  <a:schemeClr val="tx2"/>
                </a:solidFill>
              </a:rPr>
              <a:t>个测试，可以帮助你更了解自身的体质，从而制定更适合自己的健身计划。</a:t>
            </a:r>
            <a:endParaRPr lang="en-US" altLang="zh-CN" sz="1600">
              <a:solidFill>
                <a:schemeClr val="tx2"/>
              </a:solidFill>
            </a:endParaRPr>
          </a:p>
          <a:p>
            <a:endParaRPr lang="en-US" altLang="zh-CN" sz="1600">
              <a:solidFill>
                <a:schemeClr val="tx2"/>
              </a:solidFill>
            </a:endParaRPr>
          </a:p>
          <a:p>
            <a:r>
              <a:rPr lang="zh-CN" altLang="en-US" sz="1600">
                <a:solidFill>
                  <a:schemeClr val="tx2"/>
                </a:solidFill>
              </a:rPr>
              <a:t>一、楼梯测试</a:t>
            </a:r>
            <a:endParaRPr lang="en-US" altLang="zh-CN" sz="1600">
              <a:solidFill>
                <a:schemeClr val="tx2"/>
              </a:solidFill>
            </a:endParaRPr>
          </a:p>
          <a:p>
            <a:r>
              <a:rPr lang="zh-CN" altLang="en-US" sz="1600">
                <a:solidFill>
                  <a:schemeClr val="tx2"/>
                </a:solidFill>
              </a:rPr>
              <a:t>如果你爬上</a:t>
            </a:r>
            <a:r>
              <a:rPr lang="en-US" altLang="zh-CN" sz="1600">
                <a:solidFill>
                  <a:schemeClr val="tx2"/>
                </a:solidFill>
              </a:rPr>
              <a:t>2</a:t>
            </a:r>
            <a:r>
              <a:rPr lang="zh-CN" altLang="en-US" sz="1600">
                <a:solidFill>
                  <a:schemeClr val="tx2"/>
                </a:solidFill>
              </a:rPr>
              <a:t>层楼梯后无呼吸困难症状也不会感到很疲劳，你可以自豪地说：“自己是比较健康的。”从另一方面来说，如果你爬楼梯之后疲劳持续时间超过</a:t>
            </a:r>
            <a:r>
              <a:rPr lang="en-US" altLang="zh-CN" sz="1600">
                <a:solidFill>
                  <a:schemeClr val="tx2"/>
                </a:solidFill>
              </a:rPr>
              <a:t>30</a:t>
            </a:r>
            <a:r>
              <a:rPr lang="zh-CN" altLang="en-US" sz="1600">
                <a:solidFill>
                  <a:schemeClr val="tx2"/>
                </a:solidFill>
              </a:rPr>
              <a:t>分钟，都表明你的健康水平不是很好。</a:t>
            </a:r>
            <a:endParaRPr lang="en-US" altLang="zh-CN" sz="1600">
              <a:solidFill>
                <a:schemeClr val="tx2"/>
              </a:solidFill>
            </a:endParaRPr>
          </a:p>
          <a:p>
            <a:endParaRPr lang="en-US" altLang="zh-CN" sz="1600">
              <a:solidFill>
                <a:schemeClr val="tx2"/>
              </a:solidFill>
            </a:endParaRPr>
          </a:p>
          <a:p>
            <a:r>
              <a:rPr lang="zh-CN" altLang="en-US" sz="1600">
                <a:solidFill>
                  <a:schemeClr val="tx2"/>
                </a:solidFill>
              </a:rPr>
              <a:t>二、步行测试</a:t>
            </a:r>
            <a:endParaRPr lang="en-US" altLang="zh-CN" sz="1600">
              <a:solidFill>
                <a:schemeClr val="tx2"/>
              </a:solidFill>
            </a:endParaRPr>
          </a:p>
          <a:p>
            <a:r>
              <a:rPr lang="zh-CN" altLang="en-US" sz="1600">
                <a:solidFill>
                  <a:schemeClr val="tx2"/>
                </a:solidFill>
              </a:rPr>
              <a:t>如果你能在</a:t>
            </a:r>
            <a:r>
              <a:rPr lang="en-US" altLang="zh-CN" sz="1600">
                <a:solidFill>
                  <a:schemeClr val="tx2"/>
                </a:solidFill>
              </a:rPr>
              <a:t>6</a:t>
            </a:r>
            <a:r>
              <a:rPr lang="zh-CN" altLang="en-US" sz="1600">
                <a:solidFill>
                  <a:schemeClr val="tx2"/>
                </a:solidFill>
              </a:rPr>
              <a:t>分钟内步行</a:t>
            </a:r>
            <a:r>
              <a:rPr lang="en-US" altLang="zh-CN" sz="1600">
                <a:solidFill>
                  <a:schemeClr val="tx2"/>
                </a:solidFill>
              </a:rPr>
              <a:t>500</a:t>
            </a:r>
            <a:r>
              <a:rPr lang="zh-CN" altLang="en-US" sz="1600">
                <a:solidFill>
                  <a:schemeClr val="tx2"/>
                </a:solidFill>
              </a:rPr>
              <a:t>多米，说明你日常的健身水平是合适的。但是，如果你步行</a:t>
            </a:r>
            <a:r>
              <a:rPr lang="en-US" altLang="zh-CN" sz="1600">
                <a:solidFill>
                  <a:schemeClr val="tx2"/>
                </a:solidFill>
              </a:rPr>
              <a:t>6</a:t>
            </a:r>
            <a:r>
              <a:rPr lang="zh-CN" altLang="en-US" sz="1600">
                <a:solidFill>
                  <a:schemeClr val="tx2"/>
                </a:solidFill>
              </a:rPr>
              <a:t>分钟还不到</a:t>
            </a:r>
            <a:r>
              <a:rPr lang="en-US" altLang="zh-CN" sz="1600">
                <a:solidFill>
                  <a:schemeClr val="tx2"/>
                </a:solidFill>
              </a:rPr>
              <a:t>200</a:t>
            </a:r>
            <a:r>
              <a:rPr lang="zh-CN" altLang="en-US" sz="1600">
                <a:solidFill>
                  <a:schemeClr val="tx2"/>
                </a:solidFill>
              </a:rPr>
              <a:t>米，那么有可能你真的体质较差。而如果</a:t>
            </a:r>
            <a:r>
              <a:rPr lang="en-US" altLang="zh-CN" sz="1600">
                <a:solidFill>
                  <a:schemeClr val="tx2"/>
                </a:solidFill>
              </a:rPr>
              <a:t>6</a:t>
            </a:r>
            <a:r>
              <a:rPr lang="zh-CN" altLang="en-US" sz="1600">
                <a:solidFill>
                  <a:schemeClr val="tx2"/>
                </a:solidFill>
              </a:rPr>
              <a:t>分钟内走完了</a:t>
            </a:r>
            <a:r>
              <a:rPr lang="en-US" altLang="zh-CN" sz="1600">
                <a:solidFill>
                  <a:schemeClr val="tx2"/>
                </a:solidFill>
              </a:rPr>
              <a:t>200~500</a:t>
            </a:r>
            <a:r>
              <a:rPr lang="zh-CN" altLang="en-US" sz="1600">
                <a:solidFill>
                  <a:schemeClr val="tx2"/>
                </a:solidFill>
              </a:rPr>
              <a:t>米，那么你需要咨询医生了解一下自己是否有潜在的疾病。</a:t>
            </a:r>
            <a:endParaRPr lang="en-US" altLang="zh-CN" sz="1600">
              <a:solidFill>
                <a:schemeClr val="tx2"/>
              </a:solidFill>
            </a:endParaRPr>
          </a:p>
          <a:p>
            <a:endParaRPr lang="zh-CN" altLang="en-US" sz="1600">
              <a:solidFill>
                <a:schemeClr val="tx2"/>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6"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运动评估有保障</a:t>
            </a:r>
          </a:p>
        </p:txBody>
      </p:sp>
      <p:sp>
        <p:nvSpPr>
          <p:cNvPr id="47" name="矩形 46"/>
          <p:cNvSpPr/>
          <p:nvPr/>
        </p:nvSpPr>
        <p:spPr>
          <a:xfrm>
            <a:off x="285750" y="857250"/>
            <a:ext cx="2643188"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b="1">
                <a:solidFill>
                  <a:srgbClr val="FFFFFF"/>
                </a:solidFill>
                <a:latin typeface="微软雅黑"/>
                <a:ea typeface="微软雅黑"/>
                <a:cs typeface="微软雅黑"/>
              </a:rPr>
              <a:t>评估健身水平的</a:t>
            </a:r>
            <a:r>
              <a:rPr lang="en-US" altLang="zh-CN" b="1">
                <a:solidFill>
                  <a:srgbClr val="FFFFFF"/>
                </a:solidFill>
                <a:latin typeface="微软雅黑"/>
                <a:ea typeface="微软雅黑"/>
                <a:cs typeface="微软雅黑"/>
              </a:rPr>
              <a:t>7</a:t>
            </a:r>
            <a:r>
              <a:rPr lang="zh-CN" altLang="en-US" b="1">
                <a:solidFill>
                  <a:srgbClr val="FFFFFF"/>
                </a:solidFill>
                <a:latin typeface="微软雅黑"/>
                <a:ea typeface="微软雅黑"/>
                <a:cs typeface="微软雅黑"/>
              </a:rPr>
              <a:t>个测试</a:t>
            </a:r>
          </a:p>
        </p:txBody>
      </p:sp>
      <p:sp>
        <p:nvSpPr>
          <p:cNvPr id="48" name="云形 47"/>
          <p:cNvSpPr/>
          <p:nvPr/>
        </p:nvSpPr>
        <p:spPr>
          <a:xfrm rot="907099">
            <a:off x="4332288" y="763588"/>
            <a:ext cx="2925762" cy="814387"/>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2">
                  <a:lumMod val="20000"/>
                  <a:lumOff val="80000"/>
                </a:schemeClr>
              </a:solidFill>
            </a:endParaRPr>
          </a:p>
        </p:txBody>
      </p:sp>
      <p:sp>
        <p:nvSpPr>
          <p:cNvPr id="65541" name="TextBox 52"/>
          <p:cNvSpPr txBox="1">
            <a:spLocks noChangeArrowheads="1"/>
          </p:cNvSpPr>
          <p:nvPr/>
        </p:nvSpPr>
        <p:spPr bwMode="auto">
          <a:xfrm rot="693138">
            <a:off x="4652963" y="974725"/>
            <a:ext cx="2649537" cy="366713"/>
          </a:xfrm>
          <a:prstGeom prst="rect">
            <a:avLst/>
          </a:prstGeom>
          <a:noFill/>
          <a:ln w="9525">
            <a:noFill/>
            <a:miter lim="800000"/>
            <a:headEnd/>
            <a:tailEnd/>
          </a:ln>
        </p:spPr>
        <p:txBody>
          <a:bodyPr>
            <a:spAutoFit/>
          </a:bodyPr>
          <a:lstStyle/>
          <a:p>
            <a:r>
              <a:rPr lang="zh-CN" altLang="en-US">
                <a:solidFill>
                  <a:srgbClr val="2C2084"/>
                </a:solidFill>
              </a:rPr>
              <a:t>你的身体能达标吗？</a:t>
            </a:r>
          </a:p>
        </p:txBody>
      </p:sp>
      <p:sp>
        <p:nvSpPr>
          <p:cNvPr id="65542" name="TextBox 53"/>
          <p:cNvSpPr txBox="1">
            <a:spLocks noChangeArrowheads="1"/>
          </p:cNvSpPr>
          <p:nvPr/>
        </p:nvSpPr>
        <p:spPr bwMode="auto">
          <a:xfrm>
            <a:off x="285750" y="1571625"/>
            <a:ext cx="7643813" cy="2292350"/>
          </a:xfrm>
          <a:prstGeom prst="rect">
            <a:avLst/>
          </a:prstGeom>
          <a:noFill/>
          <a:ln w="9525">
            <a:noFill/>
            <a:miter lim="800000"/>
            <a:headEnd/>
            <a:tailEnd/>
          </a:ln>
        </p:spPr>
        <p:txBody>
          <a:bodyPr>
            <a:spAutoFit/>
          </a:bodyPr>
          <a:lstStyle/>
          <a:p>
            <a:r>
              <a:rPr lang="zh-CN" altLang="en-US" sz="1600">
                <a:solidFill>
                  <a:schemeClr val="tx2"/>
                </a:solidFill>
              </a:rPr>
              <a:t>三、柔软度试验</a:t>
            </a:r>
            <a:endParaRPr lang="en-US" altLang="zh-CN" sz="1600">
              <a:solidFill>
                <a:schemeClr val="tx2"/>
              </a:solidFill>
            </a:endParaRPr>
          </a:p>
          <a:p>
            <a:r>
              <a:rPr lang="zh-CN" altLang="en-US" sz="1600">
                <a:solidFill>
                  <a:schemeClr val="tx2"/>
                </a:solidFill>
              </a:rPr>
              <a:t>身体柔软度好的人往往更加敏捷。身体每块肌肉的移动范围，可以被拉伸到的范围，确保了你避免受伤。</a:t>
            </a:r>
            <a:endParaRPr lang="en-US" altLang="zh-CN" sz="1600">
              <a:solidFill>
                <a:schemeClr val="tx2"/>
              </a:solidFill>
            </a:endParaRPr>
          </a:p>
          <a:p>
            <a:endParaRPr lang="en-US" altLang="zh-CN" sz="1600">
              <a:solidFill>
                <a:schemeClr val="tx2"/>
              </a:solidFill>
            </a:endParaRPr>
          </a:p>
          <a:p>
            <a:r>
              <a:rPr lang="zh-CN" altLang="en-US" sz="1600">
                <a:solidFill>
                  <a:schemeClr val="tx2"/>
                </a:solidFill>
              </a:rPr>
              <a:t>四、腿筋状态</a:t>
            </a:r>
            <a:endParaRPr lang="en-US" altLang="zh-CN" sz="1600">
              <a:solidFill>
                <a:schemeClr val="tx2"/>
              </a:solidFill>
            </a:endParaRPr>
          </a:p>
          <a:p>
            <a:r>
              <a:rPr lang="zh-CN" altLang="en-US" sz="1600">
                <a:solidFill>
                  <a:schemeClr val="tx2"/>
                </a:solidFill>
              </a:rPr>
              <a:t>躺下来，抬起你的腿，而且你能毫不费力地达到</a:t>
            </a:r>
            <a:r>
              <a:rPr lang="en-US" altLang="zh-CN" sz="1600">
                <a:solidFill>
                  <a:schemeClr val="tx2"/>
                </a:solidFill>
              </a:rPr>
              <a:t>90</a:t>
            </a:r>
            <a:r>
              <a:rPr lang="zh-CN" altLang="en-US" sz="1600">
                <a:solidFill>
                  <a:schemeClr val="tx2"/>
                </a:solidFill>
              </a:rPr>
              <a:t>度，这意味着你的腿筋有足够的灵活性。</a:t>
            </a:r>
            <a:endParaRPr lang="en-US" altLang="zh-CN" sz="1600">
              <a:solidFill>
                <a:schemeClr val="tx2"/>
              </a:solidFill>
            </a:endParaRPr>
          </a:p>
          <a:p>
            <a:endParaRPr lang="en-US" altLang="zh-CN" sz="1600">
              <a:solidFill>
                <a:schemeClr val="tx2"/>
              </a:solidFill>
            </a:endParaRPr>
          </a:p>
          <a:p>
            <a:endParaRPr lang="zh-CN" altLang="en-US" sz="1600">
              <a:solidFill>
                <a:schemeClr val="tx2"/>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4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6"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运动评估有保障</a:t>
            </a:r>
          </a:p>
        </p:txBody>
      </p:sp>
      <p:sp>
        <p:nvSpPr>
          <p:cNvPr id="47" name="矩形 46"/>
          <p:cNvSpPr/>
          <p:nvPr/>
        </p:nvSpPr>
        <p:spPr>
          <a:xfrm>
            <a:off x="285750" y="857250"/>
            <a:ext cx="2643188"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b="1">
                <a:solidFill>
                  <a:srgbClr val="FFFFFF"/>
                </a:solidFill>
                <a:latin typeface="微软雅黑"/>
                <a:ea typeface="微软雅黑"/>
                <a:cs typeface="微软雅黑"/>
              </a:rPr>
              <a:t>评估健身水平的</a:t>
            </a:r>
            <a:r>
              <a:rPr lang="en-US" altLang="zh-CN" b="1">
                <a:solidFill>
                  <a:srgbClr val="FFFFFF"/>
                </a:solidFill>
                <a:latin typeface="微软雅黑"/>
                <a:ea typeface="微软雅黑"/>
                <a:cs typeface="微软雅黑"/>
              </a:rPr>
              <a:t>7</a:t>
            </a:r>
            <a:r>
              <a:rPr lang="zh-CN" altLang="en-US" b="1">
                <a:solidFill>
                  <a:srgbClr val="FFFFFF"/>
                </a:solidFill>
                <a:latin typeface="微软雅黑"/>
                <a:ea typeface="微软雅黑"/>
                <a:cs typeface="微软雅黑"/>
              </a:rPr>
              <a:t>个测试</a:t>
            </a:r>
          </a:p>
        </p:txBody>
      </p:sp>
      <p:sp>
        <p:nvSpPr>
          <p:cNvPr id="48" name="云形 47"/>
          <p:cNvSpPr/>
          <p:nvPr/>
        </p:nvSpPr>
        <p:spPr>
          <a:xfrm rot="907099">
            <a:off x="4332288" y="763588"/>
            <a:ext cx="2925762" cy="814387"/>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2">
                  <a:lumMod val="20000"/>
                  <a:lumOff val="80000"/>
                </a:schemeClr>
              </a:solidFill>
            </a:endParaRPr>
          </a:p>
        </p:txBody>
      </p:sp>
      <p:sp>
        <p:nvSpPr>
          <p:cNvPr id="67589" name="TextBox 52"/>
          <p:cNvSpPr txBox="1">
            <a:spLocks noChangeArrowheads="1"/>
          </p:cNvSpPr>
          <p:nvPr/>
        </p:nvSpPr>
        <p:spPr bwMode="auto">
          <a:xfrm rot="693138">
            <a:off x="4646613" y="1039813"/>
            <a:ext cx="3297237" cy="366712"/>
          </a:xfrm>
          <a:prstGeom prst="rect">
            <a:avLst/>
          </a:prstGeom>
          <a:noFill/>
          <a:ln w="9525">
            <a:noFill/>
            <a:miter lim="800000"/>
            <a:headEnd/>
            <a:tailEnd/>
          </a:ln>
        </p:spPr>
        <p:txBody>
          <a:bodyPr>
            <a:spAutoFit/>
          </a:bodyPr>
          <a:lstStyle/>
          <a:p>
            <a:r>
              <a:rPr lang="zh-CN" altLang="en-US">
                <a:solidFill>
                  <a:srgbClr val="2C2084"/>
                </a:solidFill>
              </a:rPr>
              <a:t>你的身体能达标吗？</a:t>
            </a:r>
          </a:p>
        </p:txBody>
      </p:sp>
      <p:sp>
        <p:nvSpPr>
          <p:cNvPr id="67590" name="TextBox 53"/>
          <p:cNvSpPr txBox="1">
            <a:spLocks noChangeArrowheads="1"/>
          </p:cNvSpPr>
          <p:nvPr/>
        </p:nvSpPr>
        <p:spPr bwMode="auto">
          <a:xfrm>
            <a:off x="285750" y="1571625"/>
            <a:ext cx="7643813" cy="3176588"/>
          </a:xfrm>
          <a:prstGeom prst="rect">
            <a:avLst/>
          </a:prstGeom>
          <a:noFill/>
          <a:ln w="9525">
            <a:noFill/>
            <a:miter lim="800000"/>
            <a:headEnd/>
            <a:tailEnd/>
          </a:ln>
        </p:spPr>
        <p:txBody>
          <a:bodyPr>
            <a:spAutoFit/>
          </a:bodyPr>
          <a:lstStyle/>
          <a:p>
            <a:r>
              <a:rPr lang="zh-CN" altLang="en-US">
                <a:solidFill>
                  <a:schemeClr val="tx2"/>
                </a:solidFill>
              </a:rPr>
              <a:t>五、肌肉测试</a:t>
            </a:r>
            <a:endParaRPr lang="en-US" altLang="zh-CN">
              <a:solidFill>
                <a:schemeClr val="tx2"/>
              </a:solidFill>
            </a:endParaRPr>
          </a:p>
          <a:p>
            <a:r>
              <a:rPr lang="en-US" altLang="zh-CN">
                <a:solidFill>
                  <a:schemeClr val="tx2"/>
                </a:solidFill>
              </a:rPr>
              <a:t>1.</a:t>
            </a:r>
            <a:r>
              <a:rPr lang="zh-CN" altLang="en-US">
                <a:solidFill>
                  <a:schemeClr val="tx2"/>
                </a:solidFill>
              </a:rPr>
              <a:t>俯卧撑       </a:t>
            </a:r>
            <a:endParaRPr lang="en-US" altLang="zh-CN">
              <a:solidFill>
                <a:schemeClr val="tx2"/>
              </a:solidFill>
            </a:endParaRPr>
          </a:p>
          <a:p>
            <a:r>
              <a:rPr lang="zh-CN" altLang="en-US">
                <a:solidFill>
                  <a:schemeClr val="tx2"/>
                </a:solidFill>
              </a:rPr>
              <a:t>评估你的肌肉力量的最佳方式是通过俯卧撑。如果你能在一分钟内做到</a:t>
            </a:r>
            <a:r>
              <a:rPr lang="en-US" altLang="zh-CN">
                <a:solidFill>
                  <a:schemeClr val="tx2"/>
                </a:solidFill>
              </a:rPr>
              <a:t>10~20</a:t>
            </a:r>
            <a:r>
              <a:rPr lang="zh-CN" altLang="en-US">
                <a:solidFill>
                  <a:schemeClr val="tx2"/>
                </a:solidFill>
              </a:rPr>
              <a:t>个，那么你的肌肉力量可以称作比较良好。</a:t>
            </a:r>
            <a:endParaRPr lang="en-US" altLang="zh-CN">
              <a:solidFill>
                <a:schemeClr val="tx2"/>
              </a:solidFill>
            </a:endParaRPr>
          </a:p>
          <a:p>
            <a:endParaRPr lang="en-US" altLang="zh-CN">
              <a:solidFill>
                <a:schemeClr val="tx2"/>
              </a:solidFill>
            </a:endParaRPr>
          </a:p>
          <a:p>
            <a:r>
              <a:rPr lang="en-US" altLang="zh-CN" sz="1600">
                <a:solidFill>
                  <a:schemeClr val="tx2"/>
                </a:solidFill>
              </a:rPr>
              <a:t>2.</a:t>
            </a:r>
            <a:r>
              <a:rPr lang="zh-CN" altLang="en-US" sz="1600">
                <a:solidFill>
                  <a:schemeClr val="tx2"/>
                </a:solidFill>
              </a:rPr>
              <a:t>纵跳</a:t>
            </a:r>
            <a:endParaRPr lang="en-US" altLang="zh-CN" sz="1600">
              <a:solidFill>
                <a:schemeClr val="tx2"/>
              </a:solidFill>
            </a:endParaRPr>
          </a:p>
          <a:p>
            <a:r>
              <a:rPr lang="zh-CN" altLang="en-US" sz="1600">
                <a:solidFill>
                  <a:schemeClr val="tx2"/>
                </a:solidFill>
              </a:rPr>
              <a:t>    桑托斯</a:t>
            </a:r>
            <a:r>
              <a:rPr lang="en-US" altLang="zh-CN" sz="1600">
                <a:solidFill>
                  <a:schemeClr val="tx2"/>
                </a:solidFill>
              </a:rPr>
              <a:t>·</a:t>
            </a:r>
            <a:r>
              <a:rPr lang="zh-CN" altLang="en-US" sz="1600">
                <a:solidFill>
                  <a:schemeClr val="tx2"/>
                </a:solidFill>
              </a:rPr>
              <a:t>库马尔</a:t>
            </a:r>
            <a:r>
              <a:rPr lang="en-US" altLang="zh-CN" sz="1600">
                <a:solidFill>
                  <a:schemeClr val="tx2"/>
                </a:solidFill>
              </a:rPr>
              <a:t>·</a:t>
            </a:r>
            <a:r>
              <a:rPr lang="zh-CN" altLang="en-US" sz="1600">
                <a:solidFill>
                  <a:schemeClr val="tx2"/>
                </a:solidFill>
              </a:rPr>
              <a:t>阿加瓦尔博士，提出的纵跳测试被用来确定腿部肌肉力量。在该项测试中，人们尝试跳跃以达到在墙壁上的最高的。男性达到的高度超过</a:t>
            </a:r>
            <a:r>
              <a:rPr lang="en-US" altLang="zh-CN" sz="1600">
                <a:solidFill>
                  <a:schemeClr val="tx2"/>
                </a:solidFill>
              </a:rPr>
              <a:t>28</a:t>
            </a:r>
            <a:r>
              <a:rPr lang="zh-CN" altLang="en-US" sz="1600">
                <a:solidFill>
                  <a:schemeClr val="tx2"/>
                </a:solidFill>
              </a:rPr>
              <a:t>英寸（</a:t>
            </a:r>
            <a:r>
              <a:rPr lang="en-US" altLang="zh-CN" sz="1600">
                <a:solidFill>
                  <a:schemeClr val="tx2"/>
                </a:solidFill>
              </a:rPr>
              <a:t>71cm</a:t>
            </a:r>
            <a:r>
              <a:rPr lang="zh-CN" altLang="en-US" sz="1600">
                <a:solidFill>
                  <a:schemeClr val="tx2"/>
                </a:solidFill>
              </a:rPr>
              <a:t>）是优秀的，</a:t>
            </a:r>
            <a:r>
              <a:rPr lang="en-US" altLang="zh-CN" sz="1600">
                <a:solidFill>
                  <a:schemeClr val="tx2"/>
                </a:solidFill>
              </a:rPr>
              <a:t>24~28</a:t>
            </a:r>
            <a:r>
              <a:rPr lang="zh-CN" altLang="en-US" sz="1600">
                <a:solidFill>
                  <a:schemeClr val="tx2"/>
                </a:solidFill>
              </a:rPr>
              <a:t>英寸（</a:t>
            </a:r>
            <a:r>
              <a:rPr lang="en-US" altLang="zh-CN" sz="1600">
                <a:solidFill>
                  <a:schemeClr val="tx2"/>
                </a:solidFill>
              </a:rPr>
              <a:t>61~71cm</a:t>
            </a:r>
            <a:r>
              <a:rPr lang="zh-CN" altLang="en-US" sz="1600">
                <a:solidFill>
                  <a:schemeClr val="tx2"/>
                </a:solidFill>
              </a:rPr>
              <a:t>）之间是很不错，</a:t>
            </a:r>
            <a:r>
              <a:rPr lang="en-US" altLang="zh-CN" sz="1600">
                <a:solidFill>
                  <a:schemeClr val="tx2"/>
                </a:solidFill>
              </a:rPr>
              <a:t>20~24</a:t>
            </a:r>
            <a:r>
              <a:rPr lang="zh-CN" altLang="en-US" sz="1600">
                <a:solidFill>
                  <a:schemeClr val="tx2"/>
                </a:solidFill>
              </a:rPr>
              <a:t>英寸（</a:t>
            </a:r>
            <a:r>
              <a:rPr lang="en-US" altLang="zh-CN" sz="1600">
                <a:solidFill>
                  <a:schemeClr val="tx2"/>
                </a:solidFill>
              </a:rPr>
              <a:t>50 ~61cm</a:t>
            </a:r>
            <a:r>
              <a:rPr lang="zh-CN" altLang="en-US" sz="1600">
                <a:solidFill>
                  <a:schemeClr val="tx2"/>
                </a:solidFill>
              </a:rPr>
              <a:t>）是高于平均水平，低于</a:t>
            </a:r>
            <a:r>
              <a:rPr lang="en-US" altLang="zh-CN" sz="1600">
                <a:solidFill>
                  <a:schemeClr val="tx2"/>
                </a:solidFill>
              </a:rPr>
              <a:t>20cm</a:t>
            </a:r>
            <a:r>
              <a:rPr lang="zh-CN" altLang="en-US" sz="1600">
                <a:solidFill>
                  <a:schemeClr val="tx2"/>
                </a:solidFill>
              </a:rPr>
              <a:t>是非常差。对于女性而言，以上标准减少</a:t>
            </a:r>
            <a:r>
              <a:rPr lang="en-US" altLang="zh-CN" sz="1600">
                <a:solidFill>
                  <a:schemeClr val="tx2"/>
                </a:solidFill>
              </a:rPr>
              <a:t>4</a:t>
            </a:r>
            <a:r>
              <a:rPr lang="zh-CN" altLang="en-US" sz="1600">
                <a:solidFill>
                  <a:schemeClr val="tx2"/>
                </a:solidFill>
              </a:rPr>
              <a:t>英寸（</a:t>
            </a:r>
            <a:r>
              <a:rPr lang="en-US" altLang="zh-CN" sz="1600">
                <a:solidFill>
                  <a:schemeClr val="tx2"/>
                </a:solidFill>
              </a:rPr>
              <a:t>10cm</a:t>
            </a:r>
            <a:r>
              <a:rPr lang="zh-CN" altLang="en-US" sz="1600">
                <a:solidFill>
                  <a:schemeClr val="tx2"/>
                </a:solidFill>
              </a:rPr>
              <a:t>）即可。</a:t>
            </a:r>
            <a:endParaRPr lang="en-US" altLang="zh-CN" sz="1600">
              <a:solidFill>
                <a:schemeClr val="tx2"/>
              </a:solidFill>
            </a:endParaRPr>
          </a:p>
          <a:p>
            <a:endParaRPr lang="en-US" altLang="zh-CN" sz="1600">
              <a:solidFill>
                <a:schemeClr val="tx2"/>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4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6"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运动评估有保障</a:t>
            </a:r>
          </a:p>
        </p:txBody>
      </p:sp>
      <p:sp>
        <p:nvSpPr>
          <p:cNvPr id="47" name="矩形 46"/>
          <p:cNvSpPr/>
          <p:nvPr/>
        </p:nvSpPr>
        <p:spPr>
          <a:xfrm>
            <a:off x="285750" y="857250"/>
            <a:ext cx="2643188"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b="1">
                <a:solidFill>
                  <a:srgbClr val="FFFFFF"/>
                </a:solidFill>
                <a:latin typeface="微软雅黑"/>
                <a:ea typeface="微软雅黑"/>
                <a:cs typeface="微软雅黑"/>
              </a:rPr>
              <a:t>评估健身水平的</a:t>
            </a:r>
            <a:r>
              <a:rPr lang="en-US" altLang="zh-CN" b="1">
                <a:solidFill>
                  <a:srgbClr val="FFFFFF"/>
                </a:solidFill>
                <a:latin typeface="微软雅黑"/>
                <a:ea typeface="微软雅黑"/>
                <a:cs typeface="微软雅黑"/>
              </a:rPr>
              <a:t>7</a:t>
            </a:r>
            <a:r>
              <a:rPr lang="zh-CN" altLang="en-US" b="1">
                <a:solidFill>
                  <a:srgbClr val="FFFFFF"/>
                </a:solidFill>
                <a:latin typeface="微软雅黑"/>
                <a:ea typeface="微软雅黑"/>
                <a:cs typeface="微软雅黑"/>
              </a:rPr>
              <a:t>个测试</a:t>
            </a:r>
          </a:p>
        </p:txBody>
      </p:sp>
      <p:sp>
        <p:nvSpPr>
          <p:cNvPr id="48" name="云形 47"/>
          <p:cNvSpPr/>
          <p:nvPr/>
        </p:nvSpPr>
        <p:spPr>
          <a:xfrm rot="907099">
            <a:off x="4332288" y="763588"/>
            <a:ext cx="2925762" cy="814387"/>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2">
                  <a:lumMod val="20000"/>
                  <a:lumOff val="80000"/>
                </a:schemeClr>
              </a:solidFill>
            </a:endParaRPr>
          </a:p>
        </p:txBody>
      </p:sp>
      <p:sp>
        <p:nvSpPr>
          <p:cNvPr id="69637" name="TextBox 52"/>
          <p:cNvSpPr txBox="1">
            <a:spLocks noChangeArrowheads="1"/>
          </p:cNvSpPr>
          <p:nvPr/>
        </p:nvSpPr>
        <p:spPr bwMode="auto">
          <a:xfrm rot="693138">
            <a:off x="4651375" y="989013"/>
            <a:ext cx="2792413" cy="366712"/>
          </a:xfrm>
          <a:prstGeom prst="rect">
            <a:avLst/>
          </a:prstGeom>
          <a:noFill/>
          <a:ln w="9525">
            <a:noFill/>
            <a:miter lim="800000"/>
            <a:headEnd/>
            <a:tailEnd/>
          </a:ln>
        </p:spPr>
        <p:txBody>
          <a:bodyPr>
            <a:spAutoFit/>
          </a:bodyPr>
          <a:lstStyle/>
          <a:p>
            <a:r>
              <a:rPr lang="zh-CN" altLang="en-US">
                <a:solidFill>
                  <a:srgbClr val="2C2084"/>
                </a:solidFill>
              </a:rPr>
              <a:t>你的身体能达标吗？</a:t>
            </a:r>
          </a:p>
        </p:txBody>
      </p:sp>
      <p:sp>
        <p:nvSpPr>
          <p:cNvPr id="69638" name="TextBox 53"/>
          <p:cNvSpPr txBox="1">
            <a:spLocks noChangeArrowheads="1"/>
          </p:cNvSpPr>
          <p:nvPr/>
        </p:nvSpPr>
        <p:spPr bwMode="auto">
          <a:xfrm>
            <a:off x="250825" y="1276350"/>
            <a:ext cx="7643813" cy="3708400"/>
          </a:xfrm>
          <a:prstGeom prst="rect">
            <a:avLst/>
          </a:prstGeom>
          <a:noFill/>
          <a:ln w="9525">
            <a:noFill/>
            <a:miter lim="800000"/>
            <a:headEnd/>
            <a:tailEnd/>
          </a:ln>
        </p:spPr>
        <p:txBody>
          <a:bodyPr>
            <a:spAutoFit/>
          </a:bodyPr>
          <a:lstStyle/>
          <a:p>
            <a:r>
              <a:rPr lang="zh-CN" altLang="en-US" sz="1400" b="1">
                <a:solidFill>
                  <a:schemeClr val="tx2"/>
                </a:solidFill>
              </a:rPr>
              <a:t>六、体重指数测试</a:t>
            </a:r>
            <a:endParaRPr lang="en-US" altLang="zh-CN" sz="1400" b="1">
              <a:solidFill>
                <a:schemeClr val="tx2"/>
              </a:solidFill>
            </a:endParaRPr>
          </a:p>
          <a:p>
            <a:r>
              <a:rPr lang="en-US" altLang="zh-CN" sz="1400" b="1">
                <a:solidFill>
                  <a:schemeClr val="tx2"/>
                </a:solidFill>
              </a:rPr>
              <a:t>1.</a:t>
            </a:r>
            <a:r>
              <a:rPr lang="zh-CN" altLang="en-US" sz="1400" b="1">
                <a:solidFill>
                  <a:schemeClr val="tx2"/>
                </a:solidFill>
              </a:rPr>
              <a:t>“捏”测试</a:t>
            </a:r>
            <a:endParaRPr lang="en-US" altLang="zh-CN" sz="1400" b="1">
              <a:solidFill>
                <a:schemeClr val="tx2"/>
              </a:solidFill>
            </a:endParaRPr>
          </a:p>
          <a:p>
            <a:r>
              <a:rPr lang="zh-CN" altLang="en-US" sz="1400">
                <a:solidFill>
                  <a:schemeClr val="tx2"/>
                </a:solidFill>
              </a:rPr>
              <a:t>男人正常的脂肪比例应为</a:t>
            </a:r>
            <a:r>
              <a:rPr lang="en-US" altLang="zh-CN" sz="1400">
                <a:solidFill>
                  <a:schemeClr val="tx2"/>
                </a:solidFill>
              </a:rPr>
              <a:t>18~24%</a:t>
            </a:r>
            <a:r>
              <a:rPr lang="zh-CN" altLang="en-US" sz="1400">
                <a:solidFill>
                  <a:schemeClr val="tx2"/>
                </a:solidFill>
              </a:rPr>
              <a:t>，女性应该是</a:t>
            </a:r>
            <a:r>
              <a:rPr lang="en-US" altLang="zh-CN" sz="1400">
                <a:solidFill>
                  <a:schemeClr val="tx2"/>
                </a:solidFill>
              </a:rPr>
              <a:t>15~18%</a:t>
            </a:r>
            <a:r>
              <a:rPr lang="zh-CN" altLang="en-US" sz="1400">
                <a:solidFill>
                  <a:schemeClr val="tx2"/>
                </a:solidFill>
              </a:rPr>
              <a:t>左右。为了评估你的体重百分比，你可在家里做捏测试。“捏”其实就是捏着你的腰部、手臂、大腿侧面的赘肉，如果你能捏到的肉超过</a:t>
            </a:r>
            <a:r>
              <a:rPr lang="en-US" altLang="zh-CN" sz="1400">
                <a:solidFill>
                  <a:schemeClr val="tx2"/>
                </a:solidFill>
              </a:rPr>
              <a:t>2</a:t>
            </a:r>
            <a:r>
              <a:rPr lang="zh-CN" altLang="en-US" sz="1400">
                <a:solidFill>
                  <a:schemeClr val="tx2"/>
                </a:solidFill>
              </a:rPr>
              <a:t>英寸（</a:t>
            </a:r>
            <a:r>
              <a:rPr lang="en-US" altLang="zh-CN" sz="1400">
                <a:solidFill>
                  <a:schemeClr val="tx2"/>
                </a:solidFill>
              </a:rPr>
              <a:t>5cm</a:t>
            </a:r>
            <a:r>
              <a:rPr lang="zh-CN" altLang="en-US" sz="1400">
                <a:solidFill>
                  <a:schemeClr val="tx2"/>
                </a:solidFill>
              </a:rPr>
              <a:t>），这意味着你的脂肪比例是比上面的标准更高的。</a:t>
            </a:r>
            <a:endParaRPr lang="en-US" altLang="zh-CN" sz="1400">
              <a:solidFill>
                <a:schemeClr val="tx2"/>
              </a:solidFill>
            </a:endParaRPr>
          </a:p>
          <a:p>
            <a:endParaRPr lang="zh-CN" altLang="en-US" sz="1400">
              <a:solidFill>
                <a:schemeClr val="tx2"/>
              </a:solidFill>
            </a:endParaRPr>
          </a:p>
          <a:p>
            <a:r>
              <a:rPr lang="en-US" altLang="zh-CN" sz="1400" b="1">
                <a:solidFill>
                  <a:schemeClr val="tx2"/>
                </a:solidFill>
              </a:rPr>
              <a:t>2.</a:t>
            </a:r>
            <a:r>
              <a:rPr lang="zh-CN" altLang="en-US" sz="1400" b="1">
                <a:solidFill>
                  <a:schemeClr val="tx2"/>
                </a:solidFill>
              </a:rPr>
              <a:t>腰臀比</a:t>
            </a:r>
            <a:endParaRPr lang="en-US" altLang="zh-CN" sz="1400" b="1">
              <a:solidFill>
                <a:schemeClr val="tx2"/>
              </a:solidFill>
            </a:endParaRPr>
          </a:p>
          <a:p>
            <a:r>
              <a:rPr lang="zh-CN" altLang="en-US" sz="1400">
                <a:solidFill>
                  <a:schemeClr val="tx2"/>
                </a:solidFill>
              </a:rPr>
              <a:t>据欧洲心脏杂志的一项研究，你的腰臀比与你的心脏疾病是有关系的。腰臀比需要衡量的是你的腰部和臀部最宽的部位。一般来说，当</a:t>
            </a:r>
            <a:r>
              <a:rPr lang="zh-CN" altLang="en-US" sz="1400" b="1">
                <a:solidFill>
                  <a:schemeClr val="tx2"/>
                </a:solidFill>
              </a:rPr>
              <a:t>男性腰臀比大于</a:t>
            </a:r>
            <a:r>
              <a:rPr lang="en-US" altLang="zh-CN" sz="1400" b="1">
                <a:solidFill>
                  <a:schemeClr val="tx2"/>
                </a:solidFill>
              </a:rPr>
              <a:t>0.9</a:t>
            </a:r>
            <a:r>
              <a:rPr lang="zh-CN" altLang="en-US" sz="1400">
                <a:solidFill>
                  <a:schemeClr val="tx2"/>
                </a:solidFill>
              </a:rPr>
              <a:t>，</a:t>
            </a:r>
            <a:r>
              <a:rPr lang="zh-CN" altLang="en-US" sz="1400" b="1">
                <a:solidFill>
                  <a:schemeClr val="tx2"/>
                </a:solidFill>
              </a:rPr>
              <a:t>女性腰臀比大于</a:t>
            </a:r>
            <a:r>
              <a:rPr lang="en-US" altLang="zh-CN" sz="1400" b="1">
                <a:solidFill>
                  <a:schemeClr val="tx2"/>
                </a:solidFill>
              </a:rPr>
              <a:t>0.8</a:t>
            </a:r>
            <a:r>
              <a:rPr lang="zh-CN" altLang="en-US" sz="1400">
                <a:solidFill>
                  <a:schemeClr val="tx2"/>
                </a:solidFill>
              </a:rPr>
              <a:t>，可诊断为中性肥胖。</a:t>
            </a:r>
          </a:p>
          <a:p>
            <a:endParaRPr lang="zh-CN" altLang="en-US" sz="1400">
              <a:solidFill>
                <a:schemeClr val="tx2"/>
              </a:solidFill>
            </a:endParaRPr>
          </a:p>
          <a:p>
            <a:r>
              <a:rPr lang="en-US" altLang="zh-CN" sz="1400" b="1">
                <a:solidFill>
                  <a:schemeClr val="tx2"/>
                </a:solidFill>
              </a:rPr>
              <a:t>3.</a:t>
            </a:r>
            <a:r>
              <a:rPr lang="zh-CN" altLang="en-US" sz="1400" b="1">
                <a:solidFill>
                  <a:schemeClr val="tx2"/>
                </a:solidFill>
              </a:rPr>
              <a:t>体质指数（</a:t>
            </a:r>
            <a:r>
              <a:rPr lang="en-US" altLang="zh-CN" sz="1400" b="1">
                <a:solidFill>
                  <a:schemeClr val="tx2"/>
                </a:solidFill>
              </a:rPr>
              <a:t>BMI</a:t>
            </a:r>
            <a:r>
              <a:rPr lang="zh-CN" altLang="en-US" sz="1400" b="1">
                <a:solidFill>
                  <a:schemeClr val="tx2"/>
                </a:solidFill>
              </a:rPr>
              <a:t>）</a:t>
            </a:r>
          </a:p>
          <a:p>
            <a:r>
              <a:rPr lang="zh-CN" altLang="en-US" sz="1400">
                <a:solidFill>
                  <a:schemeClr val="tx2"/>
                </a:solidFill>
              </a:rPr>
              <a:t>计算方式：</a:t>
            </a:r>
            <a:r>
              <a:rPr lang="en-US" altLang="zh-CN" sz="1400">
                <a:solidFill>
                  <a:schemeClr val="tx2"/>
                </a:solidFill>
              </a:rPr>
              <a:t>BMI=</a:t>
            </a:r>
            <a:r>
              <a:rPr lang="zh-CN" altLang="en-US" sz="1400">
                <a:solidFill>
                  <a:schemeClr val="tx2"/>
                </a:solidFill>
              </a:rPr>
              <a:t>体重（</a:t>
            </a:r>
            <a:r>
              <a:rPr lang="en-US" altLang="zh-CN" sz="1400">
                <a:solidFill>
                  <a:schemeClr val="tx2"/>
                </a:solidFill>
              </a:rPr>
              <a:t>kg</a:t>
            </a:r>
            <a:r>
              <a:rPr lang="zh-CN" altLang="en-US" sz="1400">
                <a:solidFill>
                  <a:schemeClr val="tx2"/>
                </a:solidFill>
              </a:rPr>
              <a:t>）</a:t>
            </a:r>
            <a:r>
              <a:rPr lang="en-US" altLang="zh-CN" sz="1400">
                <a:solidFill>
                  <a:schemeClr val="tx2"/>
                </a:solidFill>
              </a:rPr>
              <a:t>/</a:t>
            </a:r>
            <a:r>
              <a:rPr lang="zh-CN" altLang="en-US" sz="1400">
                <a:solidFill>
                  <a:schemeClr val="tx2"/>
                </a:solidFill>
              </a:rPr>
              <a:t>身高</a:t>
            </a:r>
            <a:r>
              <a:rPr lang="en-US" altLang="zh-CN" sz="1400">
                <a:solidFill>
                  <a:schemeClr val="tx2"/>
                </a:solidFill>
              </a:rPr>
              <a:t>^2(m)    </a:t>
            </a:r>
            <a:r>
              <a:rPr lang="en-US" altLang="zh-CN" sz="1400" b="1">
                <a:solidFill>
                  <a:schemeClr val="tx2"/>
                </a:solidFill>
              </a:rPr>
              <a:t>WHO</a:t>
            </a:r>
            <a:r>
              <a:rPr lang="zh-CN" altLang="en-US" sz="1400" b="1">
                <a:solidFill>
                  <a:schemeClr val="tx2"/>
                </a:solidFill>
              </a:rPr>
              <a:t>建议</a:t>
            </a:r>
          </a:p>
          <a:p>
            <a:r>
              <a:rPr lang="en-US" altLang="zh-CN" sz="1400">
                <a:solidFill>
                  <a:schemeClr val="tx2"/>
                </a:solidFill>
              </a:rPr>
              <a:t>BMI 18.5~25      </a:t>
            </a:r>
            <a:r>
              <a:rPr lang="zh-CN" altLang="en-US" sz="1400">
                <a:solidFill>
                  <a:schemeClr val="tx2"/>
                </a:solidFill>
              </a:rPr>
              <a:t>正常</a:t>
            </a:r>
            <a:endParaRPr lang="en-US" altLang="zh-CN" sz="1400">
              <a:solidFill>
                <a:schemeClr val="tx2"/>
              </a:solidFill>
            </a:endParaRPr>
          </a:p>
          <a:p>
            <a:r>
              <a:rPr lang="en-US" altLang="zh-CN" sz="1400">
                <a:solidFill>
                  <a:schemeClr val="tx2"/>
                </a:solidFill>
              </a:rPr>
              <a:t>BMI </a:t>
            </a:r>
            <a:r>
              <a:rPr lang="zh-CN" altLang="en-US" sz="1400">
                <a:solidFill>
                  <a:schemeClr val="tx2"/>
                </a:solidFill>
              </a:rPr>
              <a:t>＜ </a:t>
            </a:r>
            <a:r>
              <a:rPr lang="en-US" altLang="zh-CN" sz="1400">
                <a:solidFill>
                  <a:schemeClr val="tx2"/>
                </a:solidFill>
              </a:rPr>
              <a:t>18.5      </a:t>
            </a:r>
            <a:r>
              <a:rPr lang="zh-CN" altLang="en-US" sz="1400">
                <a:solidFill>
                  <a:schemeClr val="tx2"/>
                </a:solidFill>
              </a:rPr>
              <a:t>营养不良</a:t>
            </a:r>
            <a:endParaRPr lang="en-US" altLang="zh-CN" sz="1400">
              <a:solidFill>
                <a:schemeClr val="tx2"/>
              </a:solidFill>
            </a:endParaRPr>
          </a:p>
          <a:p>
            <a:r>
              <a:rPr lang="en-US" altLang="zh-CN" sz="1400">
                <a:solidFill>
                  <a:schemeClr val="tx2"/>
                </a:solidFill>
              </a:rPr>
              <a:t>BMI 25~28        </a:t>
            </a:r>
            <a:r>
              <a:rPr lang="zh-CN" altLang="en-US" sz="1400">
                <a:solidFill>
                  <a:schemeClr val="tx2"/>
                </a:solidFill>
              </a:rPr>
              <a:t>超重</a:t>
            </a:r>
          </a:p>
          <a:p>
            <a:r>
              <a:rPr lang="en-US" altLang="zh-CN" sz="1400">
                <a:solidFill>
                  <a:schemeClr val="tx2"/>
                </a:solidFill>
              </a:rPr>
              <a:t>BMI 28</a:t>
            </a:r>
            <a:r>
              <a:rPr lang="zh-CN" altLang="en-US" sz="1400">
                <a:solidFill>
                  <a:schemeClr val="tx2"/>
                </a:solidFill>
              </a:rPr>
              <a:t>＞</a:t>
            </a:r>
            <a:r>
              <a:rPr lang="zh-CN" altLang="en-US" sz="1400"/>
              <a:t>           </a:t>
            </a:r>
            <a:r>
              <a:rPr lang="zh-CN" altLang="en-US" sz="1400">
                <a:solidFill>
                  <a:schemeClr val="tx2"/>
                </a:solidFill>
              </a:rPr>
              <a:t>肥胖</a:t>
            </a:r>
            <a:endParaRPr lang="en-US" altLang="zh-CN" sz="1400">
              <a:solidFill>
                <a:schemeClr val="tx2"/>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4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6" name="文本框 3"/>
          <p:cNvSpPr txBox="1"/>
          <p:nvPr/>
        </p:nvSpPr>
        <p:spPr>
          <a:xfrm>
            <a:off x="266700" y="147638"/>
            <a:ext cx="233838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运动评估有保障</a:t>
            </a:r>
          </a:p>
        </p:txBody>
      </p:sp>
      <p:sp>
        <p:nvSpPr>
          <p:cNvPr id="47" name="矩形 46"/>
          <p:cNvSpPr/>
          <p:nvPr/>
        </p:nvSpPr>
        <p:spPr>
          <a:xfrm>
            <a:off x="285750" y="857250"/>
            <a:ext cx="2643188" cy="431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b="1">
                <a:solidFill>
                  <a:srgbClr val="FFFFFF"/>
                </a:solidFill>
                <a:latin typeface="微软雅黑"/>
                <a:ea typeface="微软雅黑"/>
                <a:cs typeface="微软雅黑"/>
              </a:rPr>
              <a:t>评估健身水平的</a:t>
            </a:r>
            <a:r>
              <a:rPr lang="en-US" altLang="zh-CN" b="1">
                <a:solidFill>
                  <a:srgbClr val="FFFFFF"/>
                </a:solidFill>
                <a:latin typeface="微软雅黑"/>
                <a:ea typeface="微软雅黑"/>
                <a:cs typeface="微软雅黑"/>
              </a:rPr>
              <a:t>7</a:t>
            </a:r>
            <a:r>
              <a:rPr lang="zh-CN" altLang="en-US" b="1">
                <a:solidFill>
                  <a:srgbClr val="FFFFFF"/>
                </a:solidFill>
                <a:latin typeface="微软雅黑"/>
                <a:ea typeface="微软雅黑"/>
                <a:cs typeface="微软雅黑"/>
              </a:rPr>
              <a:t>个测试</a:t>
            </a:r>
          </a:p>
        </p:txBody>
      </p:sp>
      <p:sp>
        <p:nvSpPr>
          <p:cNvPr id="48" name="云形 47"/>
          <p:cNvSpPr/>
          <p:nvPr/>
        </p:nvSpPr>
        <p:spPr>
          <a:xfrm rot="907099">
            <a:off x="4332288" y="763588"/>
            <a:ext cx="2925762" cy="814387"/>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tx2">
                  <a:lumMod val="20000"/>
                  <a:lumOff val="80000"/>
                </a:schemeClr>
              </a:solidFill>
            </a:endParaRPr>
          </a:p>
        </p:txBody>
      </p:sp>
      <p:sp>
        <p:nvSpPr>
          <p:cNvPr id="137222" name="TextBox 52"/>
          <p:cNvSpPr txBox="1">
            <a:spLocks noChangeArrowheads="1"/>
          </p:cNvSpPr>
          <p:nvPr/>
        </p:nvSpPr>
        <p:spPr bwMode="auto">
          <a:xfrm rot="693138">
            <a:off x="4651375" y="989013"/>
            <a:ext cx="2792413" cy="366712"/>
          </a:xfrm>
          <a:prstGeom prst="rect">
            <a:avLst/>
          </a:prstGeom>
          <a:noFill/>
          <a:ln w="9525">
            <a:noFill/>
            <a:miter lim="800000"/>
            <a:headEnd/>
            <a:tailEnd/>
          </a:ln>
        </p:spPr>
        <p:txBody>
          <a:bodyPr>
            <a:spAutoFit/>
          </a:bodyPr>
          <a:lstStyle/>
          <a:p>
            <a:r>
              <a:rPr lang="zh-CN" altLang="en-US">
                <a:solidFill>
                  <a:srgbClr val="2C2084"/>
                </a:solidFill>
              </a:rPr>
              <a:t>你的身体能达标吗？</a:t>
            </a:r>
          </a:p>
        </p:txBody>
      </p:sp>
      <p:sp>
        <p:nvSpPr>
          <p:cNvPr id="137223" name="TextBox 53"/>
          <p:cNvSpPr txBox="1">
            <a:spLocks noChangeArrowheads="1"/>
          </p:cNvSpPr>
          <p:nvPr/>
        </p:nvSpPr>
        <p:spPr bwMode="auto">
          <a:xfrm>
            <a:off x="2051050" y="1276350"/>
            <a:ext cx="5843588" cy="3282950"/>
          </a:xfrm>
          <a:prstGeom prst="rect">
            <a:avLst/>
          </a:prstGeom>
          <a:noFill/>
          <a:ln w="9525">
            <a:noFill/>
            <a:miter lim="800000"/>
            <a:headEnd/>
            <a:tailEnd/>
          </a:ln>
        </p:spPr>
        <p:txBody>
          <a:bodyPr>
            <a:spAutoFit/>
          </a:bodyPr>
          <a:lstStyle/>
          <a:p>
            <a:endParaRPr lang="zh-CN" altLang="en-US" sz="1400" b="1">
              <a:solidFill>
                <a:schemeClr val="tx2"/>
              </a:solidFill>
            </a:endParaRPr>
          </a:p>
          <a:p>
            <a:r>
              <a:rPr lang="zh-CN" altLang="en-US" sz="1400" b="1">
                <a:solidFill>
                  <a:schemeClr val="tx2"/>
                </a:solidFill>
              </a:rPr>
              <a:t>七、健康状态评估</a:t>
            </a:r>
          </a:p>
          <a:p>
            <a:endParaRPr lang="en-US" altLang="zh-CN" sz="1400" b="1">
              <a:solidFill>
                <a:schemeClr val="tx2"/>
              </a:solidFill>
            </a:endParaRPr>
          </a:p>
          <a:p>
            <a:r>
              <a:rPr lang="zh-CN" altLang="en-US" sz="1400" b="1">
                <a:solidFill>
                  <a:schemeClr val="tx2"/>
                </a:solidFill>
              </a:rPr>
              <a:t>是否有慢性病？</a:t>
            </a:r>
          </a:p>
          <a:p>
            <a:endParaRPr lang="zh-CN" altLang="en-US" sz="1400" b="1">
              <a:solidFill>
                <a:schemeClr val="tx2"/>
              </a:solidFill>
            </a:endParaRPr>
          </a:p>
          <a:p>
            <a:r>
              <a:rPr lang="zh-CN" altLang="en-US" sz="1400" b="1">
                <a:solidFill>
                  <a:schemeClr val="tx2"/>
                </a:solidFill>
              </a:rPr>
              <a:t>心肺功能状态？</a:t>
            </a:r>
          </a:p>
          <a:p>
            <a:endParaRPr lang="zh-CN" altLang="en-US" sz="1400" b="1">
              <a:solidFill>
                <a:schemeClr val="tx2"/>
              </a:solidFill>
            </a:endParaRPr>
          </a:p>
          <a:p>
            <a:r>
              <a:rPr lang="zh-CN" altLang="en-US" sz="1400" b="1">
                <a:solidFill>
                  <a:schemeClr val="tx2"/>
                </a:solidFill>
              </a:rPr>
              <a:t>基础心率？</a:t>
            </a:r>
          </a:p>
          <a:p>
            <a:endParaRPr lang="zh-CN" altLang="en-US" sz="1400" b="1">
              <a:solidFill>
                <a:schemeClr val="tx2"/>
              </a:solidFill>
            </a:endParaRPr>
          </a:p>
          <a:p>
            <a:r>
              <a:rPr lang="zh-CN" altLang="en-US" sz="1400" b="1">
                <a:solidFill>
                  <a:schemeClr val="tx2"/>
                </a:solidFill>
              </a:rPr>
              <a:t>基础血压？</a:t>
            </a:r>
          </a:p>
          <a:p>
            <a:endParaRPr lang="zh-CN" altLang="en-US" sz="1400" b="1">
              <a:solidFill>
                <a:schemeClr val="tx2"/>
              </a:solidFill>
            </a:endParaRPr>
          </a:p>
          <a:p>
            <a:r>
              <a:rPr lang="zh-CN" altLang="en-US" sz="1400" b="1">
                <a:solidFill>
                  <a:schemeClr val="tx2"/>
                </a:solidFill>
              </a:rPr>
              <a:t>疲劳状态？</a:t>
            </a:r>
          </a:p>
          <a:p>
            <a:endParaRPr lang="zh-CN" altLang="en-US" sz="1400" b="1">
              <a:solidFill>
                <a:schemeClr val="tx2"/>
              </a:solidFill>
            </a:endParaRPr>
          </a:p>
          <a:p>
            <a:endParaRPr lang="zh-CN" altLang="en-US" sz="1400" b="1">
              <a:solidFill>
                <a:schemeClr val="tx2"/>
              </a:solidFill>
            </a:endParaRPr>
          </a:p>
          <a:p>
            <a:endParaRPr lang="zh-CN" altLang="en-US" sz="1400" b="1">
              <a:solidFill>
                <a:schemeClr val="tx2"/>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2000"/>
                                        <p:tgtEl>
                                          <p:spTgt spid="51"/>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wipe(left)">
                                      <p:cBhvr>
                                        <p:cTn id="1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4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681" name="组合 1"/>
          <p:cNvGrpSpPr>
            <a:grpSpLocks/>
          </p:cNvGrpSpPr>
          <p:nvPr/>
        </p:nvGrpSpPr>
        <p:grpSpPr bwMode="auto">
          <a:xfrm>
            <a:off x="0" y="0"/>
            <a:ext cx="9144000" cy="5143500"/>
            <a:chOff x="0" y="0"/>
            <a:chExt cx="9144000" cy="5143500"/>
          </a:xfrm>
        </p:grpSpPr>
        <p:pic>
          <p:nvPicPr>
            <p:cNvPr id="71688"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71689"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grpSp>
        <p:nvGrpSpPr>
          <p:cNvPr id="3" name="组合 26"/>
          <p:cNvGrpSpPr/>
          <p:nvPr/>
        </p:nvGrpSpPr>
        <p:grpSpPr>
          <a:xfrm>
            <a:off x="1835697" y="1861727"/>
            <a:ext cx="7308304" cy="804589"/>
            <a:chOff x="1928333" y="1210743"/>
            <a:chExt cx="4123616" cy="412624"/>
          </a:xfrm>
          <a:solidFill>
            <a:srgbClr val="FFC000"/>
          </a:solidFill>
        </p:grpSpPr>
        <p:sp>
          <p:nvSpPr>
            <p:cNvPr id="28" name="圆角矩形 27"/>
            <p:cNvSpPr/>
            <p:nvPr/>
          </p:nvSpPr>
          <p:spPr>
            <a:xfrm>
              <a:off x="1928333" y="1210743"/>
              <a:ext cx="4123616" cy="412624"/>
            </a:xfrm>
            <a:prstGeom prst="roundRect">
              <a:avLst>
                <a:gd name="adj" fmla="val 0"/>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780317" y="1267107"/>
              <a:ext cx="1725012" cy="299895"/>
            </a:xfrm>
            <a:prstGeom prst="rect">
              <a:avLst/>
            </a:prstGeom>
            <a:noFill/>
            <a:ln>
              <a:noFill/>
            </a:ln>
          </p:spPr>
          <p:txBody>
            <a:bodyPr wrap="none">
              <a:spAutoFit/>
            </a:bodyPr>
            <a:lstStyle/>
            <a:p>
              <a:pP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运动环节要完整</a:t>
              </a:r>
            </a:p>
          </p:txBody>
        </p:sp>
      </p:grpSp>
      <p:sp>
        <p:nvSpPr>
          <p:cNvPr id="39" name="圆角矩形 10"/>
          <p:cNvSpPr/>
          <p:nvPr/>
        </p:nvSpPr>
        <p:spPr>
          <a:xfrm>
            <a:off x="719138" y="1779588"/>
            <a:ext cx="1801812" cy="977900"/>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4000" b="1" kern="0" dirty="0">
                <a:solidFill>
                  <a:srgbClr val="FFFFFF"/>
                </a:solidFill>
                <a:latin typeface="微软雅黑" panose="020B0503020204020204" pitchFamily="34" charset="-122"/>
                <a:ea typeface="微软雅黑" panose="020B0503020204020204" pitchFamily="34" charset="-122"/>
              </a:rPr>
              <a:t>04</a:t>
            </a:r>
            <a:endParaRPr lang="zh-CN" altLang="en-US" sz="4000" b="1" kern="0" dirty="0">
              <a:solidFill>
                <a:srgbClr val="FFFFFF"/>
              </a:solidFill>
              <a:latin typeface="微软雅黑" panose="020B0503020204020204" pitchFamily="34" charset="-122"/>
              <a:ea typeface="微软雅黑" panose="020B0503020204020204" pitchFamily="34" charset="-122"/>
            </a:endParaRPr>
          </a:p>
        </p:txBody>
      </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4" name="标题 1"/>
          <p:cNvSpPr txBox="1">
            <a:spLocks noChangeArrowheads="1"/>
          </p:cNvSpPr>
          <p:nvPr/>
        </p:nvSpPr>
        <p:spPr bwMode="auto">
          <a:xfrm>
            <a:off x="230188" y="265113"/>
            <a:ext cx="1081087" cy="431800"/>
          </a:xfrm>
          <a:prstGeom prst="rect">
            <a:avLst/>
          </a:prstGeom>
          <a:noFill/>
          <a:ln w="9525">
            <a:noFill/>
            <a:miter lim="800000"/>
            <a:headEnd/>
            <a:tailEnd/>
          </a:ln>
        </p:spPr>
        <p:txBody>
          <a:bodyPr/>
          <a:lstStyle/>
          <a:p>
            <a:r>
              <a:rPr lang="zh-CN" altLang="en-US" sz="2000">
                <a:solidFill>
                  <a:srgbClr val="FFFFFF"/>
                </a:solidFill>
                <a:latin typeface="微软雅黑"/>
                <a:ea typeface="微软雅黑"/>
                <a:cs typeface="微软雅黑"/>
              </a:rPr>
              <a:t>过渡页</a:t>
            </a: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ppt_x</p:attrName>
                                        </p:attrNameLst>
                                      </p:cBhvr>
                                      <p:tavLst>
                                        <p:tav tm="0">
                                          <p:val>
                                            <p:strVal val="1+#ppt_w/2"/>
                                          </p:val>
                                        </p:tav>
                                        <p:tav tm="100000">
                                          <p:val>
                                            <p:strVal val="#ppt_x"/>
                                          </p:val>
                                        </p:tav>
                                      </p:tavLst>
                                    </p:anim>
                                    <p:anim calcmode="lin" valueType="num">
                                      <p:cBhvr>
                                        <p:cTn id="18" dur="500" fill="hold"/>
                                        <p:tgtEl>
                                          <p:spTgt spid="4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1+#ppt_w/2"/>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ppt_x</p:attrName>
                                        </p:attrNameLst>
                                      </p:cBhvr>
                                      <p:tavLst>
                                        <p:tav tm="0">
                                          <p:val>
                                            <p:strVal val="0-#ppt_w/2"/>
                                          </p:val>
                                        </p:tav>
                                        <p:tav tm="100000">
                                          <p:val>
                                            <p:strVal val="#ppt_x"/>
                                          </p:val>
                                        </p:tav>
                                      </p:tavLst>
                                    </p:anim>
                                    <p:anim calcmode="lin" valueType="num">
                                      <p:cBhvr>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0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ppt_x</p:attrName>
                                        </p:attrNameLst>
                                      </p:cBhvr>
                                      <p:tavLst>
                                        <p:tav tm="0">
                                          <p:val>
                                            <p:strVal val="1+#ppt_w/2"/>
                                          </p:val>
                                        </p:tav>
                                        <p:tav tm="100000">
                                          <p:val>
                                            <p:strVal val="#ppt_x"/>
                                          </p:val>
                                        </p:tav>
                                      </p:tavLst>
                                    </p:anim>
                                    <p:anim calcmode="lin" valueType="num">
                                      <p:cBhvr>
                                        <p:cTn id="3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3" grpId="0" animBg="1"/>
      <p:bldP spid="44" grpId="0"/>
      <p:bldP spid="45" grpId="0" animBg="1"/>
      <p:bldP spid="4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a:grpSpLocks/>
          </p:cNvGrpSpPr>
          <p:nvPr/>
        </p:nvGrpSpPr>
        <p:grpSpPr bwMode="auto">
          <a:xfrm>
            <a:off x="357188" y="714375"/>
            <a:ext cx="2214562" cy="1169988"/>
            <a:chOff x="1014298" y="1357335"/>
            <a:chExt cx="2641641" cy="1440656"/>
          </a:xfrm>
        </p:grpSpPr>
        <p:sp>
          <p:nvSpPr>
            <p:cNvPr id="50" name="AutoShape 3"/>
            <p:cNvSpPr>
              <a:spLocks noChangeArrowheads="1"/>
            </p:cNvSpPr>
            <p:nvPr/>
          </p:nvSpPr>
          <p:spPr bwMode="auto">
            <a:xfrm rot="5400000">
              <a:off x="1614791" y="756843"/>
              <a:ext cx="1440656" cy="2641641"/>
            </a:xfrm>
            <a:prstGeom prst="upArrowCallout">
              <a:avLst>
                <a:gd name="adj1" fmla="val 33824"/>
                <a:gd name="adj2" fmla="val 25000"/>
                <a:gd name="adj3" fmla="val 20477"/>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72711" name="文本框 30"/>
            <p:cNvSpPr txBox="1">
              <a:spLocks noChangeArrowheads="1"/>
            </p:cNvSpPr>
            <p:nvPr/>
          </p:nvSpPr>
          <p:spPr bwMode="auto">
            <a:xfrm>
              <a:off x="1234436" y="1475638"/>
              <a:ext cx="1893175" cy="1134505"/>
            </a:xfrm>
            <a:prstGeom prst="rect">
              <a:avLst/>
            </a:prstGeom>
            <a:noFill/>
            <a:ln w="9525">
              <a:noFill/>
              <a:miter lim="800000"/>
              <a:headEnd/>
              <a:tailEnd/>
            </a:ln>
          </p:spPr>
          <p:txBody>
            <a:bodyPr lIns="71323" tIns="35662" rIns="71323" bIns="35662">
              <a:spAutoFit/>
            </a:bodyPr>
            <a:lstStyle/>
            <a:p>
              <a:pPr>
                <a:lnSpc>
                  <a:spcPct val="120000"/>
                </a:lnSpc>
              </a:pPr>
              <a:r>
                <a:rPr lang="zh-CN" altLang="en-US" b="1">
                  <a:solidFill>
                    <a:srgbClr val="FF6600"/>
                  </a:solidFill>
                  <a:latin typeface="汉仪中圆简"/>
                  <a:ea typeface="汉仪中圆简"/>
                  <a:cs typeface="汉仪中圆简"/>
                </a:rPr>
                <a:t>准备运动</a:t>
              </a:r>
              <a:endParaRPr lang="en-US" altLang="zh-CN" b="1">
                <a:solidFill>
                  <a:srgbClr val="FF6600"/>
                </a:solidFill>
                <a:latin typeface="汉仪中圆简"/>
                <a:ea typeface="汉仪中圆简"/>
                <a:cs typeface="汉仪中圆简"/>
              </a:endParaRPr>
            </a:p>
            <a:p>
              <a:pPr>
                <a:lnSpc>
                  <a:spcPct val="120000"/>
                </a:lnSpc>
              </a:pPr>
              <a:r>
                <a:rPr lang="zh-CN" altLang="en-US" sz="1400">
                  <a:solidFill>
                    <a:srgbClr val="FFFFFF"/>
                  </a:solidFill>
                  <a:latin typeface="汉仪中圆简"/>
                  <a:ea typeface="汉仪中圆简"/>
                  <a:cs typeface="汉仪中圆简"/>
                </a:rPr>
                <a:t>正式运动</a:t>
              </a:r>
              <a:endParaRPr lang="en-US" altLang="zh-CN" sz="1400">
                <a:solidFill>
                  <a:srgbClr val="FFFFFF"/>
                </a:solidFill>
                <a:latin typeface="汉仪中圆简"/>
                <a:ea typeface="汉仪中圆简"/>
                <a:cs typeface="汉仪中圆简"/>
              </a:endParaRPr>
            </a:p>
            <a:p>
              <a:pPr>
                <a:lnSpc>
                  <a:spcPct val="120000"/>
                </a:lnSpc>
              </a:pPr>
              <a:r>
                <a:rPr lang="zh-CN" altLang="en-US" sz="1400">
                  <a:solidFill>
                    <a:srgbClr val="FFFFFF"/>
                  </a:solidFill>
                  <a:latin typeface="汉仪中圆简"/>
                  <a:ea typeface="汉仪中圆简"/>
                  <a:cs typeface="汉仪中圆简"/>
                </a:rPr>
                <a:t>整理运动</a:t>
              </a:r>
            </a:p>
          </p:txBody>
        </p:sp>
      </p:grpSp>
      <p:sp>
        <p:nvSpPr>
          <p:cNvPr id="57" name="TextBox 5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72707" name="文本框 3"/>
          <p:cNvSpPr txBox="1">
            <a:spLocks noChangeArrowheads="1"/>
          </p:cNvSpPr>
          <p:nvPr/>
        </p:nvSpPr>
        <p:spPr bwMode="auto">
          <a:xfrm>
            <a:off x="266700" y="147638"/>
            <a:ext cx="4800600"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运动环节要完整，运动方式要多样</a:t>
            </a:r>
          </a:p>
        </p:txBody>
      </p:sp>
      <p:pic>
        <p:nvPicPr>
          <p:cNvPr id="72708" name="图片 22" descr="2345_image_file_copy_24.jpg"/>
          <p:cNvPicPr>
            <a:picLocks noChangeAspect="1"/>
          </p:cNvPicPr>
          <p:nvPr/>
        </p:nvPicPr>
        <p:blipFill>
          <a:blip r:embed="rId3"/>
          <a:srcRect/>
          <a:stretch>
            <a:fillRect/>
          </a:stretch>
        </p:blipFill>
        <p:spPr bwMode="auto">
          <a:xfrm>
            <a:off x="285750" y="1785938"/>
            <a:ext cx="2357438" cy="2500312"/>
          </a:xfrm>
          <a:prstGeom prst="rect">
            <a:avLst/>
          </a:prstGeom>
          <a:noFill/>
          <a:ln w="9525">
            <a:noFill/>
            <a:miter lim="800000"/>
            <a:headEnd/>
            <a:tailEnd/>
          </a:ln>
        </p:spPr>
      </p:pic>
      <p:sp>
        <p:nvSpPr>
          <p:cNvPr id="72709" name="TextBox 9"/>
          <p:cNvSpPr txBox="1">
            <a:spLocks noChangeArrowheads="1"/>
          </p:cNvSpPr>
          <p:nvPr/>
        </p:nvSpPr>
        <p:spPr bwMode="auto">
          <a:xfrm>
            <a:off x="3071813" y="928688"/>
            <a:ext cx="5072062" cy="3662362"/>
          </a:xfrm>
          <a:prstGeom prst="rect">
            <a:avLst/>
          </a:prstGeom>
          <a:noFill/>
          <a:ln w="9525">
            <a:noFill/>
            <a:miter lim="800000"/>
            <a:headEnd/>
            <a:tailEnd/>
          </a:ln>
        </p:spPr>
        <p:txBody>
          <a:bodyPr>
            <a:spAutoFit/>
          </a:bodyPr>
          <a:lstStyle/>
          <a:p>
            <a:r>
              <a:rPr lang="zh-CN" altLang="en-US">
                <a:solidFill>
                  <a:srgbClr val="2E75B6"/>
                </a:solidFill>
              </a:rPr>
              <a:t>准备运动的意义：</a:t>
            </a:r>
            <a:endParaRPr lang="en-US" altLang="zh-CN">
              <a:solidFill>
                <a:srgbClr val="2E75B6"/>
              </a:solidFill>
            </a:endParaRPr>
          </a:p>
          <a:p>
            <a:r>
              <a:rPr lang="en-US" altLang="zh-CN">
                <a:solidFill>
                  <a:srgbClr val="2E75B6"/>
                </a:solidFill>
              </a:rPr>
              <a:t>1.</a:t>
            </a:r>
            <a:r>
              <a:rPr lang="zh-CN" altLang="en-US">
                <a:solidFill>
                  <a:srgbClr val="2E75B6"/>
                </a:solidFill>
              </a:rPr>
              <a:t>可以使体温及肌肉温度升高，增加骨骼肌代谢，增加血流量和氧的运输，防止肌肉痉挛。</a:t>
            </a:r>
            <a:endParaRPr lang="en-US" altLang="zh-CN">
              <a:solidFill>
                <a:srgbClr val="2E75B6"/>
              </a:solidFill>
            </a:endParaRPr>
          </a:p>
          <a:p>
            <a:r>
              <a:rPr lang="en-US" altLang="zh-CN">
                <a:solidFill>
                  <a:srgbClr val="2E75B6"/>
                </a:solidFill>
              </a:rPr>
              <a:t>2.</a:t>
            </a:r>
            <a:r>
              <a:rPr lang="zh-CN" altLang="en-US">
                <a:solidFill>
                  <a:srgbClr val="2E75B6"/>
                </a:solidFill>
              </a:rPr>
              <a:t>使机体达到锻炼前的最佳状态，充分调动肌肉力量发挥其应有水平。</a:t>
            </a:r>
            <a:endParaRPr lang="en-US" altLang="zh-CN">
              <a:solidFill>
                <a:srgbClr val="2E75B6"/>
              </a:solidFill>
            </a:endParaRPr>
          </a:p>
          <a:p>
            <a:r>
              <a:rPr lang="en-US" altLang="zh-CN">
                <a:solidFill>
                  <a:srgbClr val="2E75B6"/>
                </a:solidFill>
              </a:rPr>
              <a:t>3.</a:t>
            </a:r>
            <a:r>
              <a:rPr lang="zh-CN" altLang="en-US">
                <a:solidFill>
                  <a:srgbClr val="2E75B6"/>
                </a:solidFill>
              </a:rPr>
              <a:t>可以使韧带、关节得到充分伸展、润滑。防止运动中受伤。</a:t>
            </a:r>
            <a:endParaRPr lang="en-US" altLang="zh-CN">
              <a:solidFill>
                <a:srgbClr val="2E75B6"/>
              </a:solidFill>
            </a:endParaRPr>
          </a:p>
          <a:p>
            <a:endParaRPr lang="en-US" altLang="zh-CN">
              <a:solidFill>
                <a:srgbClr val="2E75B6"/>
              </a:solidFill>
            </a:endParaRPr>
          </a:p>
          <a:p>
            <a:r>
              <a:rPr lang="zh-CN" altLang="en-US">
                <a:solidFill>
                  <a:srgbClr val="2E75B6"/>
                </a:solidFill>
              </a:rPr>
              <a:t>方式：</a:t>
            </a:r>
            <a:endParaRPr lang="en-US" altLang="zh-CN">
              <a:solidFill>
                <a:srgbClr val="2E75B6"/>
              </a:solidFill>
            </a:endParaRPr>
          </a:p>
          <a:p>
            <a:r>
              <a:rPr lang="zh-CN" altLang="en-US">
                <a:solidFill>
                  <a:srgbClr val="2E75B6"/>
                </a:solidFill>
              </a:rPr>
              <a:t>一般准备运动（走步，慢跑，徒手体操，轻器械操，韵律操等）。</a:t>
            </a:r>
            <a:endParaRPr lang="en-US" altLang="zh-CN">
              <a:solidFill>
                <a:srgbClr val="2E75B6"/>
              </a:solidFill>
            </a:endParaRPr>
          </a:p>
          <a:p>
            <a:r>
              <a:rPr lang="zh-CN" altLang="en-US">
                <a:solidFill>
                  <a:srgbClr val="2E75B6"/>
                </a:solidFill>
              </a:rPr>
              <a:t>专业准备运动（难度较大的小跑，高抬腿，后蹬跑，单足跳，跨越跳，器械助跑等）。</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0-#ppt_w/2"/>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8"/>
          <p:cNvGrpSpPr>
            <a:grpSpLocks/>
          </p:cNvGrpSpPr>
          <p:nvPr/>
        </p:nvGrpSpPr>
        <p:grpSpPr bwMode="auto">
          <a:xfrm>
            <a:off x="357188" y="714375"/>
            <a:ext cx="2143125" cy="1169988"/>
            <a:chOff x="1014298" y="1357335"/>
            <a:chExt cx="2641641" cy="1440656"/>
          </a:xfrm>
        </p:grpSpPr>
        <p:sp>
          <p:nvSpPr>
            <p:cNvPr id="50" name="AutoShape 3"/>
            <p:cNvSpPr>
              <a:spLocks noChangeArrowheads="1"/>
            </p:cNvSpPr>
            <p:nvPr/>
          </p:nvSpPr>
          <p:spPr bwMode="auto">
            <a:xfrm rot="5400000">
              <a:off x="1614791" y="756842"/>
              <a:ext cx="1440656" cy="2641641"/>
            </a:xfrm>
            <a:prstGeom prst="upArrowCallout">
              <a:avLst>
                <a:gd name="adj1" fmla="val 33824"/>
                <a:gd name="adj2" fmla="val 25000"/>
                <a:gd name="adj3" fmla="val 20477"/>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74759" name="文本框 30"/>
            <p:cNvSpPr txBox="1">
              <a:spLocks noChangeArrowheads="1"/>
            </p:cNvSpPr>
            <p:nvPr/>
          </p:nvSpPr>
          <p:spPr bwMode="auto">
            <a:xfrm>
              <a:off x="1234436" y="1475638"/>
              <a:ext cx="1893175" cy="1134505"/>
            </a:xfrm>
            <a:prstGeom prst="rect">
              <a:avLst/>
            </a:prstGeom>
            <a:noFill/>
            <a:ln w="9525">
              <a:noFill/>
              <a:miter lim="800000"/>
              <a:headEnd/>
              <a:tailEnd/>
            </a:ln>
          </p:spPr>
          <p:txBody>
            <a:bodyPr lIns="71323" tIns="35662" rIns="71323" bIns="35662">
              <a:spAutoFit/>
            </a:bodyPr>
            <a:lstStyle/>
            <a:p>
              <a:pPr>
                <a:lnSpc>
                  <a:spcPct val="120000"/>
                </a:lnSpc>
              </a:pPr>
              <a:r>
                <a:rPr lang="zh-CN" altLang="en-US" sz="1400">
                  <a:solidFill>
                    <a:srgbClr val="FFFFFF"/>
                  </a:solidFill>
                  <a:latin typeface="汉仪中圆简"/>
                  <a:ea typeface="汉仪中圆简"/>
                  <a:cs typeface="汉仪中圆简"/>
                </a:rPr>
                <a:t>准备运动</a:t>
              </a:r>
              <a:endParaRPr lang="en-US" altLang="zh-CN" sz="1400">
                <a:solidFill>
                  <a:srgbClr val="FFFFFF"/>
                </a:solidFill>
                <a:latin typeface="汉仪中圆简"/>
                <a:ea typeface="汉仪中圆简"/>
                <a:cs typeface="汉仪中圆简"/>
              </a:endParaRPr>
            </a:p>
            <a:p>
              <a:pPr>
                <a:lnSpc>
                  <a:spcPct val="120000"/>
                </a:lnSpc>
              </a:pPr>
              <a:r>
                <a:rPr lang="zh-CN" altLang="en-US" b="1">
                  <a:solidFill>
                    <a:srgbClr val="FF6600"/>
                  </a:solidFill>
                  <a:latin typeface="汉仪中圆简"/>
                  <a:ea typeface="汉仪中圆简"/>
                  <a:cs typeface="汉仪中圆简"/>
                </a:rPr>
                <a:t>正式运动</a:t>
              </a:r>
              <a:endParaRPr lang="en-US" altLang="zh-CN" b="1">
                <a:solidFill>
                  <a:srgbClr val="FF6600"/>
                </a:solidFill>
                <a:latin typeface="汉仪中圆简"/>
                <a:ea typeface="汉仪中圆简"/>
                <a:cs typeface="汉仪中圆简"/>
              </a:endParaRPr>
            </a:p>
            <a:p>
              <a:pPr>
                <a:lnSpc>
                  <a:spcPct val="120000"/>
                </a:lnSpc>
              </a:pPr>
              <a:r>
                <a:rPr lang="zh-CN" altLang="en-US" sz="1400">
                  <a:solidFill>
                    <a:srgbClr val="FFFFFF"/>
                  </a:solidFill>
                  <a:latin typeface="汉仪中圆简"/>
                  <a:ea typeface="汉仪中圆简"/>
                  <a:cs typeface="汉仪中圆简"/>
                </a:rPr>
                <a:t>整理运动</a:t>
              </a:r>
            </a:p>
          </p:txBody>
        </p:sp>
      </p:grpSp>
      <p:sp>
        <p:nvSpPr>
          <p:cNvPr id="57" name="TextBox 5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74755" name="文本框 3"/>
          <p:cNvSpPr txBox="1">
            <a:spLocks noChangeArrowheads="1"/>
          </p:cNvSpPr>
          <p:nvPr/>
        </p:nvSpPr>
        <p:spPr bwMode="auto">
          <a:xfrm>
            <a:off x="266700" y="147638"/>
            <a:ext cx="4800600"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运动环节要完整，运动方式要多样</a:t>
            </a:r>
          </a:p>
        </p:txBody>
      </p:sp>
      <p:sp>
        <p:nvSpPr>
          <p:cNvPr id="74756" name="TextBox 9"/>
          <p:cNvSpPr txBox="1">
            <a:spLocks noChangeArrowheads="1"/>
          </p:cNvSpPr>
          <p:nvPr/>
        </p:nvSpPr>
        <p:spPr bwMode="auto">
          <a:xfrm>
            <a:off x="3357563" y="642938"/>
            <a:ext cx="5072062" cy="4246562"/>
          </a:xfrm>
          <a:prstGeom prst="rect">
            <a:avLst/>
          </a:prstGeom>
          <a:noFill/>
          <a:ln w="9525">
            <a:noFill/>
            <a:miter lim="800000"/>
            <a:headEnd/>
            <a:tailEnd/>
          </a:ln>
        </p:spPr>
        <p:txBody>
          <a:bodyPr>
            <a:spAutoFit/>
          </a:bodyPr>
          <a:lstStyle/>
          <a:p>
            <a:endParaRPr lang="en-US" altLang="zh-CN">
              <a:solidFill>
                <a:srgbClr val="2E75B6"/>
              </a:solidFill>
            </a:endParaRPr>
          </a:p>
          <a:p>
            <a:r>
              <a:rPr lang="zh-CN" altLang="en-US">
                <a:solidFill>
                  <a:srgbClr val="2E75B6"/>
                </a:solidFill>
              </a:rPr>
              <a:t>锻炼方式：</a:t>
            </a:r>
            <a:endParaRPr lang="en-US" altLang="zh-CN">
              <a:solidFill>
                <a:srgbClr val="2E75B6"/>
              </a:solidFill>
            </a:endParaRPr>
          </a:p>
          <a:p>
            <a:r>
              <a:rPr lang="zh-CN" altLang="en-US">
                <a:solidFill>
                  <a:srgbClr val="2E75B6"/>
                </a:solidFill>
              </a:rPr>
              <a:t>有氧运动：人体在氧气充足的条件下进行的体育锻炼。一般心率保持在</a:t>
            </a:r>
            <a:r>
              <a:rPr lang="en-US" altLang="zh-CN">
                <a:solidFill>
                  <a:srgbClr val="2E75B6"/>
                </a:solidFill>
              </a:rPr>
              <a:t>150</a:t>
            </a:r>
            <a:r>
              <a:rPr lang="zh-CN" altLang="en-US">
                <a:solidFill>
                  <a:srgbClr val="2E75B6"/>
                </a:solidFill>
              </a:rPr>
              <a:t>次</a:t>
            </a:r>
            <a:r>
              <a:rPr lang="en-US" altLang="zh-CN">
                <a:solidFill>
                  <a:srgbClr val="2E75B6"/>
                </a:solidFill>
              </a:rPr>
              <a:t>/</a:t>
            </a:r>
            <a:r>
              <a:rPr lang="zh-CN" altLang="en-US">
                <a:solidFill>
                  <a:srgbClr val="2E75B6"/>
                </a:solidFill>
              </a:rPr>
              <a:t>分钟，要求持续时间在</a:t>
            </a:r>
            <a:r>
              <a:rPr lang="en-US" altLang="zh-CN">
                <a:solidFill>
                  <a:srgbClr val="2E75B6"/>
                </a:solidFill>
              </a:rPr>
              <a:t>30</a:t>
            </a:r>
            <a:r>
              <a:rPr lang="zh-CN" altLang="en-US">
                <a:solidFill>
                  <a:srgbClr val="2E75B6"/>
                </a:solidFill>
              </a:rPr>
              <a:t>分钟以上，且每周的频率在</a:t>
            </a:r>
            <a:r>
              <a:rPr lang="en-US" altLang="zh-CN">
                <a:solidFill>
                  <a:srgbClr val="2E75B6"/>
                </a:solidFill>
              </a:rPr>
              <a:t>3-5</a:t>
            </a:r>
            <a:r>
              <a:rPr lang="zh-CN" altLang="en-US">
                <a:solidFill>
                  <a:srgbClr val="2E75B6"/>
                </a:solidFill>
              </a:rPr>
              <a:t>次为佳，不仅锻炼身体还锻炼恒心，因此又叫恒常运动。</a:t>
            </a:r>
            <a:endParaRPr lang="en-US" altLang="zh-CN">
              <a:solidFill>
                <a:srgbClr val="2E75B6"/>
              </a:solidFill>
            </a:endParaRPr>
          </a:p>
          <a:p>
            <a:endParaRPr lang="en-US" altLang="zh-CN">
              <a:solidFill>
                <a:srgbClr val="2E75B6"/>
              </a:solidFill>
            </a:endParaRPr>
          </a:p>
          <a:p>
            <a:r>
              <a:rPr lang="zh-CN" altLang="en-US">
                <a:solidFill>
                  <a:srgbClr val="2E75B6"/>
                </a:solidFill>
              </a:rPr>
              <a:t>力量训练：力量训练是通过多次多组有节奏的负重练习以达到改善肌肉群力量、耐力和形状的运动方式。</a:t>
            </a:r>
            <a:endParaRPr lang="en-US" altLang="zh-CN">
              <a:solidFill>
                <a:srgbClr val="2E75B6"/>
              </a:solidFill>
            </a:endParaRPr>
          </a:p>
          <a:p>
            <a:endParaRPr lang="en-US" altLang="zh-CN">
              <a:solidFill>
                <a:srgbClr val="2E75B6"/>
              </a:solidFill>
            </a:endParaRPr>
          </a:p>
          <a:p>
            <a:r>
              <a:rPr lang="zh-CN" altLang="en-US">
                <a:solidFill>
                  <a:srgbClr val="2E75B6"/>
                </a:solidFill>
              </a:rPr>
              <a:t>柔韧性训练：分为主动柔韧性和被动柔韧性训练，是运动者主动或被动用力使相应关节周围肌肉群积极工作，完成大幅度的动作。</a:t>
            </a:r>
            <a:endParaRPr lang="en-US" altLang="zh-CN">
              <a:solidFill>
                <a:srgbClr val="2E75B6"/>
              </a:solidFill>
            </a:endParaRPr>
          </a:p>
          <a:p>
            <a:endParaRPr lang="en-US" altLang="zh-CN">
              <a:solidFill>
                <a:srgbClr val="2E75B6"/>
              </a:solidFill>
            </a:endParaRPr>
          </a:p>
        </p:txBody>
      </p:sp>
      <p:pic>
        <p:nvPicPr>
          <p:cNvPr id="74757" name="图片 8" descr="2345_image_file_copy_25.jpg"/>
          <p:cNvPicPr>
            <a:picLocks noChangeAspect="1"/>
          </p:cNvPicPr>
          <p:nvPr/>
        </p:nvPicPr>
        <p:blipFill>
          <a:blip r:embed="rId3"/>
          <a:srcRect/>
          <a:stretch>
            <a:fillRect/>
          </a:stretch>
        </p:blipFill>
        <p:spPr bwMode="auto">
          <a:xfrm>
            <a:off x="285750" y="2000250"/>
            <a:ext cx="2357438" cy="2428875"/>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7"/>
          <p:cNvGrpSpPr>
            <a:grpSpLocks/>
          </p:cNvGrpSpPr>
          <p:nvPr/>
        </p:nvGrpSpPr>
        <p:grpSpPr bwMode="auto">
          <a:xfrm>
            <a:off x="6286500" y="1000125"/>
            <a:ext cx="2657475" cy="785813"/>
            <a:chOff x="5515175" y="1357334"/>
            <a:chExt cx="2657225" cy="1440656"/>
          </a:xfrm>
        </p:grpSpPr>
        <p:sp>
          <p:nvSpPr>
            <p:cNvPr id="39" name="AutoShape 5"/>
            <p:cNvSpPr>
              <a:spLocks noChangeArrowheads="1"/>
            </p:cNvSpPr>
            <p:nvPr/>
          </p:nvSpPr>
          <p:spPr bwMode="auto">
            <a:xfrm rot="16200000">
              <a:off x="6122666" y="749844"/>
              <a:ext cx="1440656" cy="2655638"/>
            </a:xfrm>
            <a:prstGeom prst="upArrowCallout">
              <a:avLst>
                <a:gd name="adj1" fmla="val 33824"/>
                <a:gd name="adj2" fmla="val 25000"/>
                <a:gd name="adj3" fmla="val 20591"/>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39268" name="文本框 30"/>
            <p:cNvSpPr txBox="1">
              <a:spLocks noChangeArrowheads="1"/>
            </p:cNvSpPr>
            <p:nvPr/>
          </p:nvSpPr>
          <p:spPr bwMode="auto">
            <a:xfrm>
              <a:off x="6358071" y="1484264"/>
              <a:ext cx="1814329" cy="392085"/>
            </a:xfrm>
            <a:prstGeom prst="rect">
              <a:avLst/>
            </a:prstGeom>
            <a:noFill/>
            <a:ln w="9525">
              <a:noFill/>
              <a:miter lim="800000"/>
              <a:headEnd/>
              <a:tailEnd/>
            </a:ln>
          </p:spPr>
          <p:txBody>
            <a:bodyPr lIns="71323" tIns="35662" rIns="71323" bIns="35662">
              <a:spAutoFit/>
            </a:bodyPr>
            <a:lstStyle/>
            <a:p>
              <a:pPr>
                <a:lnSpc>
                  <a:spcPct val="120000"/>
                </a:lnSpc>
              </a:pPr>
              <a:r>
                <a:rPr lang="zh-CN" altLang="en-US" sz="2000">
                  <a:solidFill>
                    <a:srgbClr val="FFFFFF"/>
                  </a:solidFill>
                  <a:latin typeface="汉仪中圆简"/>
                  <a:ea typeface="汉仪中圆简"/>
                  <a:cs typeface="汉仪中圆简"/>
                </a:rPr>
                <a:t>有氧运动</a:t>
              </a:r>
              <a:endParaRPr lang="en-US" altLang="zh-CN" sz="2000">
                <a:solidFill>
                  <a:srgbClr val="FFFFFF"/>
                </a:solidFill>
                <a:latin typeface="汉仪中圆简"/>
                <a:ea typeface="汉仪中圆简"/>
                <a:cs typeface="汉仪中圆简"/>
              </a:endParaRPr>
            </a:p>
          </p:txBody>
        </p:sp>
      </p:grpSp>
      <p:sp>
        <p:nvSpPr>
          <p:cNvPr id="57" name="TextBox 5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39270" name="文本框 3"/>
          <p:cNvSpPr txBox="1">
            <a:spLocks noChangeArrowheads="1"/>
          </p:cNvSpPr>
          <p:nvPr/>
        </p:nvSpPr>
        <p:spPr bwMode="auto">
          <a:xfrm>
            <a:off x="266700" y="147638"/>
            <a:ext cx="4800600"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运动环节要完整，运动方式要多样</a:t>
            </a:r>
          </a:p>
        </p:txBody>
      </p:sp>
      <p:pic>
        <p:nvPicPr>
          <p:cNvPr id="139271" name="图片 22" descr="2345_image_file_copy_27.jpg"/>
          <p:cNvPicPr>
            <a:picLocks noChangeAspect="1"/>
          </p:cNvPicPr>
          <p:nvPr/>
        </p:nvPicPr>
        <p:blipFill>
          <a:blip r:embed="rId3"/>
          <a:srcRect/>
          <a:stretch>
            <a:fillRect/>
          </a:stretch>
        </p:blipFill>
        <p:spPr bwMode="auto">
          <a:xfrm>
            <a:off x="6357938" y="2071688"/>
            <a:ext cx="2447925" cy="2286000"/>
          </a:xfrm>
          <a:prstGeom prst="rect">
            <a:avLst/>
          </a:prstGeom>
          <a:noFill/>
          <a:ln w="9525">
            <a:noFill/>
            <a:miter lim="800000"/>
            <a:headEnd/>
            <a:tailEnd/>
          </a:ln>
        </p:spPr>
      </p:pic>
      <p:sp>
        <p:nvSpPr>
          <p:cNvPr id="139272" name="TextBox 10"/>
          <p:cNvSpPr txBox="1">
            <a:spLocks noChangeArrowheads="1"/>
          </p:cNvSpPr>
          <p:nvPr/>
        </p:nvSpPr>
        <p:spPr bwMode="auto">
          <a:xfrm>
            <a:off x="428625" y="928688"/>
            <a:ext cx="4714875" cy="3970337"/>
          </a:xfrm>
          <a:prstGeom prst="rect">
            <a:avLst/>
          </a:prstGeom>
          <a:noFill/>
          <a:ln w="9525">
            <a:noFill/>
            <a:miter lim="800000"/>
            <a:headEnd/>
            <a:tailEnd/>
          </a:ln>
        </p:spPr>
        <p:txBody>
          <a:bodyPr>
            <a:spAutoFit/>
          </a:bodyPr>
          <a:lstStyle/>
          <a:p>
            <a:r>
              <a:rPr lang="zh-CN" altLang="en-US">
                <a:solidFill>
                  <a:srgbClr val="2E75B6"/>
                </a:solidFill>
              </a:rPr>
              <a:t>运动方式：</a:t>
            </a:r>
            <a:endParaRPr lang="en-US" altLang="zh-CN">
              <a:solidFill>
                <a:srgbClr val="2E75B6"/>
              </a:solidFill>
            </a:endParaRPr>
          </a:p>
          <a:p>
            <a:r>
              <a:rPr lang="zh-CN" altLang="en-US">
                <a:solidFill>
                  <a:srgbClr val="2E75B6"/>
                </a:solidFill>
              </a:rPr>
              <a:t>例如</a:t>
            </a:r>
            <a:r>
              <a:rPr lang="en-US" altLang="zh-CN">
                <a:solidFill>
                  <a:srgbClr val="2E75B6"/>
                </a:solidFill>
              </a:rPr>
              <a:t>1.</a:t>
            </a:r>
            <a:r>
              <a:rPr lang="zh-CN" altLang="en-US">
                <a:solidFill>
                  <a:srgbClr val="2E75B6"/>
                </a:solidFill>
              </a:rPr>
              <a:t>游泳：优点是需要克服水的阻力而不是重力，因此可以保护膝关节及不受损伤。适合人群：减肥；膝关节受过伤的人。</a:t>
            </a:r>
            <a:endParaRPr lang="en-US" altLang="zh-CN">
              <a:solidFill>
                <a:srgbClr val="2E75B6"/>
              </a:solidFill>
            </a:endParaRPr>
          </a:p>
          <a:p>
            <a:endParaRPr lang="en-US" altLang="zh-CN">
              <a:solidFill>
                <a:srgbClr val="2E75B6"/>
              </a:solidFill>
            </a:endParaRPr>
          </a:p>
          <a:p>
            <a:r>
              <a:rPr lang="en-US" altLang="zh-CN">
                <a:solidFill>
                  <a:srgbClr val="2E75B6"/>
                </a:solidFill>
              </a:rPr>
              <a:t>2.</a:t>
            </a:r>
            <a:r>
              <a:rPr lang="zh-CN" altLang="en-US">
                <a:solidFill>
                  <a:srgbClr val="2E75B6"/>
                </a:solidFill>
              </a:rPr>
              <a:t>慢跑：可以提高脑部的供血和氧气量。夜跑还可以提高睡眠质量。</a:t>
            </a:r>
            <a:endParaRPr lang="en-US" altLang="zh-CN">
              <a:solidFill>
                <a:srgbClr val="2E75B6"/>
              </a:solidFill>
            </a:endParaRPr>
          </a:p>
          <a:p>
            <a:r>
              <a:rPr lang="zh-CN" altLang="en-US">
                <a:solidFill>
                  <a:srgbClr val="2E75B6"/>
                </a:solidFill>
              </a:rPr>
              <a:t>适合人群：释放压力；减肥。</a:t>
            </a:r>
            <a:endParaRPr lang="en-US" altLang="zh-CN">
              <a:solidFill>
                <a:srgbClr val="2E75B6"/>
              </a:solidFill>
            </a:endParaRPr>
          </a:p>
          <a:p>
            <a:endParaRPr lang="en-US" altLang="zh-CN">
              <a:solidFill>
                <a:srgbClr val="2E75B6"/>
              </a:solidFill>
            </a:endParaRPr>
          </a:p>
          <a:p>
            <a:r>
              <a:rPr lang="en-US" altLang="zh-CN">
                <a:solidFill>
                  <a:srgbClr val="2E75B6"/>
                </a:solidFill>
              </a:rPr>
              <a:t>3.</a:t>
            </a:r>
            <a:r>
              <a:rPr lang="zh-CN" altLang="en-US">
                <a:solidFill>
                  <a:srgbClr val="2E75B6"/>
                </a:solidFill>
              </a:rPr>
              <a:t>自行车：不仅延缓大脑衰老，还对脊椎和腰间盘突出等症状有缓解作用。</a:t>
            </a:r>
            <a:endParaRPr lang="en-US" altLang="zh-CN">
              <a:solidFill>
                <a:srgbClr val="2E75B6"/>
              </a:solidFill>
            </a:endParaRPr>
          </a:p>
          <a:p>
            <a:r>
              <a:rPr lang="zh-CN" altLang="en-US">
                <a:solidFill>
                  <a:srgbClr val="2E75B6"/>
                </a:solidFill>
              </a:rPr>
              <a:t>适合人群：体重严重超标；脊椎和腰间盘有问题的人。</a:t>
            </a:r>
            <a:endParaRPr lang="en-US" altLang="zh-CN">
              <a:solidFill>
                <a:srgbClr val="2E75B6"/>
              </a:solidFill>
            </a:endParaRPr>
          </a:p>
          <a:p>
            <a:endParaRPr lang="zh-CN" altLang="en-US">
              <a:solidFill>
                <a:srgbClr val="2E75B6"/>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1+#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841" name="组合 1"/>
          <p:cNvGrpSpPr>
            <a:grpSpLocks/>
          </p:cNvGrpSpPr>
          <p:nvPr/>
        </p:nvGrpSpPr>
        <p:grpSpPr bwMode="auto">
          <a:xfrm>
            <a:off x="0" y="0"/>
            <a:ext cx="9144000" cy="5143500"/>
            <a:chOff x="0" y="0"/>
            <a:chExt cx="9144000" cy="5143500"/>
          </a:xfrm>
        </p:grpSpPr>
        <p:pic>
          <p:nvPicPr>
            <p:cNvPr id="35847"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35848"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5" name="燕尾形 44"/>
          <p:cNvSpPr>
            <a:spLocks noChangeArrowheads="1"/>
          </p:cNvSpPr>
          <p:nvPr/>
        </p:nvSpPr>
        <p:spPr bwMode="auto">
          <a:xfrm>
            <a:off x="1476375" y="268288"/>
            <a:ext cx="4484688" cy="466725"/>
          </a:xfrm>
          <a:prstGeom prst="chevron">
            <a:avLst>
              <a:gd name="adj" fmla="val 582136"/>
            </a:avLst>
          </a:prstGeom>
          <a:solidFill>
            <a:schemeClr val="accent1"/>
          </a:solidFill>
          <a:ln w="25400" algn="ctr">
            <a:noFill/>
            <a:miter lim="800000"/>
            <a:headEnd/>
            <a:tailEnd/>
          </a:ln>
        </p:spPr>
        <p:txBody>
          <a:bodyPr anchor="ctr"/>
          <a:lstStyle/>
          <a:p>
            <a:r>
              <a:rPr lang="zh-CN" altLang="en-US" sz="2400" b="1">
                <a:solidFill>
                  <a:srgbClr val="FF0000"/>
                </a:solidFill>
              </a:rPr>
              <a:t>中国慢性病现状</a:t>
            </a:r>
          </a:p>
          <a:p>
            <a:pPr algn="ctr"/>
            <a:endParaRPr lang="zh-CN" altLang="en-US">
              <a:solidFill>
                <a:srgbClr val="FFFFFF"/>
              </a:solidFill>
              <a:latin typeface="Calibri" pitchFamily="34" charset="0"/>
              <a:ea typeface="宋体" charset="-122"/>
            </a:endParaRPr>
          </a:p>
        </p:txBody>
      </p:sp>
      <p:sp>
        <p:nvSpPr>
          <p:cNvPr id="35846" name="TextBox 21"/>
          <p:cNvSpPr txBox="1">
            <a:spLocks noChangeArrowheads="1"/>
          </p:cNvSpPr>
          <p:nvPr/>
        </p:nvSpPr>
        <p:spPr bwMode="auto">
          <a:xfrm>
            <a:off x="755650" y="627063"/>
            <a:ext cx="8137525" cy="2776537"/>
          </a:xfrm>
          <a:prstGeom prst="rect">
            <a:avLst/>
          </a:prstGeom>
          <a:noFill/>
          <a:ln w="9525">
            <a:noFill/>
            <a:miter lim="800000"/>
            <a:headEnd/>
            <a:tailEnd/>
          </a:ln>
        </p:spPr>
        <p:txBody>
          <a:bodyPr>
            <a:spAutoFit/>
          </a:bodyPr>
          <a:lstStyle/>
          <a:p>
            <a:r>
              <a:rPr lang="zh-CN" altLang="en-US"/>
              <a:t>高血压患者超过</a:t>
            </a:r>
            <a:r>
              <a:rPr lang="en-US" altLang="zh-CN">
                <a:solidFill>
                  <a:srgbClr val="FF0000"/>
                </a:solidFill>
              </a:rPr>
              <a:t>2</a:t>
            </a:r>
            <a:r>
              <a:rPr lang="zh-CN" altLang="en-US">
                <a:solidFill>
                  <a:srgbClr val="FF0000"/>
                </a:solidFill>
              </a:rPr>
              <a:t>亿</a:t>
            </a:r>
            <a:r>
              <a:rPr lang="zh-CN" altLang="en-US"/>
              <a:t>人         每年增加</a:t>
            </a:r>
            <a:r>
              <a:rPr lang="en-US" altLang="zh-CN">
                <a:solidFill>
                  <a:srgbClr val="FF0000"/>
                </a:solidFill>
              </a:rPr>
              <a:t>1000</a:t>
            </a:r>
            <a:r>
              <a:rPr lang="zh-CN" altLang="en-US">
                <a:solidFill>
                  <a:srgbClr val="FF0000"/>
                </a:solidFill>
              </a:rPr>
              <a:t>万人</a:t>
            </a:r>
          </a:p>
          <a:p>
            <a:r>
              <a:rPr lang="zh-CN" altLang="en-US"/>
              <a:t>糖尿病患者</a:t>
            </a:r>
            <a:r>
              <a:rPr lang="en-US" altLang="zh-CN">
                <a:solidFill>
                  <a:srgbClr val="FF0000"/>
                </a:solidFill>
              </a:rPr>
              <a:t>9240</a:t>
            </a:r>
            <a:r>
              <a:rPr lang="zh-CN" altLang="en-US">
                <a:solidFill>
                  <a:srgbClr val="FF0000"/>
                </a:solidFill>
              </a:rPr>
              <a:t>万人          </a:t>
            </a:r>
            <a:r>
              <a:rPr lang="zh-CN" altLang="en-US"/>
              <a:t>其中</a:t>
            </a:r>
            <a:r>
              <a:rPr lang="en-US" altLang="zh-CN"/>
              <a:t>1</a:t>
            </a:r>
            <a:r>
              <a:rPr lang="zh-CN" altLang="en-US"/>
              <a:t>亿</a:t>
            </a:r>
            <a:r>
              <a:rPr lang="en-US" altLang="zh-CN"/>
              <a:t>4</a:t>
            </a:r>
            <a:r>
              <a:rPr lang="zh-CN" altLang="en-US"/>
              <a:t>千万人的血糖还在增高</a:t>
            </a:r>
          </a:p>
          <a:p>
            <a:r>
              <a:rPr lang="zh-CN" altLang="en-US"/>
              <a:t>心脑血管疾病</a:t>
            </a:r>
            <a:r>
              <a:rPr lang="zh-CN" altLang="en-US">
                <a:solidFill>
                  <a:srgbClr val="FF0000"/>
                </a:solidFill>
              </a:rPr>
              <a:t>超过</a:t>
            </a:r>
            <a:r>
              <a:rPr lang="en-US" altLang="zh-CN">
                <a:solidFill>
                  <a:srgbClr val="FF0000"/>
                </a:solidFill>
              </a:rPr>
              <a:t>2</a:t>
            </a:r>
            <a:r>
              <a:rPr lang="zh-CN" altLang="en-US">
                <a:solidFill>
                  <a:srgbClr val="FF0000"/>
                </a:solidFill>
              </a:rPr>
              <a:t>亿      </a:t>
            </a:r>
            <a:r>
              <a:rPr lang="en-US" altLang="zh-CN"/>
              <a:t>   </a:t>
            </a:r>
            <a:r>
              <a:rPr lang="zh-CN" altLang="en-US"/>
              <a:t>占我国每年总死亡人数</a:t>
            </a:r>
            <a:r>
              <a:rPr lang="en-US" altLang="zh-CN"/>
              <a:t>1/3</a:t>
            </a:r>
          </a:p>
          <a:p>
            <a:r>
              <a:rPr lang="zh-CN" altLang="en-US">
                <a:solidFill>
                  <a:srgbClr val="FF0000"/>
                </a:solidFill>
              </a:rPr>
              <a:t>其中脑血管病的死亡率为第一位</a:t>
            </a:r>
          </a:p>
          <a:p>
            <a:endParaRPr lang="zh-CN" altLang="en-US" sz="1400"/>
          </a:p>
          <a:p>
            <a:r>
              <a:rPr lang="zh-CN" altLang="en-US"/>
              <a:t>      在每年中国死亡人数当中</a:t>
            </a:r>
            <a:r>
              <a:rPr lang="en-US" altLang="zh-CN"/>
              <a:t>,</a:t>
            </a:r>
            <a:r>
              <a:rPr lang="zh-CN" altLang="en-US"/>
              <a:t>慢性病的比例占到了</a:t>
            </a:r>
            <a:r>
              <a:rPr lang="en-US" altLang="zh-CN" b="1">
                <a:solidFill>
                  <a:srgbClr val="FF0000"/>
                </a:solidFill>
              </a:rPr>
              <a:t>85%</a:t>
            </a:r>
            <a:r>
              <a:rPr lang="en-US" altLang="zh-CN" b="1"/>
              <a:t>,</a:t>
            </a:r>
            <a:r>
              <a:rPr lang="zh-CN" altLang="en-US"/>
              <a:t>这意味着什么</a:t>
            </a:r>
            <a:r>
              <a:rPr lang="en-US" altLang="zh-CN"/>
              <a:t>?</a:t>
            </a:r>
            <a:r>
              <a:rPr lang="zh-CN" altLang="en-US"/>
              <a:t>是否在说明我们一方面在努力地改善着我们的生活</a:t>
            </a:r>
            <a:r>
              <a:rPr lang="en-US" altLang="zh-CN"/>
              <a:t>,</a:t>
            </a:r>
            <a:r>
              <a:rPr lang="zh-CN" altLang="en-US"/>
              <a:t>另一方面全民族在用不好的生活方式进行慢性自杀呢？</a:t>
            </a:r>
          </a:p>
          <a:p>
            <a:r>
              <a:rPr lang="zh-CN" altLang="en-US"/>
              <a:t>      慢性病导致的疾病负担已占总疾病负担的</a:t>
            </a:r>
            <a:r>
              <a:rPr lang="en-US" altLang="zh-CN"/>
              <a:t>70%,</a:t>
            </a:r>
            <a:r>
              <a:rPr lang="zh-CN" altLang="en-US"/>
              <a:t>是因病致贫、返贫的重要原因</a:t>
            </a:r>
            <a:r>
              <a:rPr lang="en-US" altLang="zh-CN"/>
              <a:t>,</a:t>
            </a:r>
            <a:r>
              <a:rPr lang="zh-CN" altLang="en-US"/>
              <a:t>若不及时有效控制</a:t>
            </a:r>
            <a:r>
              <a:rPr lang="en-US" altLang="zh-CN"/>
              <a:t>,</a:t>
            </a:r>
            <a:r>
              <a:rPr lang="zh-CN" altLang="en-US"/>
              <a:t>将带来严重的社会经济问题。</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ppt_x</p:attrName>
                                        </p:attrNameLst>
                                      </p:cBhvr>
                                      <p:tavLst>
                                        <p:tav tm="0">
                                          <p:val>
                                            <p:strVal val="1+#ppt_w/2"/>
                                          </p:val>
                                        </p:tav>
                                        <p:tav tm="100000">
                                          <p:val>
                                            <p:strVal val="#ppt_x"/>
                                          </p:val>
                                        </p:tav>
                                      </p:tavLst>
                                    </p:anim>
                                    <p:anim calcmode="lin" valueType="num">
                                      <p:cBhvr>
                                        <p:cTn id="13" dur="500" fill="hold"/>
                                        <p:tgtEl>
                                          <p:spTgt spid="4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7"/>
          <p:cNvGrpSpPr>
            <a:grpSpLocks/>
          </p:cNvGrpSpPr>
          <p:nvPr/>
        </p:nvGrpSpPr>
        <p:grpSpPr bwMode="auto">
          <a:xfrm>
            <a:off x="6286500" y="1000125"/>
            <a:ext cx="2657475" cy="785813"/>
            <a:chOff x="5515175" y="1357334"/>
            <a:chExt cx="2657225" cy="1440656"/>
          </a:xfrm>
        </p:grpSpPr>
        <p:sp>
          <p:nvSpPr>
            <p:cNvPr id="39" name="AutoShape 5"/>
            <p:cNvSpPr>
              <a:spLocks noChangeArrowheads="1"/>
            </p:cNvSpPr>
            <p:nvPr/>
          </p:nvSpPr>
          <p:spPr bwMode="auto">
            <a:xfrm rot="16200000">
              <a:off x="6122666" y="749844"/>
              <a:ext cx="1440656" cy="2655638"/>
            </a:xfrm>
            <a:prstGeom prst="upArrowCallout">
              <a:avLst>
                <a:gd name="adj1" fmla="val 33824"/>
                <a:gd name="adj2" fmla="val 25000"/>
                <a:gd name="adj3" fmla="val 20591"/>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41316" name="文本框 30"/>
            <p:cNvSpPr txBox="1">
              <a:spLocks noChangeArrowheads="1"/>
            </p:cNvSpPr>
            <p:nvPr/>
          </p:nvSpPr>
          <p:spPr bwMode="auto">
            <a:xfrm>
              <a:off x="6358071" y="1484264"/>
              <a:ext cx="1814329" cy="719213"/>
            </a:xfrm>
            <a:prstGeom prst="rect">
              <a:avLst/>
            </a:prstGeom>
            <a:noFill/>
            <a:ln w="9525">
              <a:noFill/>
              <a:miter lim="800000"/>
              <a:headEnd/>
              <a:tailEnd/>
            </a:ln>
          </p:spPr>
          <p:txBody>
            <a:bodyPr lIns="71323" tIns="35662" rIns="71323" bIns="35662">
              <a:spAutoFit/>
            </a:bodyPr>
            <a:lstStyle/>
            <a:p>
              <a:pPr>
                <a:lnSpc>
                  <a:spcPct val="120000"/>
                </a:lnSpc>
              </a:pPr>
              <a:r>
                <a:rPr lang="zh-CN" altLang="en-US" sz="2000">
                  <a:solidFill>
                    <a:srgbClr val="FFFFFF"/>
                  </a:solidFill>
                  <a:latin typeface="汉仪中圆简"/>
                  <a:ea typeface="汉仪中圆简"/>
                  <a:cs typeface="汉仪中圆简"/>
                </a:rPr>
                <a:t>力量训练</a:t>
              </a:r>
              <a:endParaRPr lang="en-US" altLang="zh-CN" sz="2000">
                <a:solidFill>
                  <a:srgbClr val="FFFFFF"/>
                </a:solidFill>
                <a:latin typeface="汉仪中圆简"/>
                <a:ea typeface="汉仪中圆简"/>
                <a:cs typeface="汉仪中圆简"/>
              </a:endParaRPr>
            </a:p>
          </p:txBody>
        </p:sp>
      </p:grpSp>
      <p:sp>
        <p:nvSpPr>
          <p:cNvPr id="57" name="TextBox 5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41318" name="文本框 3"/>
          <p:cNvSpPr txBox="1">
            <a:spLocks noChangeArrowheads="1"/>
          </p:cNvSpPr>
          <p:nvPr/>
        </p:nvSpPr>
        <p:spPr bwMode="auto">
          <a:xfrm>
            <a:off x="266700" y="147638"/>
            <a:ext cx="4800600"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运动环节要完整，运动方式要多样</a:t>
            </a:r>
          </a:p>
        </p:txBody>
      </p:sp>
      <p:sp>
        <p:nvSpPr>
          <p:cNvPr id="141319" name="TextBox 10"/>
          <p:cNvSpPr txBox="1">
            <a:spLocks noChangeArrowheads="1"/>
          </p:cNvSpPr>
          <p:nvPr/>
        </p:nvSpPr>
        <p:spPr bwMode="auto">
          <a:xfrm>
            <a:off x="500063" y="1357313"/>
            <a:ext cx="5151437" cy="2563812"/>
          </a:xfrm>
          <a:prstGeom prst="rect">
            <a:avLst/>
          </a:prstGeom>
          <a:noFill/>
          <a:ln w="9525">
            <a:noFill/>
            <a:miter lim="800000"/>
            <a:headEnd/>
            <a:tailEnd/>
          </a:ln>
        </p:spPr>
        <p:txBody>
          <a:bodyPr>
            <a:spAutoFit/>
          </a:bodyPr>
          <a:lstStyle/>
          <a:p>
            <a:r>
              <a:rPr lang="zh-CN" altLang="en-US">
                <a:solidFill>
                  <a:srgbClr val="2E75B6"/>
                </a:solidFill>
              </a:rPr>
              <a:t>力量训练主要是无氧运动，比如负重深蹲、俯卧撑、杠铃划船等。</a:t>
            </a:r>
            <a:endParaRPr lang="en-US" altLang="zh-CN">
              <a:solidFill>
                <a:srgbClr val="2E75B6"/>
              </a:solidFill>
            </a:endParaRPr>
          </a:p>
          <a:p>
            <a:r>
              <a:rPr lang="zh-CN" altLang="en-US">
                <a:solidFill>
                  <a:srgbClr val="2E75B6"/>
                </a:solidFill>
              </a:rPr>
              <a:t>主要方式有：</a:t>
            </a:r>
            <a:endParaRPr lang="en-US" altLang="zh-CN">
              <a:solidFill>
                <a:srgbClr val="2E75B6"/>
              </a:solidFill>
            </a:endParaRPr>
          </a:p>
          <a:p>
            <a:r>
              <a:rPr lang="en-US" altLang="zh-CN">
                <a:solidFill>
                  <a:srgbClr val="2E75B6"/>
                </a:solidFill>
              </a:rPr>
              <a:t>1.</a:t>
            </a:r>
            <a:r>
              <a:rPr lang="zh-CN" altLang="en-US">
                <a:solidFill>
                  <a:srgbClr val="2E75B6"/>
                </a:solidFill>
              </a:rPr>
              <a:t>背部：引体向上（颈前下拉）</a:t>
            </a:r>
            <a:endParaRPr lang="en-US" altLang="zh-CN">
              <a:solidFill>
                <a:srgbClr val="2E75B6"/>
              </a:solidFill>
            </a:endParaRPr>
          </a:p>
          <a:p>
            <a:r>
              <a:rPr lang="en-US" altLang="zh-CN">
                <a:solidFill>
                  <a:srgbClr val="2E75B6"/>
                </a:solidFill>
              </a:rPr>
              <a:t>2.</a:t>
            </a:r>
            <a:r>
              <a:rPr lang="zh-CN" altLang="en-US">
                <a:solidFill>
                  <a:srgbClr val="2E75B6"/>
                </a:solidFill>
              </a:rPr>
              <a:t>胸部：平板卧推（坐姿推胸）</a:t>
            </a:r>
            <a:endParaRPr lang="en-US" altLang="zh-CN">
              <a:solidFill>
                <a:srgbClr val="2E75B6"/>
              </a:solidFill>
            </a:endParaRPr>
          </a:p>
          <a:p>
            <a:r>
              <a:rPr lang="en-US" altLang="zh-CN">
                <a:solidFill>
                  <a:srgbClr val="2E75B6"/>
                </a:solidFill>
              </a:rPr>
              <a:t>3.</a:t>
            </a:r>
            <a:r>
              <a:rPr lang="zh-CN" altLang="en-US">
                <a:solidFill>
                  <a:srgbClr val="2E75B6"/>
                </a:solidFill>
              </a:rPr>
              <a:t>腿部：杠铃深蹲（史密斯蹲）</a:t>
            </a:r>
            <a:endParaRPr lang="en-US" altLang="zh-CN">
              <a:solidFill>
                <a:srgbClr val="2E75B6"/>
              </a:solidFill>
            </a:endParaRPr>
          </a:p>
          <a:p>
            <a:r>
              <a:rPr lang="en-US" altLang="zh-CN">
                <a:solidFill>
                  <a:srgbClr val="2E75B6"/>
                </a:solidFill>
              </a:rPr>
              <a:t>4.</a:t>
            </a:r>
            <a:r>
              <a:rPr lang="zh-CN" altLang="en-US">
                <a:solidFill>
                  <a:srgbClr val="2E75B6"/>
                </a:solidFill>
              </a:rPr>
              <a:t>肩部：杠铃推举（哑铃推举）</a:t>
            </a:r>
            <a:endParaRPr lang="en-US" altLang="zh-CN">
              <a:solidFill>
                <a:srgbClr val="2E75B6"/>
              </a:solidFill>
            </a:endParaRPr>
          </a:p>
          <a:p>
            <a:r>
              <a:rPr lang="en-US" altLang="zh-CN">
                <a:solidFill>
                  <a:srgbClr val="2E75B6"/>
                </a:solidFill>
              </a:rPr>
              <a:t>5.</a:t>
            </a:r>
            <a:r>
              <a:rPr lang="zh-CN" altLang="en-US">
                <a:solidFill>
                  <a:srgbClr val="2E75B6"/>
                </a:solidFill>
              </a:rPr>
              <a:t>臀部：杠铃弯举（哑铃弯举）</a:t>
            </a:r>
            <a:endParaRPr lang="en-US" altLang="zh-CN">
              <a:solidFill>
                <a:srgbClr val="2E75B6"/>
              </a:solidFill>
            </a:endParaRPr>
          </a:p>
          <a:p>
            <a:r>
              <a:rPr lang="en-US" altLang="zh-CN">
                <a:solidFill>
                  <a:srgbClr val="2E75B6"/>
                </a:solidFill>
              </a:rPr>
              <a:t>6.</a:t>
            </a:r>
            <a:r>
              <a:rPr lang="zh-CN" altLang="en-US">
                <a:solidFill>
                  <a:srgbClr val="2E75B6"/>
                </a:solidFill>
              </a:rPr>
              <a:t>腹部：仰卧起坐（仰卧举腿、反复卷腹运动）</a:t>
            </a:r>
            <a:endParaRPr lang="en-US" altLang="zh-CN">
              <a:solidFill>
                <a:srgbClr val="2E75B6"/>
              </a:solidFill>
            </a:endParaRPr>
          </a:p>
        </p:txBody>
      </p:sp>
      <p:pic>
        <p:nvPicPr>
          <p:cNvPr id="141320" name="图片 8" descr="2345_image_file_copy_28.jpg"/>
          <p:cNvPicPr>
            <a:picLocks noChangeAspect="1"/>
          </p:cNvPicPr>
          <p:nvPr/>
        </p:nvPicPr>
        <p:blipFill>
          <a:blip r:embed="rId3"/>
          <a:srcRect/>
          <a:stretch>
            <a:fillRect/>
          </a:stretch>
        </p:blipFill>
        <p:spPr bwMode="auto">
          <a:xfrm>
            <a:off x="6000750" y="2214563"/>
            <a:ext cx="2898775" cy="2000250"/>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1+#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7"/>
          <p:cNvGrpSpPr>
            <a:grpSpLocks/>
          </p:cNvGrpSpPr>
          <p:nvPr/>
        </p:nvGrpSpPr>
        <p:grpSpPr bwMode="auto">
          <a:xfrm>
            <a:off x="6286500" y="1000125"/>
            <a:ext cx="2657475" cy="785813"/>
            <a:chOff x="5515175" y="1357334"/>
            <a:chExt cx="2657225" cy="1440656"/>
          </a:xfrm>
        </p:grpSpPr>
        <p:sp>
          <p:nvSpPr>
            <p:cNvPr id="39" name="AutoShape 5"/>
            <p:cNvSpPr>
              <a:spLocks noChangeArrowheads="1"/>
            </p:cNvSpPr>
            <p:nvPr/>
          </p:nvSpPr>
          <p:spPr bwMode="auto">
            <a:xfrm rot="16200000">
              <a:off x="6122666" y="749844"/>
              <a:ext cx="1440656" cy="2655638"/>
            </a:xfrm>
            <a:prstGeom prst="upArrowCallout">
              <a:avLst>
                <a:gd name="adj1" fmla="val 33824"/>
                <a:gd name="adj2" fmla="val 25000"/>
                <a:gd name="adj3" fmla="val 20591"/>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43364" name="文本框 30"/>
            <p:cNvSpPr txBox="1">
              <a:spLocks noChangeArrowheads="1"/>
            </p:cNvSpPr>
            <p:nvPr/>
          </p:nvSpPr>
          <p:spPr bwMode="auto">
            <a:xfrm>
              <a:off x="6358071" y="1484264"/>
              <a:ext cx="1814329" cy="719213"/>
            </a:xfrm>
            <a:prstGeom prst="rect">
              <a:avLst/>
            </a:prstGeom>
            <a:noFill/>
            <a:ln w="9525">
              <a:noFill/>
              <a:miter lim="800000"/>
              <a:headEnd/>
              <a:tailEnd/>
            </a:ln>
          </p:spPr>
          <p:txBody>
            <a:bodyPr lIns="71323" tIns="35662" rIns="71323" bIns="35662">
              <a:spAutoFit/>
            </a:bodyPr>
            <a:lstStyle/>
            <a:p>
              <a:pPr>
                <a:lnSpc>
                  <a:spcPct val="120000"/>
                </a:lnSpc>
              </a:pPr>
              <a:r>
                <a:rPr lang="zh-CN" altLang="en-US" sz="2000">
                  <a:solidFill>
                    <a:schemeClr val="bg1"/>
                  </a:solidFill>
                </a:rPr>
                <a:t>柔韧性训练</a:t>
              </a:r>
              <a:endParaRPr lang="en-US" altLang="zh-CN" sz="2000">
                <a:solidFill>
                  <a:schemeClr val="bg1"/>
                </a:solidFill>
                <a:latin typeface="汉仪中圆简"/>
                <a:ea typeface="汉仪中圆简"/>
                <a:cs typeface="汉仪中圆简"/>
              </a:endParaRPr>
            </a:p>
          </p:txBody>
        </p:sp>
      </p:grpSp>
      <p:sp>
        <p:nvSpPr>
          <p:cNvPr id="57" name="TextBox 5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43366" name="文本框 3"/>
          <p:cNvSpPr txBox="1">
            <a:spLocks noChangeArrowheads="1"/>
          </p:cNvSpPr>
          <p:nvPr/>
        </p:nvSpPr>
        <p:spPr bwMode="auto">
          <a:xfrm>
            <a:off x="266700" y="147638"/>
            <a:ext cx="4800600"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运动环节要完整，运动方式要多样</a:t>
            </a:r>
          </a:p>
        </p:txBody>
      </p:sp>
      <p:sp>
        <p:nvSpPr>
          <p:cNvPr id="143367" name="TextBox 10"/>
          <p:cNvSpPr txBox="1">
            <a:spLocks noChangeArrowheads="1"/>
          </p:cNvSpPr>
          <p:nvPr/>
        </p:nvSpPr>
        <p:spPr bwMode="auto">
          <a:xfrm>
            <a:off x="428625" y="928688"/>
            <a:ext cx="5429250" cy="2838450"/>
          </a:xfrm>
          <a:prstGeom prst="rect">
            <a:avLst/>
          </a:prstGeom>
          <a:noFill/>
          <a:ln w="9525">
            <a:noFill/>
            <a:miter lim="800000"/>
            <a:headEnd/>
            <a:tailEnd/>
          </a:ln>
        </p:spPr>
        <p:txBody>
          <a:bodyPr>
            <a:spAutoFit/>
          </a:bodyPr>
          <a:lstStyle/>
          <a:p>
            <a:r>
              <a:rPr lang="zh-CN" altLang="en-US">
                <a:solidFill>
                  <a:srgbClr val="2E75B6"/>
                </a:solidFill>
              </a:rPr>
              <a:t>柔韧性训练意义：</a:t>
            </a:r>
            <a:endParaRPr lang="en-US" altLang="zh-CN">
              <a:solidFill>
                <a:srgbClr val="2E75B6"/>
              </a:solidFill>
            </a:endParaRPr>
          </a:p>
          <a:p>
            <a:r>
              <a:rPr lang="zh-CN" altLang="en-US">
                <a:solidFill>
                  <a:srgbClr val="2E75B6"/>
                </a:solidFill>
              </a:rPr>
              <a:t>（一）加大运动幅度，有利于肌肉和速度的发挥。</a:t>
            </a:r>
            <a:endParaRPr lang="en-US" altLang="zh-CN">
              <a:solidFill>
                <a:srgbClr val="2E75B6"/>
              </a:solidFill>
            </a:endParaRPr>
          </a:p>
          <a:p>
            <a:r>
              <a:rPr lang="zh-CN" altLang="en-US">
                <a:solidFill>
                  <a:srgbClr val="2E75B6"/>
                </a:solidFill>
              </a:rPr>
              <a:t>（二）提高关节的灵活性，增加动作的协调优美感。</a:t>
            </a:r>
            <a:endParaRPr lang="en-US" altLang="zh-CN">
              <a:solidFill>
                <a:srgbClr val="2E75B6"/>
              </a:solidFill>
            </a:endParaRPr>
          </a:p>
          <a:p>
            <a:r>
              <a:rPr lang="zh-CN" altLang="en-US">
                <a:solidFill>
                  <a:srgbClr val="2E75B6"/>
                </a:solidFill>
              </a:rPr>
              <a:t>（三）加速动作掌握进程，提高技术水平。</a:t>
            </a:r>
            <a:endParaRPr lang="en-US" altLang="zh-CN">
              <a:solidFill>
                <a:srgbClr val="2E75B6"/>
              </a:solidFill>
            </a:endParaRPr>
          </a:p>
          <a:p>
            <a:r>
              <a:rPr lang="zh-CN" altLang="en-US">
                <a:solidFill>
                  <a:srgbClr val="2E75B6"/>
                </a:solidFill>
              </a:rPr>
              <a:t>（四）防止、减少伤害事故，延长运动寿命。</a:t>
            </a:r>
            <a:endParaRPr lang="en-US" altLang="zh-CN">
              <a:solidFill>
                <a:srgbClr val="2E75B6"/>
              </a:solidFill>
            </a:endParaRPr>
          </a:p>
          <a:p>
            <a:r>
              <a:rPr lang="zh-CN" altLang="en-US">
                <a:solidFill>
                  <a:srgbClr val="2E75B6"/>
                </a:solidFill>
              </a:rPr>
              <a:t>（五）柔韧素质是各项选材的重要依据之一。</a:t>
            </a:r>
            <a:endParaRPr lang="en-US" altLang="zh-CN">
              <a:solidFill>
                <a:srgbClr val="2E75B6"/>
              </a:solidFill>
            </a:endParaRPr>
          </a:p>
          <a:p>
            <a:endParaRPr lang="en-US" altLang="zh-CN">
              <a:solidFill>
                <a:srgbClr val="2E75B6"/>
              </a:solidFill>
            </a:endParaRPr>
          </a:p>
          <a:p>
            <a:r>
              <a:rPr lang="zh-CN" altLang="en-US">
                <a:solidFill>
                  <a:srgbClr val="2E75B6"/>
                </a:solidFill>
              </a:rPr>
              <a:t>方式：</a:t>
            </a:r>
            <a:endParaRPr lang="en-US" altLang="zh-CN">
              <a:solidFill>
                <a:srgbClr val="2E75B6"/>
              </a:solidFill>
            </a:endParaRPr>
          </a:p>
          <a:p>
            <a:r>
              <a:rPr lang="zh-CN" altLang="en-US">
                <a:solidFill>
                  <a:srgbClr val="2E75B6"/>
                </a:solidFill>
              </a:rPr>
              <a:t>例如：体操，武术，跆拳道，空手道，瑜伽，普拉提，花样溜冰，舞蹈，等。</a:t>
            </a:r>
            <a:endParaRPr lang="en-US" altLang="zh-CN">
              <a:solidFill>
                <a:srgbClr val="2E75B6"/>
              </a:solidFill>
            </a:endParaRPr>
          </a:p>
        </p:txBody>
      </p:sp>
      <p:pic>
        <p:nvPicPr>
          <p:cNvPr id="143368" name="图片 8" descr="2345_image_file_copy_29.jpg"/>
          <p:cNvPicPr>
            <a:picLocks noChangeAspect="1"/>
          </p:cNvPicPr>
          <p:nvPr/>
        </p:nvPicPr>
        <p:blipFill>
          <a:blip r:embed="rId3"/>
          <a:srcRect/>
          <a:stretch>
            <a:fillRect/>
          </a:stretch>
        </p:blipFill>
        <p:spPr bwMode="auto">
          <a:xfrm>
            <a:off x="6000750" y="2286000"/>
            <a:ext cx="2800350" cy="1749425"/>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1+#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48"/>
          <p:cNvGrpSpPr>
            <a:grpSpLocks/>
          </p:cNvGrpSpPr>
          <p:nvPr/>
        </p:nvGrpSpPr>
        <p:grpSpPr bwMode="auto">
          <a:xfrm>
            <a:off x="357188" y="714375"/>
            <a:ext cx="2143125" cy="1169988"/>
            <a:chOff x="1014298" y="1357335"/>
            <a:chExt cx="2641641" cy="1440656"/>
          </a:xfrm>
        </p:grpSpPr>
        <p:sp>
          <p:nvSpPr>
            <p:cNvPr id="50" name="AutoShape 3"/>
            <p:cNvSpPr>
              <a:spLocks noChangeArrowheads="1"/>
            </p:cNvSpPr>
            <p:nvPr/>
          </p:nvSpPr>
          <p:spPr bwMode="auto">
            <a:xfrm rot="5400000">
              <a:off x="1614791" y="756842"/>
              <a:ext cx="1440656" cy="2641641"/>
            </a:xfrm>
            <a:prstGeom prst="upArrowCallout">
              <a:avLst>
                <a:gd name="adj1" fmla="val 33824"/>
                <a:gd name="adj2" fmla="val 25000"/>
                <a:gd name="adj3" fmla="val 20477"/>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76807" name="文本框 30"/>
            <p:cNvSpPr txBox="1">
              <a:spLocks noChangeArrowheads="1"/>
            </p:cNvSpPr>
            <p:nvPr/>
          </p:nvSpPr>
          <p:spPr bwMode="auto">
            <a:xfrm>
              <a:off x="1235413" y="1476575"/>
              <a:ext cx="1892198" cy="1122031"/>
            </a:xfrm>
            <a:prstGeom prst="rect">
              <a:avLst/>
            </a:prstGeom>
            <a:noFill/>
            <a:ln w="9525">
              <a:noFill/>
              <a:miter lim="800000"/>
              <a:headEnd/>
              <a:tailEnd/>
            </a:ln>
          </p:spPr>
          <p:txBody>
            <a:bodyPr lIns="71323" tIns="35662" rIns="71323" bIns="35662">
              <a:spAutoFit/>
            </a:bodyPr>
            <a:lstStyle/>
            <a:p>
              <a:pPr>
                <a:lnSpc>
                  <a:spcPct val="120000"/>
                </a:lnSpc>
              </a:pPr>
              <a:r>
                <a:rPr lang="zh-CN" altLang="en-US" sz="1400">
                  <a:solidFill>
                    <a:srgbClr val="FFFFFF"/>
                  </a:solidFill>
                  <a:latin typeface="汉仪中圆简"/>
                  <a:ea typeface="汉仪中圆简"/>
                  <a:cs typeface="汉仪中圆简"/>
                </a:rPr>
                <a:t>准备运动</a:t>
              </a:r>
              <a:endParaRPr lang="en-US" altLang="zh-CN" sz="1400">
                <a:solidFill>
                  <a:srgbClr val="FFFFFF"/>
                </a:solidFill>
                <a:latin typeface="汉仪中圆简"/>
                <a:ea typeface="汉仪中圆简"/>
                <a:cs typeface="汉仪中圆简"/>
              </a:endParaRPr>
            </a:p>
            <a:p>
              <a:pPr>
                <a:lnSpc>
                  <a:spcPct val="120000"/>
                </a:lnSpc>
              </a:pPr>
              <a:r>
                <a:rPr lang="zh-CN" altLang="en-US" sz="1400">
                  <a:solidFill>
                    <a:srgbClr val="FFFFFF"/>
                  </a:solidFill>
                  <a:latin typeface="汉仪中圆简"/>
                  <a:ea typeface="汉仪中圆简"/>
                  <a:cs typeface="汉仪中圆简"/>
                </a:rPr>
                <a:t>正式运动</a:t>
              </a:r>
              <a:endParaRPr lang="en-US" altLang="zh-CN" sz="1400">
                <a:solidFill>
                  <a:srgbClr val="FFFFFF"/>
                </a:solidFill>
                <a:latin typeface="汉仪中圆简"/>
                <a:ea typeface="汉仪中圆简"/>
                <a:cs typeface="汉仪中圆简"/>
              </a:endParaRPr>
            </a:p>
            <a:p>
              <a:pPr>
                <a:lnSpc>
                  <a:spcPct val="120000"/>
                </a:lnSpc>
              </a:pPr>
              <a:r>
                <a:rPr lang="zh-CN" altLang="en-US" b="1">
                  <a:solidFill>
                    <a:srgbClr val="FF6600"/>
                  </a:solidFill>
                  <a:latin typeface="汉仪中圆简"/>
                  <a:ea typeface="汉仪中圆简"/>
                  <a:cs typeface="汉仪中圆简"/>
                </a:rPr>
                <a:t>整理运动</a:t>
              </a:r>
            </a:p>
          </p:txBody>
        </p:sp>
      </p:grpSp>
      <p:sp>
        <p:nvSpPr>
          <p:cNvPr id="57" name="TextBox 5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76803" name="文本框 3"/>
          <p:cNvSpPr txBox="1">
            <a:spLocks noChangeArrowheads="1"/>
          </p:cNvSpPr>
          <p:nvPr/>
        </p:nvSpPr>
        <p:spPr bwMode="auto">
          <a:xfrm>
            <a:off x="266700" y="147638"/>
            <a:ext cx="4800600"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运动环节要完整，运动方式要多样</a:t>
            </a:r>
          </a:p>
        </p:txBody>
      </p:sp>
      <p:sp>
        <p:nvSpPr>
          <p:cNvPr id="76804" name="TextBox 9"/>
          <p:cNvSpPr txBox="1">
            <a:spLocks noChangeArrowheads="1"/>
          </p:cNvSpPr>
          <p:nvPr/>
        </p:nvSpPr>
        <p:spPr bwMode="auto">
          <a:xfrm>
            <a:off x="3286125" y="1143000"/>
            <a:ext cx="5072063" cy="2862263"/>
          </a:xfrm>
          <a:prstGeom prst="rect">
            <a:avLst/>
          </a:prstGeom>
          <a:noFill/>
          <a:ln w="9525">
            <a:noFill/>
            <a:miter lim="800000"/>
            <a:headEnd/>
            <a:tailEnd/>
          </a:ln>
        </p:spPr>
        <p:txBody>
          <a:bodyPr>
            <a:spAutoFit/>
          </a:bodyPr>
          <a:lstStyle/>
          <a:p>
            <a:r>
              <a:rPr lang="zh-CN" altLang="en-US">
                <a:solidFill>
                  <a:srgbClr val="2E75B6"/>
                </a:solidFill>
              </a:rPr>
              <a:t>意义：</a:t>
            </a:r>
            <a:endParaRPr lang="en-US" altLang="zh-CN">
              <a:solidFill>
                <a:srgbClr val="2E75B6"/>
              </a:solidFill>
            </a:endParaRPr>
          </a:p>
          <a:p>
            <a:r>
              <a:rPr lang="zh-CN" altLang="en-US">
                <a:solidFill>
                  <a:srgbClr val="2E75B6"/>
                </a:solidFill>
              </a:rPr>
              <a:t>主要是利用促进因运动锻炼而增加的乳酸菌循环，更快的消除运动锻炼的疲劳，同时，也有利于血液重新合理的分布，使人体更好的由紧张的运动状态逐渐过渡到相对的安稳状态。</a:t>
            </a:r>
            <a:endParaRPr lang="en-US" altLang="zh-CN">
              <a:solidFill>
                <a:srgbClr val="2E75B6"/>
              </a:solidFill>
            </a:endParaRPr>
          </a:p>
          <a:p>
            <a:endParaRPr lang="en-US" altLang="zh-CN">
              <a:solidFill>
                <a:srgbClr val="2E75B6"/>
              </a:solidFill>
            </a:endParaRPr>
          </a:p>
          <a:p>
            <a:endParaRPr lang="en-US" altLang="zh-CN">
              <a:solidFill>
                <a:srgbClr val="2E75B6"/>
              </a:solidFill>
            </a:endParaRPr>
          </a:p>
          <a:p>
            <a:r>
              <a:rPr lang="zh-CN" altLang="en-US">
                <a:solidFill>
                  <a:srgbClr val="2E75B6"/>
                </a:solidFill>
              </a:rPr>
              <a:t>方式：</a:t>
            </a:r>
            <a:endParaRPr lang="en-US" altLang="zh-CN">
              <a:solidFill>
                <a:srgbClr val="2E75B6"/>
              </a:solidFill>
            </a:endParaRPr>
          </a:p>
          <a:p>
            <a:r>
              <a:rPr lang="zh-CN" altLang="en-US">
                <a:solidFill>
                  <a:srgbClr val="2E75B6"/>
                </a:solidFill>
              </a:rPr>
              <a:t>一般走步、慢跑、伸展运动、放松舞蹈、动作和缓的游戏等。</a:t>
            </a:r>
            <a:endParaRPr lang="en-US" altLang="zh-CN">
              <a:solidFill>
                <a:srgbClr val="2E75B6"/>
              </a:solidFill>
            </a:endParaRPr>
          </a:p>
        </p:txBody>
      </p:sp>
      <p:pic>
        <p:nvPicPr>
          <p:cNvPr id="76805" name="图片 10" descr="2345_image_file_copy_26.jpg"/>
          <p:cNvPicPr>
            <a:picLocks noChangeAspect="1"/>
          </p:cNvPicPr>
          <p:nvPr/>
        </p:nvPicPr>
        <p:blipFill>
          <a:blip r:embed="rId3"/>
          <a:srcRect/>
          <a:stretch>
            <a:fillRect/>
          </a:stretch>
        </p:blipFill>
        <p:spPr bwMode="auto">
          <a:xfrm>
            <a:off x="142875" y="2286000"/>
            <a:ext cx="2357438" cy="2286000"/>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7"/>
          <p:cNvGrpSpPr>
            <a:grpSpLocks/>
          </p:cNvGrpSpPr>
          <p:nvPr/>
        </p:nvGrpSpPr>
        <p:grpSpPr bwMode="auto">
          <a:xfrm>
            <a:off x="5514975" y="1357313"/>
            <a:ext cx="2657475" cy="1441450"/>
            <a:chOff x="5515175" y="1357334"/>
            <a:chExt cx="2657225" cy="1440656"/>
          </a:xfrm>
        </p:grpSpPr>
        <p:sp>
          <p:nvSpPr>
            <p:cNvPr id="39" name="AutoShape 5"/>
            <p:cNvSpPr>
              <a:spLocks noChangeArrowheads="1"/>
            </p:cNvSpPr>
            <p:nvPr/>
          </p:nvSpPr>
          <p:spPr bwMode="auto">
            <a:xfrm rot="16200000">
              <a:off x="6122666" y="749843"/>
              <a:ext cx="1440656" cy="2655638"/>
            </a:xfrm>
            <a:prstGeom prst="upArrowCallout">
              <a:avLst>
                <a:gd name="adj1" fmla="val 33824"/>
                <a:gd name="adj2" fmla="val 25000"/>
                <a:gd name="adj3" fmla="val 20591"/>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5003" name="文本框 30"/>
            <p:cNvSpPr txBox="1">
              <a:spLocks noChangeArrowheads="1"/>
            </p:cNvSpPr>
            <p:nvPr/>
          </p:nvSpPr>
          <p:spPr bwMode="auto">
            <a:xfrm>
              <a:off x="6358071" y="1484264"/>
              <a:ext cx="1814329" cy="1179366"/>
            </a:xfrm>
            <a:prstGeom prst="rect">
              <a:avLst/>
            </a:prstGeom>
            <a:noFill/>
            <a:ln w="9525">
              <a:noFill/>
              <a:miter lim="800000"/>
              <a:headEnd/>
              <a:tailEnd/>
            </a:ln>
          </p:spPr>
          <p:txBody>
            <a:bodyPr lIns="71323" tIns="35662" rIns="71323" bIns="35662">
              <a:spAutoFit/>
            </a:bodyPr>
            <a:lstStyle/>
            <a:p>
              <a:pPr>
                <a:lnSpc>
                  <a:spcPct val="120000"/>
                </a:lnSpc>
              </a:pPr>
              <a:r>
                <a:rPr lang="zh-CN" altLang="en-US" sz="2000">
                  <a:solidFill>
                    <a:srgbClr val="FFFFFF"/>
                  </a:solidFill>
                  <a:latin typeface="汉仪中圆简"/>
                  <a:ea typeface="汉仪中圆简"/>
                  <a:cs typeface="汉仪中圆简"/>
                </a:rPr>
                <a:t>有氧运动</a:t>
              </a:r>
              <a:endParaRPr lang="en-US" altLang="zh-CN" sz="2000">
                <a:solidFill>
                  <a:srgbClr val="FFFFFF"/>
                </a:solidFill>
                <a:latin typeface="汉仪中圆简"/>
                <a:ea typeface="汉仪中圆简"/>
                <a:cs typeface="汉仪中圆简"/>
              </a:endParaRPr>
            </a:p>
            <a:p>
              <a:pPr>
                <a:lnSpc>
                  <a:spcPct val="120000"/>
                </a:lnSpc>
              </a:pPr>
              <a:r>
                <a:rPr lang="zh-CN" altLang="en-US" sz="2000">
                  <a:solidFill>
                    <a:srgbClr val="FFFFFF"/>
                  </a:solidFill>
                  <a:latin typeface="汉仪中圆简"/>
                  <a:ea typeface="汉仪中圆简"/>
                  <a:cs typeface="汉仪中圆简"/>
                </a:rPr>
                <a:t>力量练习</a:t>
              </a:r>
              <a:endParaRPr lang="en-US" altLang="zh-CN" sz="2000">
                <a:solidFill>
                  <a:srgbClr val="FFFFFF"/>
                </a:solidFill>
                <a:latin typeface="汉仪中圆简"/>
                <a:ea typeface="汉仪中圆简"/>
                <a:cs typeface="汉仪中圆简"/>
              </a:endParaRPr>
            </a:p>
            <a:p>
              <a:pPr>
                <a:lnSpc>
                  <a:spcPct val="120000"/>
                </a:lnSpc>
              </a:pPr>
              <a:r>
                <a:rPr lang="zh-CN" altLang="en-US" sz="2000">
                  <a:solidFill>
                    <a:srgbClr val="FFFFFF"/>
                  </a:solidFill>
                  <a:latin typeface="汉仪中圆简"/>
                  <a:ea typeface="汉仪中圆简"/>
                  <a:cs typeface="汉仪中圆简"/>
                </a:rPr>
                <a:t>柔韧性练习</a:t>
              </a:r>
            </a:p>
          </p:txBody>
        </p:sp>
      </p:grpSp>
      <p:grpSp>
        <p:nvGrpSpPr>
          <p:cNvPr id="3" name="组合 40"/>
          <p:cNvGrpSpPr/>
          <p:nvPr/>
        </p:nvGrpSpPr>
        <p:grpSpPr>
          <a:xfrm>
            <a:off x="3670582" y="1357334"/>
            <a:ext cx="1807182" cy="1680104"/>
            <a:chOff x="3670582" y="1357334"/>
            <a:chExt cx="1807182" cy="1680104"/>
          </a:xfrm>
          <a:solidFill>
            <a:schemeClr val="bg1">
              <a:lumMod val="65000"/>
            </a:schemeClr>
          </a:solidFill>
        </p:grpSpPr>
        <p:sp>
          <p:nvSpPr>
            <p:cNvPr id="42" name="AutoShape 4"/>
            <p:cNvSpPr>
              <a:spLocks noChangeArrowheads="1"/>
            </p:cNvSpPr>
            <p:nvPr/>
          </p:nvSpPr>
          <p:spPr bwMode="auto">
            <a:xfrm rot="10800000">
              <a:off x="3670582" y="1357334"/>
              <a:ext cx="1807182" cy="1680104"/>
            </a:xfrm>
            <a:prstGeom prst="upArrowCallout">
              <a:avLst>
                <a:gd name="adj1" fmla="val 33824"/>
                <a:gd name="adj2" fmla="val 25000"/>
                <a:gd name="adj3" fmla="val 15697"/>
                <a:gd name="adj4" fmla="val 86269"/>
              </a:avLst>
            </a:prstGeom>
            <a:grp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43" name="文本框 34"/>
            <p:cNvSpPr txBox="1"/>
            <p:nvPr/>
          </p:nvSpPr>
          <p:spPr>
            <a:xfrm>
              <a:off x="4150219" y="1617200"/>
              <a:ext cx="1141861" cy="995350"/>
            </a:xfrm>
            <a:prstGeom prst="rect">
              <a:avLst/>
            </a:prstGeom>
            <a:noFill/>
          </p:spPr>
          <p:txBody>
            <a:bodyPr lIns="71323" tIns="35662" rIns="71323" bIns="35662">
              <a:spAutoFit/>
            </a:bodyPr>
            <a:lstStyle/>
            <a:p>
              <a:pPr fontAlgn="auto">
                <a:spcBef>
                  <a:spcPts val="0"/>
                </a:spcBef>
                <a:spcAft>
                  <a:spcPts val="0"/>
                </a:spcAft>
                <a:defRPr/>
              </a:pPr>
              <a:r>
                <a:rPr lang="zh-CN" altLang="en-US" sz="3000" b="1" dirty="0">
                  <a:solidFill>
                    <a:srgbClr val="FFFFFF"/>
                  </a:solidFill>
                  <a:latin typeface="汉仪中圆简" pitchFamily="49" charset="-122"/>
                  <a:ea typeface="汉仪中圆简" pitchFamily="49" charset="-122"/>
                </a:rPr>
                <a:t>完整多样</a:t>
              </a:r>
            </a:p>
          </p:txBody>
        </p:sp>
      </p:grpSp>
      <p:grpSp>
        <p:nvGrpSpPr>
          <p:cNvPr id="5" name="组合 43"/>
          <p:cNvGrpSpPr/>
          <p:nvPr/>
        </p:nvGrpSpPr>
        <p:grpSpPr>
          <a:xfrm>
            <a:off x="1014300" y="3291794"/>
            <a:ext cx="7149021" cy="464993"/>
            <a:chOff x="1014300" y="3291794"/>
            <a:chExt cx="7149021" cy="464993"/>
          </a:xfrm>
          <a:solidFill>
            <a:schemeClr val="bg1">
              <a:lumMod val="65000"/>
            </a:schemeClr>
          </a:solidFill>
        </p:grpSpPr>
        <p:grpSp>
          <p:nvGrpSpPr>
            <p:cNvPr id="6" name="Group 11"/>
            <p:cNvGrpSpPr/>
            <p:nvPr/>
          </p:nvGrpSpPr>
          <p:grpSpPr bwMode="auto">
            <a:xfrm>
              <a:off x="1014300" y="3291794"/>
              <a:ext cx="7149021" cy="464993"/>
              <a:chOff x="0" y="0"/>
              <a:chExt cx="4354" cy="809"/>
            </a:xfrm>
            <a:grpFill/>
          </p:grpSpPr>
          <p:sp>
            <p:nvSpPr>
              <p:cNvPr id="47" name="Rectangle 12"/>
              <p:cNvSpPr>
                <a:spLocks noChangeArrowheads="1"/>
              </p:cNvSpPr>
              <p:nvPr/>
            </p:nvSpPr>
            <p:spPr bwMode="auto">
              <a:xfrm>
                <a:off x="0" y="0"/>
                <a:ext cx="4354" cy="809"/>
              </a:xfrm>
              <a:prstGeom prst="rect">
                <a:avLst/>
              </a:prstGeom>
              <a:grpFill/>
              <a:ln w="3175" cmpd="sng">
                <a:solidFill>
                  <a:srgbClr val="C0C0C0"/>
                </a:solidFill>
                <a:miter lim="800000"/>
              </a:ln>
              <a:effectLst/>
              <a:extLst>
                <a:ext uri="{AF507438-7753-43E0-B8FC-AC1667EBCBE1}"/>
              </a:extLst>
            </p:spPr>
            <p:txBody>
              <a:bodyPr wrap="none" anchor="ctr"/>
              <a:lstStyle/>
              <a:p>
                <a:pPr defTabSz="713105" fontAlgn="auto">
                  <a:spcBef>
                    <a:spcPts val="0"/>
                  </a:spcBef>
                  <a:spcAft>
                    <a:spcPts val="0"/>
                  </a:spcAft>
                  <a:defRPr/>
                </a:pPr>
                <a:endParaRPr lang="zh-CN" altLang="en-US" sz="1400" kern="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48" name="Line 13"/>
              <p:cNvSpPr>
                <a:spLocks noChangeShapeType="1"/>
              </p:cNvSpPr>
              <p:nvPr/>
            </p:nvSpPr>
            <p:spPr bwMode="auto">
              <a:xfrm>
                <a:off x="0" y="809"/>
                <a:ext cx="4354" cy="0"/>
              </a:xfrm>
              <a:prstGeom prst="line">
                <a:avLst/>
              </a:prstGeom>
              <a:grpFill/>
              <a:ln w="19050" cmpd="sng">
                <a:solidFill>
                  <a:srgbClr val="FFFFFF"/>
                </a:solidFill>
                <a:round/>
              </a:ln>
              <a:effectLst/>
              <a:extLst>
                <a:ext uri="{AF507438-7753-43E0-B8FC-AC1667EBCBE1}"/>
              </a:extLst>
            </p:spPr>
            <p:txBody>
              <a:bodyPr/>
              <a:lstStyle/>
              <a:p>
                <a:pPr defTabSz="713105" fontAlgn="auto">
                  <a:spcBef>
                    <a:spcPts val="0"/>
                  </a:spcBef>
                  <a:spcAft>
                    <a:spcPts val="0"/>
                  </a:spcAft>
                  <a:defRPr/>
                </a:pPr>
                <a:endParaRPr lang="zh-CN" altLang="en-US" sz="1400" kern="0" dirty="0">
                  <a:solidFill>
                    <a:srgbClr val="FFFFFF">
                      <a:lumMod val="50000"/>
                    </a:srgbClr>
                  </a:solidFill>
                  <a:latin typeface="微软雅黑" panose="020B0503020204020204" pitchFamily="34" charset="-122"/>
                  <a:ea typeface="微软雅黑" panose="020B0503020204020204" pitchFamily="34" charset="-122"/>
                </a:endParaRPr>
              </a:p>
            </p:txBody>
          </p:sp>
        </p:grpSp>
        <p:sp>
          <p:nvSpPr>
            <p:cNvPr id="46" name="文本框 35"/>
            <p:cNvSpPr txBox="1"/>
            <p:nvPr/>
          </p:nvSpPr>
          <p:spPr>
            <a:xfrm>
              <a:off x="1403648" y="3361556"/>
              <a:ext cx="6502224" cy="287464"/>
            </a:xfrm>
            <a:prstGeom prst="rect">
              <a:avLst/>
            </a:prstGeom>
            <a:noFill/>
          </p:spPr>
          <p:txBody>
            <a:bodyPr lIns="71323" tIns="35662" rIns="71323" bIns="35662">
              <a:spAutoFit/>
            </a:bodyPr>
            <a:lstStyle/>
            <a:p>
              <a:pPr fontAlgn="auto">
                <a:spcBef>
                  <a:spcPts val="0"/>
                </a:spcBef>
                <a:spcAft>
                  <a:spcPts val="0"/>
                </a:spcAft>
                <a:defRPr/>
              </a:pPr>
              <a:r>
                <a:rPr lang="zh-CN" altLang="en-US" sz="1400" b="1" dirty="0">
                  <a:solidFill>
                    <a:srgbClr val="002060"/>
                  </a:solidFill>
                  <a:latin typeface="汉仪中圆简" pitchFamily="49" charset="-122"/>
                  <a:ea typeface="汉仪中圆简" pitchFamily="49" charset="-122"/>
                </a:rPr>
                <a:t>一次完整的运动应当包括准备运动、正式运动、整理运动，三个环节</a:t>
              </a:r>
              <a:r>
                <a:rPr lang="zh-CN" altLang="en-US" sz="1400" b="1" dirty="0">
                  <a:solidFill>
                    <a:srgbClr val="C00000"/>
                  </a:solidFill>
                  <a:latin typeface="汉仪中圆简" pitchFamily="49" charset="-122"/>
                  <a:ea typeface="汉仪中圆简" pitchFamily="49" charset="-122"/>
                </a:rPr>
                <a:t>不可或缺。</a:t>
              </a:r>
            </a:p>
          </p:txBody>
        </p:sp>
      </p:grpSp>
      <p:grpSp>
        <p:nvGrpSpPr>
          <p:cNvPr id="7" name="组合 48"/>
          <p:cNvGrpSpPr>
            <a:grpSpLocks/>
          </p:cNvGrpSpPr>
          <p:nvPr/>
        </p:nvGrpSpPr>
        <p:grpSpPr bwMode="auto">
          <a:xfrm>
            <a:off x="1014413" y="1357313"/>
            <a:ext cx="2641600" cy="1441450"/>
            <a:chOff x="1014300" y="1357335"/>
            <a:chExt cx="2641641" cy="1440656"/>
          </a:xfrm>
        </p:grpSpPr>
        <p:sp>
          <p:nvSpPr>
            <p:cNvPr id="50" name="AutoShape 3"/>
            <p:cNvSpPr>
              <a:spLocks noChangeArrowheads="1"/>
            </p:cNvSpPr>
            <p:nvPr/>
          </p:nvSpPr>
          <p:spPr bwMode="auto">
            <a:xfrm rot="5400000">
              <a:off x="1614792" y="756843"/>
              <a:ext cx="1440656" cy="2641641"/>
            </a:xfrm>
            <a:prstGeom prst="upArrowCallout">
              <a:avLst>
                <a:gd name="adj1" fmla="val 33824"/>
                <a:gd name="adj2" fmla="val 25000"/>
                <a:gd name="adj3" fmla="val 20477"/>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85001" name="文本框 30"/>
            <p:cNvSpPr txBox="1">
              <a:spLocks noChangeArrowheads="1"/>
            </p:cNvSpPr>
            <p:nvPr/>
          </p:nvSpPr>
          <p:spPr bwMode="auto">
            <a:xfrm>
              <a:off x="1500063" y="1500122"/>
              <a:ext cx="1357343" cy="1179366"/>
            </a:xfrm>
            <a:prstGeom prst="rect">
              <a:avLst/>
            </a:prstGeom>
            <a:noFill/>
            <a:ln w="9525">
              <a:noFill/>
              <a:miter lim="800000"/>
              <a:headEnd/>
              <a:tailEnd/>
            </a:ln>
          </p:spPr>
          <p:txBody>
            <a:bodyPr lIns="71323" tIns="35662" rIns="71323" bIns="35662">
              <a:spAutoFit/>
            </a:bodyPr>
            <a:lstStyle/>
            <a:p>
              <a:pPr>
                <a:lnSpc>
                  <a:spcPct val="120000"/>
                </a:lnSpc>
              </a:pPr>
              <a:r>
                <a:rPr lang="zh-CN" altLang="en-US" sz="2000">
                  <a:solidFill>
                    <a:srgbClr val="FFFFFF"/>
                  </a:solidFill>
                  <a:latin typeface="汉仪中圆简"/>
                  <a:ea typeface="汉仪中圆简"/>
                  <a:cs typeface="汉仪中圆简"/>
                </a:rPr>
                <a:t>准备运动</a:t>
              </a:r>
              <a:endParaRPr lang="en-US" altLang="zh-CN" sz="2000">
                <a:solidFill>
                  <a:srgbClr val="FFFFFF"/>
                </a:solidFill>
                <a:latin typeface="汉仪中圆简"/>
                <a:ea typeface="汉仪中圆简"/>
                <a:cs typeface="汉仪中圆简"/>
              </a:endParaRPr>
            </a:p>
            <a:p>
              <a:pPr>
                <a:lnSpc>
                  <a:spcPct val="120000"/>
                </a:lnSpc>
              </a:pPr>
              <a:r>
                <a:rPr lang="zh-CN" altLang="en-US" sz="2000">
                  <a:solidFill>
                    <a:srgbClr val="FFFFFF"/>
                  </a:solidFill>
                  <a:latin typeface="汉仪中圆简"/>
                  <a:ea typeface="汉仪中圆简"/>
                  <a:cs typeface="汉仪中圆简"/>
                </a:rPr>
                <a:t>正式运动</a:t>
              </a:r>
              <a:endParaRPr lang="en-US" altLang="zh-CN" sz="2000">
                <a:solidFill>
                  <a:srgbClr val="FFFFFF"/>
                </a:solidFill>
                <a:latin typeface="汉仪中圆简"/>
                <a:ea typeface="汉仪中圆简"/>
                <a:cs typeface="汉仪中圆简"/>
              </a:endParaRPr>
            </a:p>
            <a:p>
              <a:pPr>
                <a:lnSpc>
                  <a:spcPct val="120000"/>
                </a:lnSpc>
              </a:pPr>
              <a:r>
                <a:rPr lang="zh-CN" altLang="en-US" sz="2000">
                  <a:solidFill>
                    <a:srgbClr val="FFFFFF"/>
                  </a:solidFill>
                  <a:latin typeface="汉仪中圆简"/>
                  <a:ea typeface="汉仪中圆简"/>
                  <a:cs typeface="汉仪中圆简"/>
                </a:rPr>
                <a:t>整理运动</a:t>
              </a:r>
            </a:p>
          </p:txBody>
        </p:sp>
      </p:grpSp>
      <p:grpSp>
        <p:nvGrpSpPr>
          <p:cNvPr id="8" name="组合 51"/>
          <p:cNvGrpSpPr/>
          <p:nvPr/>
        </p:nvGrpSpPr>
        <p:grpSpPr>
          <a:xfrm>
            <a:off x="1014300" y="3937620"/>
            <a:ext cx="7149021" cy="464993"/>
            <a:chOff x="1014300" y="3291794"/>
            <a:chExt cx="7149021" cy="464993"/>
          </a:xfrm>
          <a:solidFill>
            <a:schemeClr val="bg1">
              <a:lumMod val="65000"/>
            </a:schemeClr>
          </a:solidFill>
        </p:grpSpPr>
        <p:grpSp>
          <p:nvGrpSpPr>
            <p:cNvPr id="9" name="Group 11"/>
            <p:cNvGrpSpPr/>
            <p:nvPr/>
          </p:nvGrpSpPr>
          <p:grpSpPr bwMode="auto">
            <a:xfrm>
              <a:off x="1014300" y="3291794"/>
              <a:ext cx="7149021" cy="464993"/>
              <a:chOff x="0" y="0"/>
              <a:chExt cx="4354" cy="809"/>
            </a:xfrm>
            <a:grpFill/>
          </p:grpSpPr>
          <p:sp>
            <p:nvSpPr>
              <p:cNvPr id="55" name="Rectangle 12"/>
              <p:cNvSpPr>
                <a:spLocks noChangeArrowheads="1"/>
              </p:cNvSpPr>
              <p:nvPr/>
            </p:nvSpPr>
            <p:spPr bwMode="auto">
              <a:xfrm>
                <a:off x="0" y="0"/>
                <a:ext cx="4354" cy="809"/>
              </a:xfrm>
              <a:prstGeom prst="rect">
                <a:avLst/>
              </a:prstGeom>
              <a:grpFill/>
              <a:ln w="3175" cmpd="sng">
                <a:solidFill>
                  <a:srgbClr val="C0C0C0"/>
                </a:solidFill>
                <a:miter lim="800000"/>
              </a:ln>
              <a:effectLst/>
              <a:extLst>
                <a:ext uri="{AF507438-7753-43E0-B8FC-AC1667EBCBE1}"/>
              </a:extLst>
            </p:spPr>
            <p:txBody>
              <a:bodyPr wrap="none" anchor="ctr"/>
              <a:lstStyle/>
              <a:p>
                <a:pPr defTabSz="713105" fontAlgn="auto">
                  <a:spcBef>
                    <a:spcPts val="0"/>
                  </a:spcBef>
                  <a:spcAft>
                    <a:spcPts val="0"/>
                  </a:spcAft>
                  <a:defRPr/>
                </a:pPr>
                <a:endParaRPr lang="zh-CN" altLang="en-US" sz="1400" kern="0" dirty="0">
                  <a:solidFill>
                    <a:srgbClr val="FFFFFF">
                      <a:lumMod val="50000"/>
                    </a:srgbClr>
                  </a:solidFill>
                  <a:latin typeface="微软雅黑" panose="020B0503020204020204" pitchFamily="34" charset="-122"/>
                  <a:ea typeface="微软雅黑" panose="020B0503020204020204" pitchFamily="34" charset="-122"/>
                </a:endParaRPr>
              </a:p>
            </p:txBody>
          </p:sp>
          <p:sp>
            <p:nvSpPr>
              <p:cNvPr id="56" name="Line 13"/>
              <p:cNvSpPr>
                <a:spLocks noChangeShapeType="1"/>
              </p:cNvSpPr>
              <p:nvPr/>
            </p:nvSpPr>
            <p:spPr bwMode="auto">
              <a:xfrm>
                <a:off x="0" y="809"/>
                <a:ext cx="4354" cy="0"/>
              </a:xfrm>
              <a:prstGeom prst="line">
                <a:avLst/>
              </a:prstGeom>
              <a:grpFill/>
              <a:ln w="19050" cmpd="sng">
                <a:solidFill>
                  <a:srgbClr val="FFFFFF"/>
                </a:solidFill>
                <a:round/>
              </a:ln>
              <a:effectLst/>
              <a:extLst>
                <a:ext uri="{AF507438-7753-43E0-B8FC-AC1667EBCBE1}"/>
              </a:extLst>
            </p:spPr>
            <p:txBody>
              <a:bodyPr/>
              <a:lstStyle/>
              <a:p>
                <a:pPr defTabSz="713105" fontAlgn="auto">
                  <a:spcBef>
                    <a:spcPts val="0"/>
                  </a:spcBef>
                  <a:spcAft>
                    <a:spcPts val="0"/>
                  </a:spcAft>
                  <a:defRPr/>
                </a:pPr>
                <a:endParaRPr lang="zh-CN" altLang="en-US" sz="1400" kern="0" dirty="0">
                  <a:solidFill>
                    <a:srgbClr val="FFFFFF">
                      <a:lumMod val="50000"/>
                    </a:srgbClr>
                  </a:solidFill>
                  <a:latin typeface="微软雅黑" panose="020B0503020204020204" pitchFamily="34" charset="-122"/>
                  <a:ea typeface="微软雅黑" panose="020B0503020204020204" pitchFamily="34" charset="-122"/>
                </a:endParaRPr>
              </a:p>
            </p:txBody>
          </p:sp>
        </p:grpSp>
        <p:sp>
          <p:nvSpPr>
            <p:cNvPr id="54" name="文本框 35"/>
            <p:cNvSpPr txBox="1"/>
            <p:nvPr/>
          </p:nvSpPr>
          <p:spPr>
            <a:xfrm>
              <a:off x="1403648" y="3363802"/>
              <a:ext cx="6502224" cy="287464"/>
            </a:xfrm>
            <a:prstGeom prst="rect">
              <a:avLst/>
            </a:prstGeom>
            <a:noFill/>
          </p:spPr>
          <p:txBody>
            <a:bodyPr lIns="71323" tIns="35662" rIns="71323" bIns="35662">
              <a:spAutoFit/>
            </a:bodyPr>
            <a:lstStyle/>
            <a:p>
              <a:pPr fontAlgn="auto">
                <a:spcBef>
                  <a:spcPts val="0"/>
                </a:spcBef>
                <a:spcAft>
                  <a:spcPts val="0"/>
                </a:spcAft>
                <a:defRPr/>
              </a:pPr>
              <a:r>
                <a:rPr lang="zh-CN" altLang="en-US" sz="1400" b="1" dirty="0">
                  <a:solidFill>
                    <a:srgbClr val="002060"/>
                  </a:solidFill>
                  <a:latin typeface="汉仪中圆简" pitchFamily="49" charset="-122"/>
                  <a:ea typeface="汉仪中圆简" pitchFamily="49" charset="-122"/>
                </a:rPr>
                <a:t>一周运动健身应包括有氧运动、力量练习、柔韧性练习，三种方式</a:t>
              </a:r>
              <a:r>
                <a:rPr lang="zh-CN" altLang="en-US" sz="1400" b="1" dirty="0">
                  <a:solidFill>
                    <a:srgbClr val="C00000"/>
                  </a:solidFill>
                  <a:latin typeface="汉仪中圆简" pitchFamily="49" charset="-122"/>
                  <a:ea typeface="汉仪中圆简" pitchFamily="49" charset="-122"/>
                </a:rPr>
                <a:t>不可偏废。</a:t>
              </a:r>
            </a:p>
          </p:txBody>
        </p:sp>
      </p:grpSp>
      <p:sp>
        <p:nvSpPr>
          <p:cNvPr id="57" name="TextBox 56"/>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84999" name="文本框 3"/>
          <p:cNvSpPr txBox="1">
            <a:spLocks noChangeArrowheads="1"/>
          </p:cNvSpPr>
          <p:nvPr/>
        </p:nvSpPr>
        <p:spPr bwMode="auto">
          <a:xfrm>
            <a:off x="266700" y="147638"/>
            <a:ext cx="4800600"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运动环节要完整，运动方式要多样</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1+#ppt_w/2"/>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0-#ppt_w/2"/>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250"/>
                            </p:stCondLst>
                            <p:childTnLst>
                              <p:par>
                                <p:cTn id="20" presetID="42" presetClass="entr" presetSubtype="0"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anim calcmode="lin" valueType="num">
                                      <p:cBhvr>
                                        <p:cTn id="23" dur="500" fill="hold"/>
                                        <p:tgtEl>
                                          <p:spTgt spid="5"/>
                                        </p:tgtEl>
                                        <p:attrNameLst>
                                          <p:attrName>ppt_x</p:attrName>
                                        </p:attrNameLst>
                                      </p:cBhvr>
                                      <p:tavLst>
                                        <p:tav tm="0">
                                          <p:val>
                                            <p:strVal val="#ppt_x"/>
                                          </p:val>
                                        </p:tav>
                                        <p:tav tm="100000">
                                          <p:val>
                                            <p:strVal val="#ppt_x"/>
                                          </p:val>
                                        </p:tav>
                                      </p:tavLst>
                                    </p:anim>
                                    <p:anim calcmode="lin" valueType="num">
                                      <p:cBhvr>
                                        <p:cTn id="24" dur="500" fill="hold"/>
                                        <p:tgtEl>
                                          <p:spTgt spid="5"/>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750"/>
                            </p:stCondLst>
                            <p:childTnLst>
                              <p:par>
                                <p:cTn id="26" presetID="42"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anim calcmode="lin" valueType="num">
                                      <p:cBhvr>
                                        <p:cTn id="29" dur="500" fill="hold"/>
                                        <p:tgtEl>
                                          <p:spTgt spid="8"/>
                                        </p:tgtEl>
                                        <p:attrNameLst>
                                          <p:attrName>ppt_x</p:attrName>
                                        </p:attrNameLst>
                                      </p:cBhvr>
                                      <p:tavLst>
                                        <p:tav tm="0">
                                          <p:val>
                                            <p:strVal val="#ppt_x"/>
                                          </p:val>
                                        </p:tav>
                                        <p:tav tm="100000">
                                          <p:val>
                                            <p:strVal val="#ppt_x"/>
                                          </p:val>
                                        </p:tav>
                                      </p:tavLst>
                                    </p:anim>
                                    <p:anim calcmode="lin" valueType="num">
                                      <p:cBhvr>
                                        <p:cTn id="30" dur="500" fill="hold"/>
                                        <p:tgtEl>
                                          <p:spTgt spid="8"/>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2250"/>
                            </p:stCondLst>
                            <p:childTnLst>
                              <p:par>
                                <p:cTn id="32" presetID="10" presetClass="entr" presetSubtype="0" fill="hold" grpId="0" nodeType="afterEffect">
                                  <p:stCondLst>
                                    <p:cond delay="0"/>
                                  </p:stCondLst>
                                  <p:childTnLst>
                                    <p:set>
                                      <p:cBhvr>
                                        <p:cTn id="33" dur="1" fill="hold">
                                          <p:stCondLst>
                                            <p:cond delay="0"/>
                                          </p:stCondLst>
                                        </p:cTn>
                                        <p:tgtEl>
                                          <p:spTgt spid="57"/>
                                        </p:tgtEl>
                                        <p:attrNameLst>
                                          <p:attrName>style.visibility</p:attrName>
                                        </p:attrNameLst>
                                      </p:cBhvr>
                                      <p:to>
                                        <p:strVal val="visible"/>
                                      </p:to>
                                    </p:set>
                                    <p:animEffect transition="in" filter="fade">
                                      <p:cBhvr>
                                        <p:cTn id="34" dur="20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7041" name="组合 1"/>
          <p:cNvGrpSpPr>
            <a:grpSpLocks/>
          </p:cNvGrpSpPr>
          <p:nvPr/>
        </p:nvGrpSpPr>
        <p:grpSpPr bwMode="auto">
          <a:xfrm>
            <a:off x="0" y="0"/>
            <a:ext cx="9144000" cy="5143500"/>
            <a:chOff x="0" y="0"/>
            <a:chExt cx="9144000" cy="5143500"/>
          </a:xfrm>
        </p:grpSpPr>
        <p:pic>
          <p:nvPicPr>
            <p:cNvPr id="87048"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87049"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grpSp>
        <p:nvGrpSpPr>
          <p:cNvPr id="27" name="组合 26"/>
          <p:cNvGrpSpPr/>
          <p:nvPr/>
        </p:nvGrpSpPr>
        <p:grpSpPr>
          <a:xfrm>
            <a:off x="1835697" y="1861727"/>
            <a:ext cx="7308304" cy="804589"/>
            <a:chOff x="1928333" y="1210743"/>
            <a:chExt cx="4123616" cy="412624"/>
          </a:xfrm>
          <a:solidFill>
            <a:srgbClr val="FFC000"/>
          </a:solidFill>
        </p:grpSpPr>
        <p:sp>
          <p:nvSpPr>
            <p:cNvPr id="28" name="圆角矩形 27"/>
            <p:cNvSpPr/>
            <p:nvPr/>
          </p:nvSpPr>
          <p:spPr>
            <a:xfrm>
              <a:off x="1928333" y="1210743"/>
              <a:ext cx="4123616" cy="412624"/>
            </a:xfrm>
            <a:prstGeom prst="roundRect">
              <a:avLst>
                <a:gd name="adj" fmla="val 0"/>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780317" y="1267107"/>
              <a:ext cx="2188103" cy="299895"/>
            </a:xfrm>
            <a:prstGeom prst="rect">
              <a:avLst/>
            </a:prstGeom>
            <a:noFill/>
            <a:ln>
              <a:noFill/>
            </a:ln>
          </p:spPr>
          <p:txBody>
            <a:bodyPr wrap="none">
              <a:spAutoFit/>
            </a:bodyPr>
            <a:lstStyle/>
            <a:p>
              <a:pP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不同年龄的科学健身</a:t>
              </a:r>
            </a:p>
          </p:txBody>
        </p:sp>
      </p:grpSp>
      <p:sp>
        <p:nvSpPr>
          <p:cNvPr id="39" name="圆角矩形 10"/>
          <p:cNvSpPr/>
          <p:nvPr/>
        </p:nvSpPr>
        <p:spPr>
          <a:xfrm>
            <a:off x="719138" y="1779588"/>
            <a:ext cx="1801812" cy="977900"/>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4000" b="1" kern="0" dirty="0">
                <a:solidFill>
                  <a:srgbClr val="FFFFFF"/>
                </a:solidFill>
                <a:latin typeface="微软雅黑" panose="020B0503020204020204" pitchFamily="34" charset="-122"/>
                <a:ea typeface="微软雅黑" panose="020B0503020204020204" pitchFamily="34" charset="-122"/>
              </a:rPr>
              <a:t>05</a:t>
            </a:r>
            <a:endParaRPr lang="zh-CN" altLang="en-US" sz="4000" b="1" kern="0" dirty="0">
              <a:solidFill>
                <a:srgbClr val="FFFFFF"/>
              </a:solidFill>
              <a:latin typeface="微软雅黑" panose="020B0503020204020204" pitchFamily="34" charset="-122"/>
              <a:ea typeface="微软雅黑" panose="020B0503020204020204" pitchFamily="34" charset="-122"/>
            </a:endParaRPr>
          </a:p>
        </p:txBody>
      </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4" name="标题 1"/>
          <p:cNvSpPr txBox="1">
            <a:spLocks noChangeArrowheads="1"/>
          </p:cNvSpPr>
          <p:nvPr/>
        </p:nvSpPr>
        <p:spPr bwMode="auto">
          <a:xfrm>
            <a:off x="230188" y="265113"/>
            <a:ext cx="1081087" cy="431800"/>
          </a:xfrm>
          <a:prstGeom prst="rect">
            <a:avLst/>
          </a:prstGeom>
          <a:noFill/>
          <a:ln w="9525">
            <a:noFill/>
            <a:miter lim="800000"/>
            <a:headEnd/>
            <a:tailEnd/>
          </a:ln>
        </p:spPr>
        <p:txBody>
          <a:bodyPr/>
          <a:lstStyle/>
          <a:p>
            <a:r>
              <a:rPr lang="zh-CN" altLang="en-US" sz="2000">
                <a:solidFill>
                  <a:srgbClr val="FFFFFF"/>
                </a:solidFill>
                <a:latin typeface="微软雅黑"/>
                <a:ea typeface="微软雅黑"/>
                <a:cs typeface="微软雅黑"/>
              </a:rPr>
              <a:t>过渡页</a:t>
            </a: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ppt_x</p:attrName>
                                        </p:attrNameLst>
                                      </p:cBhvr>
                                      <p:tavLst>
                                        <p:tav tm="0">
                                          <p:val>
                                            <p:strVal val="1+#ppt_w/2"/>
                                          </p:val>
                                        </p:tav>
                                        <p:tav tm="100000">
                                          <p:val>
                                            <p:strVal val="#ppt_x"/>
                                          </p:val>
                                        </p:tav>
                                      </p:tavLst>
                                    </p:anim>
                                    <p:anim calcmode="lin" valueType="num">
                                      <p:cBhvr>
                                        <p:cTn id="18" dur="500" fill="hold"/>
                                        <p:tgtEl>
                                          <p:spTgt spid="4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1+#ppt_w/2"/>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ppt_x</p:attrName>
                                        </p:attrNameLst>
                                      </p:cBhvr>
                                      <p:tavLst>
                                        <p:tav tm="0">
                                          <p:val>
                                            <p:strVal val="0-#ppt_w/2"/>
                                          </p:val>
                                        </p:tav>
                                        <p:tav tm="100000">
                                          <p:val>
                                            <p:strVal val="#ppt_x"/>
                                          </p:val>
                                        </p:tav>
                                      </p:tavLst>
                                    </p:anim>
                                    <p:anim calcmode="lin" valueType="num">
                                      <p:cBhvr>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ppt_x</p:attrName>
                                        </p:attrNameLst>
                                      </p:cBhvr>
                                      <p:tavLst>
                                        <p:tav tm="0">
                                          <p:val>
                                            <p:strVal val="1+#ppt_w/2"/>
                                          </p:val>
                                        </p:tav>
                                        <p:tav tm="100000">
                                          <p:val>
                                            <p:strVal val="#ppt_x"/>
                                          </p:val>
                                        </p:tav>
                                      </p:tavLst>
                                    </p:anim>
                                    <p:anim calcmode="lin" valueType="num">
                                      <p:cBhvr>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3" grpId="0" animBg="1"/>
      <p:bldP spid="44" grpId="0"/>
      <p:bldP spid="45" grpId="0" animBg="1"/>
      <p:bldP spid="46"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a:grpSpLocks/>
          </p:cNvGrpSpPr>
          <p:nvPr/>
        </p:nvGrpSpPr>
        <p:grpSpPr bwMode="auto">
          <a:xfrm>
            <a:off x="4384675" y="3540125"/>
            <a:ext cx="4219575" cy="1420813"/>
            <a:chOff x="4211638" y="3187154"/>
            <a:chExt cx="4219575" cy="1420813"/>
          </a:xfrm>
        </p:grpSpPr>
        <p:sp>
          <p:nvSpPr>
            <p:cNvPr id="32" name="AutoShape 5"/>
            <p:cNvSpPr>
              <a:spLocks noChangeArrowheads="1"/>
            </p:cNvSpPr>
            <p:nvPr/>
          </p:nvSpPr>
          <p:spPr bwMode="auto">
            <a:xfrm>
              <a:off x="4211638" y="3806279"/>
              <a:ext cx="4219575" cy="801688"/>
            </a:xfrm>
            <a:custGeom>
              <a:avLst/>
              <a:gdLst>
                <a:gd name="T0" fmla="*/ 791286937 w 21600"/>
                <a:gd name="T1" fmla="*/ 14877399 h 21600"/>
                <a:gd name="T2" fmla="*/ 412148551 w 21600"/>
                <a:gd name="T3" fmla="*/ 29754799 h 21600"/>
                <a:gd name="T4" fmla="*/ 33009970 w 21600"/>
                <a:gd name="T5" fmla="*/ 14877399 h 21600"/>
                <a:gd name="T6" fmla="*/ 412148551 w 21600"/>
                <a:gd name="T7" fmla="*/ 0 h 21600"/>
                <a:gd name="T8" fmla="*/ 0 60000 65536"/>
                <a:gd name="T9" fmla="*/ 0 60000 65536"/>
                <a:gd name="T10" fmla="*/ 0 60000 65536"/>
                <a:gd name="T11" fmla="*/ 0 60000 65536"/>
                <a:gd name="T12" fmla="*/ 2665 w 21600"/>
                <a:gd name="T13" fmla="*/ 2665 h 21600"/>
                <a:gd name="T14" fmla="*/ 18935 w 21600"/>
                <a:gd name="T15" fmla="*/ 18935 h 21600"/>
              </a:gdLst>
              <a:ahLst/>
              <a:cxnLst>
                <a:cxn ang="T8">
                  <a:pos x="T0" y="T1"/>
                </a:cxn>
                <a:cxn ang="T9">
                  <a:pos x="T2" y="T3"/>
                </a:cxn>
                <a:cxn ang="T10">
                  <a:pos x="T4" y="T5"/>
                </a:cxn>
                <a:cxn ang="T11">
                  <a:pos x="T6" y="T7"/>
                </a:cxn>
              </a:cxnLst>
              <a:rect l="T12" t="T13" r="T14" b="T15"/>
              <a:pathLst>
                <a:path w="21600" h="21600">
                  <a:moveTo>
                    <a:pt x="0" y="0"/>
                  </a:moveTo>
                  <a:lnTo>
                    <a:pt x="1730" y="21600"/>
                  </a:lnTo>
                  <a:lnTo>
                    <a:pt x="19870" y="21600"/>
                  </a:lnTo>
                  <a:lnTo>
                    <a:pt x="21600" y="0"/>
                  </a:lnTo>
                  <a:lnTo>
                    <a:pt x="0" y="0"/>
                  </a:lnTo>
                  <a:close/>
                </a:path>
              </a:pathLst>
            </a:custGeom>
            <a:gradFill rotWithShape="1">
              <a:gsLst>
                <a:gs pos="0">
                  <a:srgbClr val="F8F8F8"/>
                </a:gs>
                <a:gs pos="100000">
                  <a:srgbClr val="DDDDDD"/>
                </a:gs>
              </a:gsLst>
              <a:lin ang="2700000" scaled="1"/>
            </a:gradFill>
            <a:ln w="12700" algn="ctr">
              <a:noFill/>
              <a:miter lim="800000"/>
            </a:ln>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88089" name="WordArt 6"/>
            <p:cNvSpPr>
              <a:spLocks noChangeArrowheads="1" noChangeShapeType="1" noTextEdit="1"/>
            </p:cNvSpPr>
            <p:nvPr/>
          </p:nvSpPr>
          <p:spPr bwMode="auto">
            <a:xfrm>
              <a:off x="5845175" y="4063454"/>
              <a:ext cx="952500" cy="349250"/>
            </a:xfrm>
            <a:prstGeom prst="rect">
              <a:avLst/>
            </a:prstGeom>
          </p:spPr>
          <p:txBody>
            <a:bodyPr wrap="none" fromWordArt="1">
              <a:prstTxWarp prst="textPlain">
                <a:avLst>
                  <a:gd name="adj" fmla="val 50000"/>
                </a:avLst>
              </a:prstTxWarp>
            </a:bodyPr>
            <a:lstStyle/>
            <a:p>
              <a:pPr algn="ctr"/>
              <a:r>
                <a:rPr lang="zh-CN" altLang="en-US" sz="2400" kern="10">
                  <a:ln w="9525">
                    <a:solidFill>
                      <a:srgbClr val="0875F8"/>
                    </a:solidFill>
                    <a:round/>
                    <a:headEnd/>
                    <a:tailEnd/>
                  </a:ln>
                  <a:solidFill>
                    <a:srgbClr val="3399FF"/>
                  </a:solidFill>
                  <a:ea typeface="微软雅黑"/>
                </a:rPr>
                <a:t>强度小</a:t>
              </a:r>
            </a:p>
          </p:txBody>
        </p:sp>
        <p:sp>
          <p:nvSpPr>
            <p:cNvPr id="34" name="AutoShape 7"/>
            <p:cNvSpPr>
              <a:spLocks noChangeArrowheads="1"/>
            </p:cNvSpPr>
            <p:nvPr/>
          </p:nvSpPr>
          <p:spPr bwMode="auto">
            <a:xfrm rot="10800000">
              <a:off x="4211638" y="3187154"/>
              <a:ext cx="4219575" cy="619125"/>
            </a:xfrm>
            <a:custGeom>
              <a:avLst/>
              <a:gdLst>
                <a:gd name="T0" fmla="*/ 712978657 w 21600"/>
                <a:gd name="T1" fmla="*/ 8873064 h 21600"/>
                <a:gd name="T2" fmla="*/ 412148551 w 21600"/>
                <a:gd name="T3" fmla="*/ 17746100 h 21600"/>
                <a:gd name="T4" fmla="*/ 111318249 w 21600"/>
                <a:gd name="T5" fmla="*/ 8873064 h 21600"/>
                <a:gd name="T6" fmla="*/ 412148551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w="9525" algn="ctr">
              <a:noFill/>
              <a:miter lim="800000"/>
            </a:ln>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35" name="组合 34"/>
          <p:cNvGrpSpPr>
            <a:grpSpLocks/>
          </p:cNvGrpSpPr>
          <p:nvPr/>
        </p:nvGrpSpPr>
        <p:grpSpPr bwMode="auto">
          <a:xfrm>
            <a:off x="4794250" y="2635250"/>
            <a:ext cx="3400425" cy="1139825"/>
            <a:chOff x="4621213" y="2282279"/>
            <a:chExt cx="3400425" cy="1139825"/>
          </a:xfrm>
        </p:grpSpPr>
        <p:sp>
          <p:nvSpPr>
            <p:cNvPr id="36" name="AutoShape 8"/>
            <p:cNvSpPr>
              <a:spLocks noChangeArrowheads="1"/>
            </p:cNvSpPr>
            <p:nvPr/>
          </p:nvSpPr>
          <p:spPr bwMode="auto">
            <a:xfrm>
              <a:off x="4621213" y="2775992"/>
              <a:ext cx="3400425" cy="646112"/>
            </a:xfrm>
            <a:custGeom>
              <a:avLst/>
              <a:gdLst>
                <a:gd name="T0" fmla="*/ 511948310 w 21600"/>
                <a:gd name="T1" fmla="*/ 9663443 h 21600"/>
                <a:gd name="T2" fmla="*/ 267659574 w 21600"/>
                <a:gd name="T3" fmla="*/ 19326885 h 21600"/>
                <a:gd name="T4" fmla="*/ 23370680 w 21600"/>
                <a:gd name="T5" fmla="*/ 9663443 h 21600"/>
                <a:gd name="T6" fmla="*/ 267659574 w 21600"/>
                <a:gd name="T7" fmla="*/ 0 h 21600"/>
                <a:gd name="T8" fmla="*/ 0 60000 65536"/>
                <a:gd name="T9" fmla="*/ 0 60000 65536"/>
                <a:gd name="T10" fmla="*/ 0 60000 65536"/>
                <a:gd name="T11" fmla="*/ 0 60000 65536"/>
                <a:gd name="T12" fmla="*/ 2743 w 21600"/>
                <a:gd name="T13" fmla="*/ 2743 h 21600"/>
                <a:gd name="T14" fmla="*/ 18857 w 21600"/>
                <a:gd name="T15" fmla="*/ 18857 h 21600"/>
              </a:gdLst>
              <a:ahLst/>
              <a:cxnLst>
                <a:cxn ang="T8">
                  <a:pos x="T0" y="T1"/>
                </a:cxn>
                <a:cxn ang="T9">
                  <a:pos x="T2" y="T3"/>
                </a:cxn>
                <a:cxn ang="T10">
                  <a:pos x="T4" y="T5"/>
                </a:cxn>
                <a:cxn ang="T11">
                  <a:pos x="T6" y="T7"/>
                </a:cxn>
              </a:cxnLst>
              <a:rect l="T12" t="T13" r="T14" b="T15"/>
              <a:pathLst>
                <a:path w="21600" h="21600">
                  <a:moveTo>
                    <a:pt x="0" y="0"/>
                  </a:moveTo>
                  <a:lnTo>
                    <a:pt x="1885" y="21600"/>
                  </a:lnTo>
                  <a:lnTo>
                    <a:pt x="19715" y="21600"/>
                  </a:lnTo>
                  <a:lnTo>
                    <a:pt x="21600" y="0"/>
                  </a:lnTo>
                  <a:lnTo>
                    <a:pt x="0" y="0"/>
                  </a:lnTo>
                  <a:close/>
                </a:path>
              </a:pathLst>
            </a:custGeom>
            <a:solidFill>
              <a:srgbClr val="0070C0"/>
            </a:solidFill>
            <a:ln>
              <a:noFill/>
            </a:ln>
            <a:extLst>
              <a:ext uri="{91240B29-F687-4F45-9708-019B960494DF}"/>
            </a:ex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88086" name="WordArt 9"/>
            <p:cNvSpPr>
              <a:spLocks noChangeArrowheads="1" noChangeShapeType="1" noTextEdit="1"/>
            </p:cNvSpPr>
            <p:nvPr/>
          </p:nvSpPr>
          <p:spPr bwMode="auto">
            <a:xfrm>
              <a:off x="5891213" y="2931567"/>
              <a:ext cx="862012" cy="341312"/>
            </a:xfrm>
            <a:prstGeom prst="rect">
              <a:avLst/>
            </a:prstGeom>
          </p:spPr>
          <p:txBody>
            <a:bodyPr wrap="none" fromWordArt="1">
              <a:prstTxWarp prst="textPlain">
                <a:avLst>
                  <a:gd name="adj" fmla="val 50000"/>
                </a:avLst>
              </a:prstTxWarp>
            </a:bodyPr>
            <a:lstStyle/>
            <a:p>
              <a:pPr algn="ctr"/>
              <a:r>
                <a:rPr lang="zh-CN" altLang="en-US" sz="2400" kern="10">
                  <a:ln w="9525">
                    <a:solidFill>
                      <a:srgbClr val="FFFFFF"/>
                    </a:solidFill>
                    <a:round/>
                    <a:headEnd/>
                    <a:tailEnd/>
                  </a:ln>
                  <a:solidFill>
                    <a:srgbClr val="FFFFFF"/>
                  </a:solidFill>
                  <a:ea typeface="微软雅黑"/>
                </a:rPr>
                <a:t>强度大</a:t>
              </a:r>
            </a:p>
          </p:txBody>
        </p:sp>
        <p:sp>
          <p:nvSpPr>
            <p:cNvPr id="38" name="AutoShape 10"/>
            <p:cNvSpPr>
              <a:spLocks noChangeArrowheads="1"/>
            </p:cNvSpPr>
            <p:nvPr/>
          </p:nvSpPr>
          <p:spPr bwMode="auto">
            <a:xfrm rot="10800000">
              <a:off x="4621213" y="2282279"/>
              <a:ext cx="3400425" cy="498475"/>
            </a:xfrm>
            <a:custGeom>
              <a:avLst/>
              <a:gdLst>
                <a:gd name="T0" fmla="*/ 463026112 w 21600"/>
                <a:gd name="T1" fmla="*/ 5751801 h 21600"/>
                <a:gd name="T2" fmla="*/ 267659574 w 21600"/>
                <a:gd name="T3" fmla="*/ 11503580 h 21600"/>
                <a:gd name="T4" fmla="*/ 72292878 w 21600"/>
                <a:gd name="T5" fmla="*/ 5751801 h 21600"/>
                <a:gd name="T6" fmla="*/ 267659574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0"/>
              <a:tileRect/>
            </a:gradFill>
            <a:ln>
              <a:noFill/>
            </a:ln>
            <a:extLst>
              <a:ext uri="{91240B29-F687-4F45-9708-019B960494DF}"/>
            </a:extLst>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39" name="组合 38"/>
          <p:cNvGrpSpPr>
            <a:grpSpLocks/>
          </p:cNvGrpSpPr>
          <p:nvPr/>
        </p:nvGrpSpPr>
        <p:grpSpPr bwMode="auto">
          <a:xfrm>
            <a:off x="5286375" y="1643063"/>
            <a:ext cx="2500313" cy="1201737"/>
            <a:chOff x="4943475" y="1563142"/>
            <a:chExt cx="2755900" cy="928687"/>
          </a:xfrm>
        </p:grpSpPr>
        <p:sp>
          <p:nvSpPr>
            <p:cNvPr id="40" name="AutoShape 12"/>
            <p:cNvSpPr>
              <a:spLocks noChangeArrowheads="1"/>
            </p:cNvSpPr>
            <p:nvPr/>
          </p:nvSpPr>
          <p:spPr bwMode="auto">
            <a:xfrm>
              <a:off x="4943475" y="1969212"/>
              <a:ext cx="2755900" cy="522617"/>
            </a:xfrm>
            <a:custGeom>
              <a:avLst/>
              <a:gdLst>
                <a:gd name="T0" fmla="*/ 332687527 w 21600"/>
                <a:gd name="T1" fmla="*/ 6314426 h 21600"/>
                <a:gd name="T2" fmla="*/ 175809834 w 21600"/>
                <a:gd name="T3" fmla="*/ 12628875 h 21600"/>
                <a:gd name="T4" fmla="*/ 18932140 w 21600"/>
                <a:gd name="T5" fmla="*/ 6314426 h 21600"/>
                <a:gd name="T6" fmla="*/ 175809834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noFill/>
              <a:miter lim="800000"/>
            </a:ln>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88083" name="WordArt 13"/>
            <p:cNvSpPr>
              <a:spLocks noChangeArrowheads="1" noChangeShapeType="1" noTextEdit="1"/>
            </p:cNvSpPr>
            <p:nvPr/>
          </p:nvSpPr>
          <p:spPr bwMode="auto">
            <a:xfrm>
              <a:off x="6035675" y="2098129"/>
              <a:ext cx="571500" cy="228600"/>
            </a:xfrm>
            <a:prstGeom prst="rect">
              <a:avLst/>
            </a:prstGeom>
          </p:spPr>
          <p:txBody>
            <a:bodyPr wrap="none" fromWordArt="1">
              <a:prstTxWarp prst="textPlain">
                <a:avLst>
                  <a:gd name="adj" fmla="val 50000"/>
                </a:avLst>
              </a:prstTxWarp>
            </a:bodyPr>
            <a:lstStyle/>
            <a:p>
              <a:pPr algn="ctr"/>
              <a:r>
                <a:rPr lang="zh-CN" altLang="en-US" sz="2400" kern="10">
                  <a:ln w="9525">
                    <a:solidFill>
                      <a:srgbClr val="0875F8"/>
                    </a:solidFill>
                    <a:round/>
                    <a:headEnd/>
                    <a:tailEnd/>
                  </a:ln>
                  <a:solidFill>
                    <a:srgbClr val="3399FF"/>
                  </a:solidFill>
                  <a:ea typeface="微软雅黑"/>
                </a:rPr>
                <a:t>强度弱</a:t>
              </a:r>
            </a:p>
          </p:txBody>
        </p:sp>
        <p:sp>
          <p:nvSpPr>
            <p:cNvPr id="42" name="AutoShape 14"/>
            <p:cNvSpPr>
              <a:spLocks noChangeArrowheads="1"/>
            </p:cNvSpPr>
            <p:nvPr/>
          </p:nvSpPr>
          <p:spPr bwMode="auto">
            <a:xfrm rot="10800000">
              <a:off x="4943475" y="1563142"/>
              <a:ext cx="2755900" cy="403617"/>
            </a:xfrm>
            <a:custGeom>
              <a:avLst/>
              <a:gdLst>
                <a:gd name="T0" fmla="*/ 304134745 w 21600"/>
                <a:gd name="T1" fmla="*/ 3763676 h 21600"/>
                <a:gd name="T2" fmla="*/ 175809834 w 21600"/>
                <a:gd name="T3" fmla="*/ 7527333 h 21600"/>
                <a:gd name="T4" fmla="*/ 47484923 w 21600"/>
                <a:gd name="T5" fmla="*/ 3763676 h 21600"/>
                <a:gd name="T6" fmla="*/ 175809834 w 21600"/>
                <a:gd name="T7" fmla="*/ 0 h 21600"/>
                <a:gd name="T8" fmla="*/ 0 60000 65536"/>
                <a:gd name="T9" fmla="*/ 0 60000 65536"/>
                <a:gd name="T10" fmla="*/ 0 60000 65536"/>
                <a:gd name="T11" fmla="*/ 0 60000 65536"/>
                <a:gd name="T12" fmla="*/ 4717 w 21600"/>
                <a:gd name="T13" fmla="*/ 4717 h 21600"/>
                <a:gd name="T14" fmla="*/ 16883 w 21600"/>
                <a:gd name="T15" fmla="*/ 16883 h 21600"/>
              </a:gdLst>
              <a:ahLst/>
              <a:cxnLst>
                <a:cxn ang="T8">
                  <a:pos x="T0" y="T1"/>
                </a:cxn>
                <a:cxn ang="T9">
                  <a:pos x="T2" y="T3"/>
                </a:cxn>
                <a:cxn ang="T10">
                  <a:pos x="T4" y="T5"/>
                </a:cxn>
                <a:cxn ang="T11">
                  <a:pos x="T6" y="T7"/>
                </a:cxn>
              </a:cxnLst>
              <a:rect l="T12" t="T13" r="T14" b="T15"/>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w="9525" algn="ctr">
              <a:noFill/>
              <a:miter lim="800000"/>
            </a:ln>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grpSp>
        <p:nvGrpSpPr>
          <p:cNvPr id="43" name="组合 42"/>
          <p:cNvGrpSpPr>
            <a:grpSpLocks/>
          </p:cNvGrpSpPr>
          <p:nvPr/>
        </p:nvGrpSpPr>
        <p:grpSpPr bwMode="auto">
          <a:xfrm>
            <a:off x="5786438" y="1071563"/>
            <a:ext cx="1571625" cy="698500"/>
            <a:chOff x="5272088" y="993229"/>
            <a:chExt cx="2098675" cy="698500"/>
          </a:xfrm>
        </p:grpSpPr>
        <p:sp>
          <p:nvSpPr>
            <p:cNvPr id="44" name="AutoShape 20"/>
            <p:cNvSpPr>
              <a:spLocks noChangeArrowheads="1"/>
            </p:cNvSpPr>
            <p:nvPr/>
          </p:nvSpPr>
          <p:spPr bwMode="auto">
            <a:xfrm>
              <a:off x="5272088" y="1296441"/>
              <a:ext cx="2098675" cy="395288"/>
            </a:xfrm>
            <a:custGeom>
              <a:avLst/>
              <a:gdLst>
                <a:gd name="T0" fmla="*/ 192930124 w 21600"/>
                <a:gd name="T1" fmla="*/ 3616949 h 21600"/>
                <a:gd name="T2" fmla="*/ 101954603 w 21600"/>
                <a:gd name="T3" fmla="*/ 7233880 h 21600"/>
                <a:gd name="T4" fmla="*/ 10978985 w 21600"/>
                <a:gd name="T5" fmla="*/ 3616949 h 21600"/>
                <a:gd name="T6" fmla="*/ 101954603 w 21600"/>
                <a:gd name="T7" fmla="*/ 0 h 21600"/>
                <a:gd name="T8" fmla="*/ 0 60000 65536"/>
                <a:gd name="T9" fmla="*/ 0 60000 65536"/>
                <a:gd name="T10" fmla="*/ 0 60000 65536"/>
                <a:gd name="T11" fmla="*/ 0 60000 65536"/>
                <a:gd name="T12" fmla="*/ 2963 w 21600"/>
                <a:gd name="T13" fmla="*/ 2963 h 21600"/>
                <a:gd name="T14" fmla="*/ 18637 w 21600"/>
                <a:gd name="T15" fmla="*/ 18637 h 21600"/>
              </a:gdLst>
              <a:ahLst/>
              <a:cxnLst>
                <a:cxn ang="T8">
                  <a:pos x="T0" y="T1"/>
                </a:cxn>
                <a:cxn ang="T9">
                  <a:pos x="T2" y="T3"/>
                </a:cxn>
                <a:cxn ang="T10">
                  <a:pos x="T4" y="T5"/>
                </a:cxn>
                <a:cxn ang="T11">
                  <a:pos x="T6" y="T7"/>
                </a:cxn>
              </a:cxnLst>
              <a:rect l="T12" t="T13" r="T14" b="T15"/>
              <a:pathLst>
                <a:path w="21600" h="21600">
                  <a:moveTo>
                    <a:pt x="0" y="0"/>
                  </a:moveTo>
                  <a:lnTo>
                    <a:pt x="2326" y="21600"/>
                  </a:lnTo>
                  <a:lnTo>
                    <a:pt x="19274" y="21600"/>
                  </a:lnTo>
                  <a:lnTo>
                    <a:pt x="21600" y="0"/>
                  </a:lnTo>
                  <a:lnTo>
                    <a:pt x="0" y="0"/>
                  </a:lnTo>
                  <a:close/>
                </a:path>
              </a:pathLst>
            </a:custGeom>
            <a:gradFill rotWithShape="1">
              <a:gsLst>
                <a:gs pos="0">
                  <a:srgbClr val="F8F8F8"/>
                </a:gs>
                <a:gs pos="100000">
                  <a:srgbClr val="DDDDDD"/>
                </a:gs>
              </a:gsLst>
              <a:lin ang="2700000" scaled="1"/>
            </a:gradFill>
            <a:ln w="12700" algn="ctr">
              <a:noFill/>
              <a:miter lim="800000"/>
            </a:ln>
          </p:spPr>
          <p:txBody>
            <a:bodyPr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88080" name="WordArt 21"/>
            <p:cNvSpPr>
              <a:spLocks noChangeArrowheads="1" noChangeShapeType="1" noTextEdit="1"/>
            </p:cNvSpPr>
            <p:nvPr/>
          </p:nvSpPr>
          <p:spPr bwMode="auto">
            <a:xfrm>
              <a:off x="6088063" y="1290085"/>
              <a:ext cx="668354" cy="277819"/>
            </a:xfrm>
            <a:prstGeom prst="rect">
              <a:avLst/>
            </a:prstGeom>
          </p:spPr>
          <p:txBody>
            <a:bodyPr wrap="none" fromWordArt="1">
              <a:prstTxWarp prst="textPlain">
                <a:avLst>
                  <a:gd name="adj" fmla="val 50000"/>
                </a:avLst>
              </a:prstTxWarp>
            </a:bodyPr>
            <a:lstStyle/>
            <a:p>
              <a:pPr algn="ctr"/>
              <a:r>
                <a:rPr lang="zh-CN" altLang="en-US" sz="2400" kern="10">
                  <a:ln w="9525">
                    <a:solidFill>
                      <a:srgbClr val="0875F8"/>
                    </a:solidFill>
                    <a:round/>
                    <a:headEnd/>
                    <a:tailEnd/>
                  </a:ln>
                  <a:solidFill>
                    <a:srgbClr val="3399FF"/>
                  </a:solidFill>
                  <a:ea typeface="微软雅黑"/>
                </a:rPr>
                <a:t>特殊关爱</a:t>
              </a:r>
            </a:p>
          </p:txBody>
        </p:sp>
        <p:sp>
          <p:nvSpPr>
            <p:cNvPr id="46" name="AutoShape 22"/>
            <p:cNvSpPr>
              <a:spLocks noChangeArrowheads="1"/>
            </p:cNvSpPr>
            <p:nvPr/>
          </p:nvSpPr>
          <p:spPr bwMode="auto">
            <a:xfrm rot="10800000">
              <a:off x="5272088" y="993229"/>
              <a:ext cx="2098675" cy="306387"/>
            </a:xfrm>
            <a:custGeom>
              <a:avLst/>
              <a:gdLst>
                <a:gd name="T0" fmla="*/ 0 w 21600"/>
                <a:gd name="T1" fmla="*/ 0 h 21600"/>
                <a:gd name="T2" fmla="*/ 5834 w 21600"/>
                <a:gd name="T3" fmla="*/ 21600 h 21600"/>
                <a:gd name="T4" fmla="*/ 15766 w 21600"/>
                <a:gd name="T5" fmla="*/ 21600 h 21600"/>
                <a:gd name="T6" fmla="*/ 21600 w 21600"/>
                <a:gd name="T7" fmla="*/ 0 h 21600"/>
                <a:gd name="T8" fmla="*/ 0 w 21600"/>
                <a:gd name="T9" fmla="*/ 0 h 21600"/>
              </a:gdLst>
              <a:ahLst/>
              <a:cxnLst>
                <a:cxn ang="0">
                  <a:pos x="T0" y="T1"/>
                </a:cxn>
                <a:cxn ang="0">
                  <a:pos x="T2" y="T3"/>
                </a:cxn>
                <a:cxn ang="0">
                  <a:pos x="T4" y="T5"/>
                </a:cxn>
                <a:cxn ang="0">
                  <a:pos x="T6" y="T7"/>
                </a:cxn>
                <a:cxn ang="0">
                  <a:pos x="T8" y="T9"/>
                </a:cxn>
              </a:cxnLst>
              <a:rect l="0" t="0" r="r" b="b"/>
              <a:pathLst>
                <a:path w="21600" h="21600">
                  <a:moveTo>
                    <a:pt x="0" y="0"/>
                  </a:moveTo>
                  <a:lnTo>
                    <a:pt x="5834" y="21600"/>
                  </a:lnTo>
                  <a:lnTo>
                    <a:pt x="15766" y="21600"/>
                  </a:lnTo>
                  <a:lnTo>
                    <a:pt x="21600" y="0"/>
                  </a:lnTo>
                  <a:lnTo>
                    <a:pt x="0" y="0"/>
                  </a:lnTo>
                  <a:close/>
                </a:path>
              </a:pathLst>
            </a:custGeom>
            <a:gradFill rotWithShape="1">
              <a:gsLst>
                <a:gs pos="0">
                  <a:srgbClr val="B2B2B2">
                    <a:alpha val="39998"/>
                  </a:srgbClr>
                </a:gs>
                <a:gs pos="100000">
                  <a:srgbClr val="FFFFFF">
                    <a:alpha val="0"/>
                  </a:srgbClr>
                </a:gs>
              </a:gsLst>
              <a:lin ang="5400000" scaled="1"/>
            </a:gradFill>
            <a:ln>
              <a:noFill/>
            </a:ln>
            <a:extLst>
              <a:ext uri="{91240B29-F687-4F45-9708-019B960494DF}"/>
            </a:extLst>
          </p:spPr>
          <p:txBody>
            <a:bodyPr rot="10800000" wrap="none" anchor="ctr"/>
            <a:lstStyle/>
            <a:p>
              <a:pPr fontAlgn="auto">
                <a:spcBef>
                  <a:spcPts val="0"/>
                </a:spcBef>
                <a:spcAft>
                  <a:spcPts val="0"/>
                </a:spcAft>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sp>
        <p:nvSpPr>
          <p:cNvPr id="51" name="Line 28"/>
          <p:cNvSpPr>
            <a:spLocks noChangeShapeType="1"/>
          </p:cNvSpPr>
          <p:nvPr/>
        </p:nvSpPr>
        <p:spPr bwMode="auto">
          <a:xfrm flipH="1">
            <a:off x="641350" y="1865313"/>
            <a:ext cx="4716463" cy="0"/>
          </a:xfrm>
          <a:prstGeom prst="line">
            <a:avLst/>
          </a:prstGeom>
          <a:noFill/>
          <a:ln w="9525">
            <a:solidFill>
              <a:srgbClr val="969696"/>
            </a:solidFill>
            <a:round/>
          </a:ln>
          <a:extLst>
            <a:ext uri="{909E8E84-426E-40DD-AFC4-6F175D3DCCD1}"/>
          </a:extLst>
        </p:spPr>
        <p:txBody>
          <a:bodyPr/>
          <a:lstStyle/>
          <a:p>
            <a:pPr fontAlgn="auto">
              <a:spcBef>
                <a:spcPts val="0"/>
              </a:spcBef>
              <a:spcAft>
                <a:spcPts val="0"/>
              </a:spcAft>
              <a:defRPr/>
            </a:pPr>
            <a:endParaRPr lang="zh-CN" altLang="en-US" kern="0">
              <a:solidFill>
                <a:srgbClr val="7F7F7F">
                  <a:lumMod val="50000"/>
                </a:srgbClr>
              </a:solidFill>
              <a:latin typeface="微软雅黑" panose="020B0503020204020204" pitchFamily="34" charset="-122"/>
              <a:ea typeface="微软雅黑" panose="020B0503020204020204" pitchFamily="34" charset="-122"/>
            </a:endParaRPr>
          </a:p>
        </p:txBody>
      </p:sp>
      <p:sp>
        <p:nvSpPr>
          <p:cNvPr id="52" name="Rectangle 29"/>
          <p:cNvSpPr>
            <a:spLocks noChangeArrowheads="1"/>
          </p:cNvSpPr>
          <p:nvPr/>
        </p:nvSpPr>
        <p:spPr bwMode="auto">
          <a:xfrm>
            <a:off x="641350" y="1397000"/>
            <a:ext cx="3275013" cy="412750"/>
          </a:xfrm>
          <a:prstGeom prst="rect">
            <a:avLst/>
          </a:prstGeom>
          <a:noFill/>
          <a:ln w="9525">
            <a:noFill/>
            <a:miter lim="800000"/>
            <a:headEnd/>
            <a:tailEnd/>
          </a:ln>
        </p:spPr>
        <p:txBody>
          <a:bodyPr>
            <a:spAutoFit/>
          </a:bodyPr>
          <a:lstStyle/>
          <a:p>
            <a:pPr>
              <a:lnSpc>
                <a:spcPct val="120000"/>
              </a:lnSpc>
            </a:pPr>
            <a:r>
              <a:rPr lang="zh-CN" altLang="en-US" sz="2000" b="1">
                <a:solidFill>
                  <a:srgbClr val="C00000"/>
                </a:solidFill>
                <a:latin typeface="汉仪中圆简"/>
                <a:ea typeface="汉仪中圆简"/>
                <a:cs typeface="汉仪中圆简"/>
              </a:rPr>
              <a:t>特殊人群</a:t>
            </a:r>
          </a:p>
        </p:txBody>
      </p:sp>
      <p:sp>
        <p:nvSpPr>
          <p:cNvPr id="53" name="Line 30"/>
          <p:cNvSpPr>
            <a:spLocks noChangeShapeType="1"/>
          </p:cNvSpPr>
          <p:nvPr/>
        </p:nvSpPr>
        <p:spPr bwMode="auto">
          <a:xfrm flipH="1">
            <a:off x="641350" y="2620963"/>
            <a:ext cx="4391025" cy="0"/>
          </a:xfrm>
          <a:prstGeom prst="line">
            <a:avLst/>
          </a:prstGeom>
          <a:noFill/>
          <a:ln w="9525">
            <a:solidFill>
              <a:srgbClr val="969696"/>
            </a:solidFill>
            <a:round/>
          </a:ln>
          <a:extLst>
            <a:ext uri="{909E8E84-426E-40DD-AFC4-6F175D3DCCD1}"/>
          </a:extLst>
        </p:spPr>
        <p:txBody>
          <a:bodyPr/>
          <a:lstStyle/>
          <a:p>
            <a:pPr fontAlgn="auto">
              <a:spcBef>
                <a:spcPts val="0"/>
              </a:spcBef>
              <a:spcAft>
                <a:spcPts val="0"/>
              </a:spcAft>
              <a:defRPr/>
            </a:pPr>
            <a:endParaRPr lang="zh-CN" altLang="en-US" kern="0">
              <a:solidFill>
                <a:srgbClr val="7F7F7F">
                  <a:lumMod val="50000"/>
                </a:srgbClr>
              </a:solidFill>
              <a:latin typeface="微软雅黑" panose="020B0503020204020204" pitchFamily="34" charset="-122"/>
              <a:ea typeface="微软雅黑" panose="020B0503020204020204" pitchFamily="34" charset="-122"/>
            </a:endParaRPr>
          </a:p>
        </p:txBody>
      </p:sp>
      <p:sp>
        <p:nvSpPr>
          <p:cNvPr id="54" name="Rectangle 31"/>
          <p:cNvSpPr>
            <a:spLocks noChangeArrowheads="1"/>
          </p:cNvSpPr>
          <p:nvPr/>
        </p:nvSpPr>
        <p:spPr bwMode="auto">
          <a:xfrm>
            <a:off x="641350" y="2189163"/>
            <a:ext cx="3275013" cy="534987"/>
          </a:xfrm>
          <a:prstGeom prst="rect">
            <a:avLst/>
          </a:prstGeom>
          <a:noFill/>
          <a:ln w="9525">
            <a:noFill/>
            <a:miter lim="800000"/>
            <a:headEnd/>
            <a:tailEnd/>
          </a:ln>
        </p:spPr>
        <p:txBody>
          <a:bodyPr>
            <a:spAutoFit/>
          </a:bodyPr>
          <a:lstStyle/>
          <a:p>
            <a:pPr>
              <a:lnSpc>
                <a:spcPct val="120000"/>
              </a:lnSpc>
            </a:pPr>
            <a:r>
              <a:rPr lang="zh-CN" altLang="en-US" sz="2400" b="1">
                <a:solidFill>
                  <a:schemeClr val="bg2"/>
                </a:solidFill>
                <a:latin typeface="汉仪中圆简"/>
                <a:ea typeface="汉仪中圆简"/>
                <a:cs typeface="汉仪中圆简"/>
              </a:rPr>
              <a:t>老年人</a:t>
            </a:r>
          </a:p>
        </p:txBody>
      </p:sp>
      <p:sp>
        <p:nvSpPr>
          <p:cNvPr id="55" name="Line 32"/>
          <p:cNvSpPr>
            <a:spLocks noChangeShapeType="1"/>
          </p:cNvSpPr>
          <p:nvPr/>
        </p:nvSpPr>
        <p:spPr bwMode="auto">
          <a:xfrm flipH="1">
            <a:off x="641350" y="3557588"/>
            <a:ext cx="4103688" cy="0"/>
          </a:xfrm>
          <a:prstGeom prst="line">
            <a:avLst/>
          </a:prstGeom>
          <a:noFill/>
          <a:ln w="9525">
            <a:solidFill>
              <a:srgbClr val="0070C0"/>
            </a:solidFill>
            <a:round/>
          </a:ln>
          <a:extLst>
            <a:ext uri="{909E8E84-426E-40DD-AFC4-6F175D3DCCD1}"/>
          </a:extLst>
        </p:spPr>
        <p:txBody>
          <a:bodyPr/>
          <a:lstStyle/>
          <a:p>
            <a:pPr fontAlgn="auto">
              <a:spcBef>
                <a:spcPts val="0"/>
              </a:spcBef>
              <a:spcAft>
                <a:spcPts val="0"/>
              </a:spcAft>
              <a:defRPr/>
            </a:pPr>
            <a:endParaRPr lang="zh-CN" altLang="en-US" kern="0">
              <a:ln>
                <a:solidFill>
                  <a:srgbClr val="0070C0"/>
                </a:solidFill>
              </a:ln>
              <a:solidFill>
                <a:srgbClr val="7F7F7F">
                  <a:lumMod val="50000"/>
                </a:srgbClr>
              </a:solidFill>
              <a:latin typeface="微软雅黑" panose="020B0503020204020204" pitchFamily="34" charset="-122"/>
              <a:ea typeface="微软雅黑" panose="020B0503020204020204" pitchFamily="34" charset="-122"/>
            </a:endParaRPr>
          </a:p>
        </p:txBody>
      </p:sp>
      <p:sp>
        <p:nvSpPr>
          <p:cNvPr id="56" name="Rectangle 33"/>
          <p:cNvSpPr>
            <a:spLocks noChangeArrowheads="1"/>
          </p:cNvSpPr>
          <p:nvPr/>
        </p:nvSpPr>
        <p:spPr bwMode="auto">
          <a:xfrm>
            <a:off x="641350" y="3125788"/>
            <a:ext cx="3275013" cy="534987"/>
          </a:xfrm>
          <a:prstGeom prst="rect">
            <a:avLst/>
          </a:prstGeom>
          <a:noFill/>
          <a:ln w="9525">
            <a:noFill/>
            <a:miter lim="800000"/>
            <a:headEnd/>
            <a:tailEnd/>
          </a:ln>
        </p:spPr>
        <p:txBody>
          <a:bodyPr>
            <a:spAutoFit/>
          </a:bodyPr>
          <a:lstStyle/>
          <a:p>
            <a:pPr>
              <a:lnSpc>
                <a:spcPct val="120000"/>
              </a:lnSpc>
            </a:pPr>
            <a:r>
              <a:rPr lang="zh-CN" altLang="en-US" sz="2400" b="1">
                <a:solidFill>
                  <a:srgbClr val="00B4C3"/>
                </a:solidFill>
                <a:latin typeface="汉仪中圆简"/>
                <a:ea typeface="汉仪中圆简"/>
                <a:cs typeface="汉仪中圆简"/>
              </a:rPr>
              <a:t>成年人</a:t>
            </a:r>
          </a:p>
        </p:txBody>
      </p:sp>
      <p:sp>
        <p:nvSpPr>
          <p:cNvPr id="57" name="Line 34"/>
          <p:cNvSpPr>
            <a:spLocks noChangeShapeType="1"/>
          </p:cNvSpPr>
          <p:nvPr/>
        </p:nvSpPr>
        <p:spPr bwMode="auto">
          <a:xfrm flipH="1">
            <a:off x="641350" y="4745038"/>
            <a:ext cx="3887788" cy="0"/>
          </a:xfrm>
          <a:prstGeom prst="line">
            <a:avLst/>
          </a:prstGeom>
          <a:noFill/>
          <a:ln w="9525">
            <a:solidFill>
              <a:srgbClr val="969696"/>
            </a:solidFill>
            <a:round/>
          </a:ln>
          <a:extLst>
            <a:ext uri="{909E8E84-426E-40DD-AFC4-6F175D3DCCD1}"/>
          </a:extLst>
        </p:spPr>
        <p:txBody>
          <a:bodyPr/>
          <a:lstStyle/>
          <a:p>
            <a:pPr fontAlgn="auto">
              <a:spcBef>
                <a:spcPts val="0"/>
              </a:spcBef>
              <a:spcAft>
                <a:spcPts val="0"/>
              </a:spcAft>
              <a:defRPr/>
            </a:pPr>
            <a:endParaRPr lang="zh-CN" altLang="en-US" kern="0">
              <a:solidFill>
                <a:srgbClr val="7F7F7F">
                  <a:lumMod val="50000"/>
                </a:srgbClr>
              </a:solidFill>
              <a:latin typeface="微软雅黑" panose="020B0503020204020204" pitchFamily="34" charset="-122"/>
              <a:ea typeface="微软雅黑" panose="020B0503020204020204" pitchFamily="34" charset="-122"/>
            </a:endParaRPr>
          </a:p>
        </p:txBody>
      </p:sp>
      <p:sp>
        <p:nvSpPr>
          <p:cNvPr id="58" name="Rectangle 35"/>
          <p:cNvSpPr>
            <a:spLocks noChangeArrowheads="1"/>
          </p:cNvSpPr>
          <p:nvPr/>
        </p:nvSpPr>
        <p:spPr bwMode="auto">
          <a:xfrm>
            <a:off x="641350" y="4313238"/>
            <a:ext cx="3275013" cy="534987"/>
          </a:xfrm>
          <a:prstGeom prst="rect">
            <a:avLst/>
          </a:prstGeom>
          <a:noFill/>
          <a:ln w="9525">
            <a:noFill/>
            <a:miter lim="800000"/>
            <a:headEnd/>
            <a:tailEnd/>
          </a:ln>
        </p:spPr>
        <p:txBody>
          <a:bodyPr>
            <a:spAutoFit/>
          </a:bodyPr>
          <a:lstStyle/>
          <a:p>
            <a:pPr>
              <a:lnSpc>
                <a:spcPct val="120000"/>
              </a:lnSpc>
            </a:pPr>
            <a:r>
              <a:rPr lang="zh-CN" altLang="en-US" sz="2400" b="1">
                <a:solidFill>
                  <a:srgbClr val="00B050"/>
                </a:solidFill>
                <a:latin typeface="汉仪中圆简"/>
                <a:ea typeface="汉仪中圆简"/>
                <a:cs typeface="汉仪中圆简"/>
              </a:rPr>
              <a:t>儿童和青少年</a:t>
            </a:r>
          </a:p>
        </p:txBody>
      </p:sp>
      <p:sp>
        <p:nvSpPr>
          <p:cNvPr id="59" name="TextBox 58"/>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不同年龄的科学健身</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50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750"/>
                                        <p:tgtEl>
                                          <p:spTgt spid="35"/>
                                        </p:tgtEl>
                                      </p:cBhvr>
                                    </p:animEffect>
                                    <p:anim calcmode="lin" valueType="num">
                                      <p:cBhvr>
                                        <p:cTn id="13" dur="750" fill="hold"/>
                                        <p:tgtEl>
                                          <p:spTgt spid="35"/>
                                        </p:tgtEl>
                                        <p:attrNameLst>
                                          <p:attrName>ppt_x</p:attrName>
                                        </p:attrNameLst>
                                      </p:cBhvr>
                                      <p:tavLst>
                                        <p:tav tm="0">
                                          <p:val>
                                            <p:strVal val="#ppt_x"/>
                                          </p:val>
                                        </p:tav>
                                        <p:tav tm="100000">
                                          <p:val>
                                            <p:strVal val="#ppt_x"/>
                                          </p:val>
                                        </p:tav>
                                      </p:tavLst>
                                    </p:anim>
                                    <p:anim calcmode="lin" valueType="num">
                                      <p:cBhvr>
                                        <p:cTn id="14" dur="750" fill="hold"/>
                                        <p:tgtEl>
                                          <p:spTgt spid="3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00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750"/>
                                        <p:tgtEl>
                                          <p:spTgt spid="39"/>
                                        </p:tgtEl>
                                      </p:cBhvr>
                                    </p:animEffect>
                                    <p:anim calcmode="lin" valueType="num">
                                      <p:cBhvr>
                                        <p:cTn id="18" dur="750" fill="hold"/>
                                        <p:tgtEl>
                                          <p:spTgt spid="39"/>
                                        </p:tgtEl>
                                        <p:attrNameLst>
                                          <p:attrName>ppt_x</p:attrName>
                                        </p:attrNameLst>
                                      </p:cBhvr>
                                      <p:tavLst>
                                        <p:tav tm="0">
                                          <p:val>
                                            <p:strVal val="#ppt_x"/>
                                          </p:val>
                                        </p:tav>
                                        <p:tav tm="100000">
                                          <p:val>
                                            <p:strVal val="#ppt_x"/>
                                          </p:val>
                                        </p:tav>
                                      </p:tavLst>
                                    </p:anim>
                                    <p:anim calcmode="lin" valueType="num">
                                      <p:cBhvr>
                                        <p:cTn id="19" dur="750" fill="hold"/>
                                        <p:tgtEl>
                                          <p:spTgt spid="39"/>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15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750"/>
                                        <p:tgtEl>
                                          <p:spTgt spid="43"/>
                                        </p:tgtEl>
                                      </p:cBhvr>
                                    </p:animEffect>
                                    <p:anim calcmode="lin" valueType="num">
                                      <p:cBhvr>
                                        <p:cTn id="23" dur="750" fill="hold"/>
                                        <p:tgtEl>
                                          <p:spTgt spid="43"/>
                                        </p:tgtEl>
                                        <p:attrNameLst>
                                          <p:attrName>ppt_x</p:attrName>
                                        </p:attrNameLst>
                                      </p:cBhvr>
                                      <p:tavLst>
                                        <p:tav tm="0">
                                          <p:val>
                                            <p:strVal val="#ppt_x"/>
                                          </p:val>
                                        </p:tav>
                                        <p:tav tm="100000">
                                          <p:val>
                                            <p:strVal val="#ppt_x"/>
                                          </p:val>
                                        </p:tav>
                                      </p:tavLst>
                                    </p:anim>
                                    <p:anim calcmode="lin" valueType="num">
                                      <p:cBhvr>
                                        <p:cTn id="24" dur="750" fill="hold"/>
                                        <p:tgtEl>
                                          <p:spTgt spid="43"/>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250"/>
                            </p:stCondLst>
                            <p:childTnLst>
                              <p:par>
                                <p:cTn id="26" presetID="10" presetClass="entr" presetSubtype="0" fill="hold"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500"/>
                                        <p:tgtEl>
                                          <p:spTgt spid="51"/>
                                        </p:tgtEl>
                                      </p:cBhvr>
                                    </p:animEffect>
                                  </p:childTnLst>
                                </p:cTn>
                              </p:par>
                            </p:childTnLst>
                          </p:cTn>
                        </p:par>
                        <p:par>
                          <p:cTn id="29" fill="hold" nodeType="afterGroup">
                            <p:stCondLst>
                              <p:cond delay="2750"/>
                            </p:stCondLst>
                            <p:childTnLst>
                              <p:par>
                                <p:cTn id="30" presetID="10" presetClass="entr" presetSubtype="0" fill="hold" grpId="0" nodeType="afterEffect">
                                  <p:stCondLst>
                                    <p:cond delay="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childTnLst>
                          </p:cTn>
                        </p:par>
                        <p:par>
                          <p:cTn id="33" fill="hold" nodeType="afterGroup">
                            <p:stCondLst>
                              <p:cond delay="3250"/>
                            </p:stCondLst>
                            <p:childTnLst>
                              <p:par>
                                <p:cTn id="34" presetID="10" presetClass="entr" presetSubtype="0" fill="hold"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fade">
                                      <p:cBhvr>
                                        <p:cTn id="36" dur="500"/>
                                        <p:tgtEl>
                                          <p:spTgt spid="53"/>
                                        </p:tgtEl>
                                      </p:cBhvr>
                                    </p:animEffect>
                                  </p:childTnLst>
                                </p:cTn>
                              </p:par>
                            </p:childTnLst>
                          </p:cTn>
                        </p:par>
                        <p:par>
                          <p:cTn id="37" fill="hold" nodeType="afterGroup">
                            <p:stCondLst>
                              <p:cond delay="3750"/>
                            </p:stCondLst>
                            <p:childTnLst>
                              <p:par>
                                <p:cTn id="38" presetID="10" presetClass="entr" presetSubtype="0" fill="hold" grpId="0" nodeType="after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childTnLst>
                          </p:cTn>
                        </p:par>
                        <p:par>
                          <p:cTn id="41" fill="hold" nodeType="afterGroup">
                            <p:stCondLst>
                              <p:cond delay="4250"/>
                            </p:stCondLst>
                            <p:childTnLst>
                              <p:par>
                                <p:cTn id="42" presetID="10" presetClass="entr" presetSubtype="0" fill="hold" nodeType="after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fade">
                                      <p:cBhvr>
                                        <p:cTn id="44" dur="500"/>
                                        <p:tgtEl>
                                          <p:spTgt spid="55"/>
                                        </p:tgtEl>
                                      </p:cBhvr>
                                    </p:animEffect>
                                  </p:childTnLst>
                                </p:cTn>
                              </p:par>
                            </p:childTnLst>
                          </p:cTn>
                        </p:par>
                        <p:par>
                          <p:cTn id="45" fill="hold" nodeType="afterGroup">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500"/>
                                        <p:tgtEl>
                                          <p:spTgt spid="56"/>
                                        </p:tgtEl>
                                      </p:cBhvr>
                                    </p:animEffect>
                                  </p:childTnLst>
                                </p:cTn>
                              </p:par>
                            </p:childTnLst>
                          </p:cTn>
                        </p:par>
                        <p:par>
                          <p:cTn id="49" fill="hold" nodeType="afterGroup">
                            <p:stCondLst>
                              <p:cond delay="5250"/>
                            </p:stCondLst>
                            <p:childTnLst>
                              <p:par>
                                <p:cTn id="50" presetID="10" presetClass="entr" presetSubtype="0" fill="hold"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500"/>
                                        <p:tgtEl>
                                          <p:spTgt spid="57"/>
                                        </p:tgtEl>
                                      </p:cBhvr>
                                    </p:animEffect>
                                  </p:childTnLst>
                                </p:cTn>
                              </p:par>
                            </p:childTnLst>
                          </p:cTn>
                        </p:par>
                        <p:par>
                          <p:cTn id="53" fill="hold" nodeType="afterGroup">
                            <p:stCondLst>
                              <p:cond delay="5750"/>
                            </p:stCondLst>
                            <p:childTnLst>
                              <p:par>
                                <p:cTn id="54" presetID="10" presetClass="entr" presetSubtype="0" fill="hold" grpId="0" nodeType="afterEffect">
                                  <p:stCondLst>
                                    <p:cond delay="0"/>
                                  </p:stCondLst>
                                  <p:childTnLst>
                                    <p:set>
                                      <p:cBhvr>
                                        <p:cTn id="55" dur="1" fill="hold">
                                          <p:stCondLst>
                                            <p:cond delay="0"/>
                                          </p:stCondLst>
                                        </p:cTn>
                                        <p:tgtEl>
                                          <p:spTgt spid="58"/>
                                        </p:tgtEl>
                                        <p:attrNameLst>
                                          <p:attrName>style.visibility</p:attrName>
                                        </p:attrNameLst>
                                      </p:cBhvr>
                                      <p:to>
                                        <p:strVal val="visible"/>
                                      </p:to>
                                    </p:set>
                                    <p:animEffect transition="in" filter="fade">
                                      <p:cBhvr>
                                        <p:cTn id="56" dur="500"/>
                                        <p:tgtEl>
                                          <p:spTgt spid="58"/>
                                        </p:tgtEl>
                                      </p:cBhvr>
                                    </p:animEffect>
                                  </p:childTnLst>
                                </p:cTn>
                              </p:par>
                            </p:childTnLst>
                          </p:cTn>
                        </p:par>
                        <p:par>
                          <p:cTn id="57" fill="hold" nodeType="afterGroup">
                            <p:stCondLst>
                              <p:cond delay="6250"/>
                            </p:stCondLst>
                            <p:childTnLst>
                              <p:par>
                                <p:cTn id="58" presetID="10" presetClass="entr" presetSubtype="0" fill="hold" grpId="0"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fade">
                                      <p:cBhvr>
                                        <p:cTn id="60" dur="2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4" grpId="0"/>
      <p:bldP spid="56" grpId="0"/>
      <p:bldP spid="58" grpId="0"/>
      <p:bldP spid="5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5" name="直接连接符 104"/>
          <p:cNvCxnSpPr/>
          <p:nvPr/>
        </p:nvCxnSpPr>
        <p:spPr>
          <a:xfrm flipV="1">
            <a:off x="985838" y="3086100"/>
            <a:ext cx="1079500" cy="158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2070100" y="3086100"/>
            <a:ext cx="1652588" cy="158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3649663" y="3086100"/>
            <a:ext cx="1296987" cy="158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a:endCxn id="128" idx="2"/>
          </p:cNvCxnSpPr>
          <p:nvPr/>
        </p:nvCxnSpPr>
        <p:spPr>
          <a:xfrm>
            <a:off x="5006975" y="3087688"/>
            <a:ext cx="1503363" cy="317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9" name="直接箭头连接符 108"/>
          <p:cNvCxnSpPr>
            <a:stCxn id="128" idx="2"/>
          </p:cNvCxnSpPr>
          <p:nvPr/>
        </p:nvCxnSpPr>
        <p:spPr>
          <a:xfrm rot="10800000" flipH="1">
            <a:off x="6510338" y="3086100"/>
            <a:ext cx="1676400" cy="4763"/>
          </a:xfrm>
          <a:prstGeom prst="straightConnector1">
            <a:avLst/>
          </a:prstGeom>
          <a:ln w="19050">
            <a:solidFill>
              <a:schemeClr val="bg1">
                <a:lumMod val="50000"/>
              </a:schemeClr>
            </a:solidFill>
            <a:tailEnd type="arrow"/>
          </a:ln>
        </p:spPr>
        <p:style>
          <a:lnRef idx="1">
            <a:schemeClr val="accent1"/>
          </a:lnRef>
          <a:fillRef idx="0">
            <a:schemeClr val="accent1"/>
          </a:fillRef>
          <a:effectRef idx="0">
            <a:schemeClr val="accent1"/>
          </a:effectRef>
          <a:fontRef idx="minor">
            <a:schemeClr val="tx1"/>
          </a:fontRef>
        </p:style>
      </p:cxnSp>
      <p:grpSp>
        <p:nvGrpSpPr>
          <p:cNvPr id="110" name="组合 33"/>
          <p:cNvGrpSpPr>
            <a:grpSpLocks/>
          </p:cNvGrpSpPr>
          <p:nvPr/>
        </p:nvGrpSpPr>
        <p:grpSpPr bwMode="auto">
          <a:xfrm>
            <a:off x="7286625" y="1935163"/>
            <a:ext cx="1512888" cy="904875"/>
            <a:chOff x="6197527" y="3266113"/>
            <a:chExt cx="1512187" cy="903858"/>
          </a:xfrm>
        </p:grpSpPr>
        <p:sp>
          <p:nvSpPr>
            <p:cNvPr id="111" name="TextBox 110"/>
            <p:cNvSpPr txBox="1"/>
            <p:nvPr/>
          </p:nvSpPr>
          <p:spPr>
            <a:xfrm>
              <a:off x="6197527" y="3266113"/>
              <a:ext cx="923497" cy="369471"/>
            </a:xfrm>
            <a:prstGeom prst="rect">
              <a:avLst/>
            </a:prstGeom>
            <a:noFill/>
          </p:spPr>
          <p:txBody>
            <a:bodyPr wrap="none">
              <a:spAutoFit/>
            </a:bodyPr>
            <a:lstStyle/>
            <a:p>
              <a:pPr fontAlgn="auto">
                <a:spcBef>
                  <a:spcPts val="0"/>
                </a:spcBef>
                <a:spcAft>
                  <a:spcPts val="0"/>
                </a:spcAft>
                <a:defRPr/>
              </a:pPr>
              <a:r>
                <a:rPr lang="zh-CN" altLang="en-US" spc="120" dirty="0">
                  <a:solidFill>
                    <a:srgbClr val="1585D1"/>
                  </a:solidFill>
                  <a:latin typeface="微软雅黑" panose="020B0503020204020204" pitchFamily="34" charset="-122"/>
                  <a:ea typeface="微软雅黑" panose="020B0503020204020204" pitchFamily="34" charset="-122"/>
                </a:rPr>
                <a:t>应该：</a:t>
              </a:r>
            </a:p>
          </p:txBody>
        </p:sp>
        <p:sp>
          <p:nvSpPr>
            <p:cNvPr id="112" name="TextBox 11"/>
            <p:cNvSpPr txBox="1">
              <a:spLocks noChangeArrowheads="1"/>
            </p:cNvSpPr>
            <p:nvPr/>
          </p:nvSpPr>
          <p:spPr bwMode="auto">
            <a:xfrm flipH="1">
              <a:off x="6197527" y="3616556"/>
              <a:ext cx="1512187" cy="55341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500" kern="0" dirty="0" smtClean="0">
                  <a:solidFill>
                    <a:prstClr val="black">
                      <a:lumMod val="75000"/>
                      <a:lumOff val="25000"/>
                    </a:prstClr>
                  </a:solidFill>
                  <a:latin typeface="微软雅黑" panose="020B0503020204020204" pitchFamily="34" charset="-122"/>
                  <a:ea typeface="微软雅黑" panose="020B0503020204020204" pitchFamily="34" charset="-122"/>
                </a:rPr>
                <a:t>专业指导下</a:t>
              </a:r>
              <a:endParaRPr lang="en-US" altLang="zh-CN" sz="1500" kern="0"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500" kern="0" dirty="0" smtClean="0">
                  <a:solidFill>
                    <a:prstClr val="black">
                      <a:lumMod val="75000"/>
                      <a:lumOff val="25000"/>
                    </a:prstClr>
                  </a:solidFill>
                  <a:latin typeface="微软雅黑" panose="020B0503020204020204" pitchFamily="34" charset="-122"/>
                  <a:ea typeface="微软雅黑" panose="020B0503020204020204" pitchFamily="34" charset="-122"/>
                </a:rPr>
                <a:t>运动</a:t>
              </a:r>
              <a:endParaRPr lang="en-US" altLang="zh-CN" sz="15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13" name="组合 33"/>
          <p:cNvGrpSpPr>
            <a:grpSpLocks/>
          </p:cNvGrpSpPr>
          <p:nvPr/>
        </p:nvGrpSpPr>
        <p:grpSpPr bwMode="auto">
          <a:xfrm>
            <a:off x="5643563" y="3500438"/>
            <a:ext cx="1539875" cy="820737"/>
            <a:chOff x="6197527" y="3266118"/>
            <a:chExt cx="1539149" cy="819821"/>
          </a:xfrm>
        </p:grpSpPr>
        <p:sp>
          <p:nvSpPr>
            <p:cNvPr id="114" name="TextBox 113"/>
            <p:cNvSpPr txBox="1"/>
            <p:nvPr/>
          </p:nvSpPr>
          <p:spPr>
            <a:xfrm>
              <a:off x="6197527" y="3266118"/>
              <a:ext cx="923489" cy="369474"/>
            </a:xfrm>
            <a:prstGeom prst="rect">
              <a:avLst/>
            </a:prstGeom>
            <a:noFill/>
          </p:spPr>
          <p:txBody>
            <a:bodyPr wrap="none">
              <a:spAutoFit/>
            </a:bodyPr>
            <a:lstStyle/>
            <a:p>
              <a:pPr fontAlgn="auto">
                <a:spcBef>
                  <a:spcPts val="0"/>
                </a:spcBef>
                <a:spcAft>
                  <a:spcPts val="0"/>
                </a:spcAft>
                <a:defRPr/>
              </a:pPr>
              <a:r>
                <a:rPr lang="zh-CN" altLang="en-US" spc="120" dirty="0">
                  <a:solidFill>
                    <a:srgbClr val="1585D1"/>
                  </a:solidFill>
                  <a:latin typeface="微软雅黑" panose="020B0503020204020204" pitchFamily="34" charset="-122"/>
                  <a:ea typeface="微软雅黑" panose="020B0503020204020204" pitchFamily="34" charset="-122"/>
                </a:rPr>
                <a:t>应该：</a:t>
              </a:r>
            </a:p>
          </p:txBody>
        </p:sp>
        <p:sp>
          <p:nvSpPr>
            <p:cNvPr id="115" name="TextBox 11"/>
            <p:cNvSpPr txBox="1">
              <a:spLocks noChangeArrowheads="1"/>
            </p:cNvSpPr>
            <p:nvPr/>
          </p:nvSpPr>
          <p:spPr bwMode="auto">
            <a:xfrm flipH="1">
              <a:off x="6224501" y="3532520"/>
              <a:ext cx="1512175" cy="553419"/>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500" kern="0" dirty="0" smtClean="0">
                  <a:solidFill>
                    <a:prstClr val="black">
                      <a:lumMod val="75000"/>
                      <a:lumOff val="25000"/>
                    </a:prstClr>
                  </a:solidFill>
                  <a:latin typeface="微软雅黑" panose="020B0503020204020204" pitchFamily="34" charset="-122"/>
                  <a:ea typeface="微软雅黑" panose="020B0503020204020204" pitchFamily="34" charset="-122"/>
                </a:rPr>
                <a:t>量力而行</a:t>
              </a:r>
              <a:endParaRPr lang="en-US" altLang="zh-CN" sz="1500" kern="0"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r>
                <a:rPr lang="zh-CN" altLang="en-US" sz="1500" kern="0" dirty="0" smtClean="0">
                  <a:solidFill>
                    <a:prstClr val="black">
                      <a:lumMod val="75000"/>
                      <a:lumOff val="25000"/>
                    </a:prstClr>
                  </a:solidFill>
                  <a:latin typeface="微软雅黑" panose="020B0503020204020204" pitchFamily="34" charset="-122"/>
                  <a:ea typeface="微软雅黑" panose="020B0503020204020204" pitchFamily="34" charset="-122"/>
                </a:rPr>
                <a:t>适当运动</a:t>
              </a:r>
              <a:endParaRPr lang="en-US" altLang="zh-CN" sz="1500" kern="0" dirty="0" smtClean="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16" name="组合 33"/>
          <p:cNvGrpSpPr>
            <a:grpSpLocks/>
          </p:cNvGrpSpPr>
          <p:nvPr/>
        </p:nvGrpSpPr>
        <p:grpSpPr bwMode="auto">
          <a:xfrm>
            <a:off x="4211638" y="1928813"/>
            <a:ext cx="1512887" cy="1158875"/>
            <a:chOff x="6161032" y="3218557"/>
            <a:chExt cx="1512168" cy="1157717"/>
          </a:xfrm>
        </p:grpSpPr>
        <p:sp>
          <p:nvSpPr>
            <p:cNvPr id="117" name="TextBox 116"/>
            <p:cNvSpPr txBox="1"/>
            <p:nvPr/>
          </p:nvSpPr>
          <p:spPr>
            <a:xfrm>
              <a:off x="6307013" y="3218557"/>
              <a:ext cx="923486" cy="369517"/>
            </a:xfrm>
            <a:prstGeom prst="rect">
              <a:avLst/>
            </a:prstGeom>
            <a:noFill/>
          </p:spPr>
          <p:txBody>
            <a:bodyPr wrap="none">
              <a:spAutoFit/>
            </a:bodyPr>
            <a:lstStyle/>
            <a:p>
              <a:pPr fontAlgn="auto">
                <a:spcBef>
                  <a:spcPts val="0"/>
                </a:spcBef>
                <a:spcAft>
                  <a:spcPts val="0"/>
                </a:spcAft>
                <a:defRPr/>
              </a:pPr>
              <a:r>
                <a:rPr lang="zh-CN" altLang="en-US" spc="120" dirty="0">
                  <a:solidFill>
                    <a:srgbClr val="1585D1"/>
                  </a:solidFill>
                  <a:latin typeface="微软雅黑" panose="020B0503020204020204" pitchFamily="34" charset="-122"/>
                  <a:ea typeface="微软雅黑" panose="020B0503020204020204" pitchFamily="34" charset="-122"/>
                </a:rPr>
                <a:t>应该：</a:t>
              </a:r>
            </a:p>
          </p:txBody>
        </p:sp>
        <p:sp>
          <p:nvSpPr>
            <p:cNvPr id="118" name="TextBox 11"/>
            <p:cNvSpPr txBox="1">
              <a:spLocks noChangeArrowheads="1"/>
            </p:cNvSpPr>
            <p:nvPr/>
          </p:nvSpPr>
          <p:spPr bwMode="auto">
            <a:xfrm flipH="1">
              <a:off x="6161032" y="3592833"/>
              <a:ext cx="1512168" cy="783441"/>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500" kern="0" dirty="0" smtClean="0">
                  <a:solidFill>
                    <a:prstClr val="black">
                      <a:lumMod val="75000"/>
                      <a:lumOff val="25000"/>
                    </a:prstClr>
                  </a:solidFill>
                  <a:latin typeface="微软雅黑" panose="020B0503020204020204" pitchFamily="34" charset="-122"/>
                  <a:ea typeface="微软雅黑" panose="020B0503020204020204" pitchFamily="34" charset="-122"/>
                </a:rPr>
                <a:t>保持一定强度、频率和持续时间</a:t>
              </a:r>
              <a:endParaRPr lang="en-US" altLang="zh-CN" sz="1500" kern="0" dirty="0" smtClean="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19" name="组合 33"/>
          <p:cNvGrpSpPr>
            <a:grpSpLocks/>
          </p:cNvGrpSpPr>
          <p:nvPr/>
        </p:nvGrpSpPr>
        <p:grpSpPr bwMode="auto">
          <a:xfrm>
            <a:off x="2714625" y="3429000"/>
            <a:ext cx="1635125" cy="658813"/>
            <a:chOff x="6197528" y="3266112"/>
            <a:chExt cx="1634334" cy="657150"/>
          </a:xfrm>
        </p:grpSpPr>
        <p:sp>
          <p:nvSpPr>
            <p:cNvPr id="120" name="TextBox 119"/>
            <p:cNvSpPr txBox="1"/>
            <p:nvPr/>
          </p:nvSpPr>
          <p:spPr>
            <a:xfrm>
              <a:off x="6197528" y="3266112"/>
              <a:ext cx="923478" cy="368954"/>
            </a:xfrm>
            <a:prstGeom prst="rect">
              <a:avLst/>
            </a:prstGeom>
            <a:noFill/>
          </p:spPr>
          <p:txBody>
            <a:bodyPr wrap="none">
              <a:spAutoFit/>
            </a:bodyPr>
            <a:lstStyle/>
            <a:p>
              <a:pPr fontAlgn="auto">
                <a:spcBef>
                  <a:spcPts val="0"/>
                </a:spcBef>
                <a:spcAft>
                  <a:spcPts val="0"/>
                </a:spcAft>
                <a:defRPr/>
              </a:pPr>
              <a:r>
                <a:rPr lang="zh-CN" altLang="en-US" spc="120" dirty="0">
                  <a:solidFill>
                    <a:srgbClr val="1585D1"/>
                  </a:solidFill>
                  <a:latin typeface="微软雅黑" panose="020B0503020204020204" pitchFamily="34" charset="-122"/>
                  <a:ea typeface="微软雅黑" panose="020B0503020204020204" pitchFamily="34" charset="-122"/>
                </a:rPr>
                <a:t>应该：</a:t>
              </a:r>
            </a:p>
          </p:txBody>
        </p:sp>
        <p:sp>
          <p:nvSpPr>
            <p:cNvPr id="121" name="TextBox 11"/>
            <p:cNvSpPr txBox="1">
              <a:spLocks noChangeArrowheads="1"/>
            </p:cNvSpPr>
            <p:nvPr/>
          </p:nvSpPr>
          <p:spPr bwMode="auto">
            <a:xfrm flipH="1">
              <a:off x="6319707" y="3600229"/>
              <a:ext cx="1512155" cy="323033"/>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500" kern="0" dirty="0" smtClean="0">
                  <a:solidFill>
                    <a:prstClr val="black">
                      <a:lumMod val="75000"/>
                      <a:lumOff val="25000"/>
                    </a:prstClr>
                  </a:solidFill>
                  <a:latin typeface="微软雅黑" panose="020B0503020204020204" pitchFamily="34" charset="-122"/>
                  <a:ea typeface="微软雅黑" panose="020B0503020204020204" pitchFamily="34" charset="-122"/>
                </a:rPr>
                <a:t>掌握运动技能</a:t>
              </a:r>
              <a:endParaRPr lang="en-US" altLang="zh-CN" sz="15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22" name="组合 33"/>
          <p:cNvGrpSpPr>
            <a:grpSpLocks/>
          </p:cNvGrpSpPr>
          <p:nvPr/>
        </p:nvGrpSpPr>
        <p:grpSpPr bwMode="auto">
          <a:xfrm>
            <a:off x="1571625" y="1976438"/>
            <a:ext cx="1512888" cy="935037"/>
            <a:chOff x="6184812" y="3266112"/>
            <a:chExt cx="1512168" cy="933740"/>
          </a:xfrm>
        </p:grpSpPr>
        <p:sp>
          <p:nvSpPr>
            <p:cNvPr id="123" name="TextBox 122"/>
            <p:cNvSpPr txBox="1"/>
            <p:nvPr/>
          </p:nvSpPr>
          <p:spPr>
            <a:xfrm>
              <a:off x="6197506" y="3266112"/>
              <a:ext cx="923485" cy="369374"/>
            </a:xfrm>
            <a:prstGeom prst="rect">
              <a:avLst/>
            </a:prstGeom>
            <a:noFill/>
          </p:spPr>
          <p:txBody>
            <a:bodyPr wrap="none">
              <a:spAutoFit/>
            </a:bodyPr>
            <a:lstStyle/>
            <a:p>
              <a:pPr fontAlgn="auto">
                <a:spcBef>
                  <a:spcPts val="0"/>
                </a:spcBef>
                <a:spcAft>
                  <a:spcPts val="0"/>
                </a:spcAft>
                <a:defRPr/>
              </a:pPr>
              <a:r>
                <a:rPr lang="zh-CN" altLang="en-US" spc="120" dirty="0">
                  <a:solidFill>
                    <a:srgbClr val="1585D1"/>
                  </a:solidFill>
                  <a:latin typeface="微软雅黑" panose="020B0503020204020204" pitchFamily="34" charset="-122"/>
                  <a:ea typeface="微软雅黑" panose="020B0503020204020204" pitchFamily="34" charset="-122"/>
                </a:rPr>
                <a:t>应该：</a:t>
              </a:r>
            </a:p>
          </p:txBody>
        </p:sp>
        <p:sp>
          <p:nvSpPr>
            <p:cNvPr id="124" name="TextBox 11"/>
            <p:cNvSpPr txBox="1">
              <a:spLocks noChangeArrowheads="1"/>
            </p:cNvSpPr>
            <p:nvPr/>
          </p:nvSpPr>
          <p:spPr bwMode="auto">
            <a:xfrm flipH="1">
              <a:off x="6184812" y="3646584"/>
              <a:ext cx="1512168" cy="553268"/>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500" kern="0" dirty="0" smtClean="0">
                  <a:solidFill>
                    <a:prstClr val="black">
                      <a:lumMod val="75000"/>
                      <a:lumOff val="25000"/>
                    </a:prstClr>
                  </a:solidFill>
                  <a:latin typeface="微软雅黑" panose="020B0503020204020204" pitchFamily="34" charset="-122"/>
                  <a:ea typeface="微软雅黑" panose="020B0503020204020204" pitchFamily="34" charset="-122"/>
                </a:rPr>
                <a:t>培养运动习惯</a:t>
              </a:r>
              <a:endParaRPr lang="en-US" altLang="zh-CN" sz="1500" kern="0" dirty="0" smtClean="0">
                <a:solidFill>
                  <a:prstClr val="black">
                    <a:lumMod val="75000"/>
                    <a:lumOff val="25000"/>
                  </a:prst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defRPr/>
              </a:pPr>
              <a:endParaRPr lang="en-US" altLang="zh-CN" sz="15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grpSp>
        <p:nvGrpSpPr>
          <p:cNvPr id="125" name="组合 124"/>
          <p:cNvGrpSpPr/>
          <p:nvPr/>
        </p:nvGrpSpPr>
        <p:grpSpPr>
          <a:xfrm>
            <a:off x="5929321" y="1428742"/>
            <a:ext cx="1295023" cy="1750234"/>
            <a:chOff x="5765317" y="1548191"/>
            <a:chExt cx="1372994" cy="1761636"/>
          </a:xfrm>
          <a:solidFill>
            <a:schemeClr val="tx2">
              <a:lumMod val="20000"/>
              <a:lumOff val="80000"/>
            </a:schemeClr>
          </a:solidFill>
        </p:grpSpPr>
        <p:grpSp>
          <p:nvGrpSpPr>
            <p:cNvPr id="126" name="组合 125"/>
            <p:cNvGrpSpPr/>
            <p:nvPr/>
          </p:nvGrpSpPr>
          <p:grpSpPr>
            <a:xfrm>
              <a:off x="5765317" y="1548191"/>
              <a:ext cx="1372994" cy="1761636"/>
              <a:chOff x="5765317" y="1548191"/>
              <a:chExt cx="1372994" cy="1761636"/>
            </a:xfrm>
            <a:grpFill/>
          </p:grpSpPr>
          <p:sp>
            <p:nvSpPr>
              <p:cNvPr id="128" name="椭圆 127"/>
              <p:cNvSpPr/>
              <p:nvPr/>
            </p:nvSpPr>
            <p:spPr>
              <a:xfrm rot="850172">
                <a:off x="6379807" y="3165811"/>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29" name="泪滴形 128"/>
              <p:cNvSpPr/>
              <p:nvPr/>
            </p:nvSpPr>
            <p:spPr>
              <a:xfrm rot="8100000">
                <a:off x="5765317" y="1548191"/>
                <a:ext cx="1372994" cy="1372994"/>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grpSp>
        <p:sp>
          <p:nvSpPr>
            <p:cNvPr id="127" name="TextBox 126"/>
            <p:cNvSpPr txBox="1"/>
            <p:nvPr/>
          </p:nvSpPr>
          <p:spPr>
            <a:xfrm>
              <a:off x="5841058" y="2051515"/>
              <a:ext cx="1283475" cy="402717"/>
            </a:xfrm>
            <a:prstGeom prst="rect">
              <a:avLst/>
            </a:prstGeom>
            <a:grpFill/>
          </p:spPr>
          <p:txBody>
            <a:bodyPr wrap="none">
              <a:spAutoFit/>
            </a:bodyPr>
            <a:lstStyle/>
            <a:p>
              <a:pPr fontAlgn="auto">
                <a:spcBef>
                  <a:spcPts val="0"/>
                </a:spcBef>
                <a:spcAft>
                  <a:spcPts val="0"/>
                </a:spcAft>
                <a:defRPr/>
              </a:pPr>
              <a:r>
                <a:rPr lang="zh-CN" altLang="en-US" sz="2000" dirty="0">
                  <a:solidFill>
                    <a:srgbClr val="ED7D31"/>
                  </a:solidFill>
                  <a:latin typeface="汉仪中圆简" pitchFamily="49" charset="-122"/>
                  <a:ea typeface="汉仪中圆简" pitchFamily="49" charset="-122"/>
                </a:rPr>
                <a:t>特殊人群</a:t>
              </a:r>
            </a:p>
          </p:txBody>
        </p:sp>
      </p:grpSp>
      <p:grpSp>
        <p:nvGrpSpPr>
          <p:cNvPr id="130" name="组合 129"/>
          <p:cNvGrpSpPr>
            <a:grpSpLocks/>
          </p:cNvGrpSpPr>
          <p:nvPr/>
        </p:nvGrpSpPr>
        <p:grpSpPr bwMode="auto">
          <a:xfrm>
            <a:off x="4286248" y="3021012"/>
            <a:ext cx="1357322" cy="1551002"/>
            <a:chOff x="4386095" y="3152293"/>
            <a:chExt cx="975332" cy="1262856"/>
          </a:xfrm>
          <a:solidFill>
            <a:schemeClr val="accent2">
              <a:lumMod val="60000"/>
              <a:lumOff val="40000"/>
            </a:schemeClr>
          </a:solidFill>
        </p:grpSpPr>
        <p:grpSp>
          <p:nvGrpSpPr>
            <p:cNvPr id="131" name="组合 130"/>
            <p:cNvGrpSpPr/>
            <p:nvPr/>
          </p:nvGrpSpPr>
          <p:grpSpPr>
            <a:xfrm>
              <a:off x="4386095" y="3152293"/>
              <a:ext cx="975332" cy="1262856"/>
              <a:chOff x="4386095" y="3152293"/>
              <a:chExt cx="975332" cy="1262856"/>
            </a:xfrm>
            <a:grpFill/>
          </p:grpSpPr>
          <p:sp>
            <p:nvSpPr>
              <p:cNvPr id="133" name="椭圆 132"/>
              <p:cNvSpPr/>
              <p:nvPr/>
            </p:nvSpPr>
            <p:spPr>
              <a:xfrm rot="850172">
                <a:off x="4801753" y="3152293"/>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34" name="泪滴形 133"/>
              <p:cNvSpPr/>
              <p:nvPr/>
            </p:nvSpPr>
            <p:spPr>
              <a:xfrm rot="18900000">
                <a:off x="4386095" y="3439817"/>
                <a:ext cx="975332" cy="97533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grpSp>
        <p:sp>
          <p:nvSpPr>
            <p:cNvPr id="132" name="TextBox 131"/>
            <p:cNvSpPr txBox="1"/>
            <p:nvPr/>
          </p:nvSpPr>
          <p:spPr>
            <a:xfrm>
              <a:off x="4540096" y="3658988"/>
              <a:ext cx="769999" cy="325777"/>
            </a:xfrm>
            <a:prstGeom prst="rect">
              <a:avLst/>
            </a:prstGeom>
            <a:grpFill/>
          </p:spPr>
          <p:txBody>
            <a:bodyPr>
              <a:spAutoFit/>
            </a:bodyPr>
            <a:lstStyle>
              <a:lvl1pPr>
                <a:defRPr>
                  <a:solidFill>
                    <a:schemeClr val="tx1"/>
                  </a:solidFill>
                  <a:latin typeface="Franklin Gothic Book" panose="020B0503020102020204" pitchFamily="34" charset="0"/>
                  <a:ea typeface="黑体" panose="02010609060101010101" pitchFamily="49" charset="-122"/>
                </a:defRPr>
              </a:lvl1pPr>
              <a:lvl2pPr>
                <a:defRPr>
                  <a:solidFill>
                    <a:schemeClr val="tx1"/>
                  </a:solidFill>
                  <a:latin typeface="Franklin Gothic Book" panose="020B0503020102020204" pitchFamily="34" charset="0"/>
                  <a:ea typeface="黑体" panose="02010609060101010101" pitchFamily="49" charset="-122"/>
                </a:defRPr>
              </a:lvl2pPr>
              <a:lvl3pPr>
                <a:defRPr>
                  <a:solidFill>
                    <a:schemeClr val="tx1"/>
                  </a:solidFill>
                  <a:latin typeface="Franklin Gothic Book" panose="020B0503020102020204" pitchFamily="34" charset="0"/>
                  <a:ea typeface="黑体" panose="02010609060101010101" pitchFamily="49" charset="-122"/>
                </a:defRPr>
              </a:lvl3pPr>
              <a:lvl4pPr>
                <a:defRPr>
                  <a:solidFill>
                    <a:schemeClr val="tx1"/>
                  </a:solidFill>
                  <a:latin typeface="Franklin Gothic Book" panose="020B0503020102020204" pitchFamily="34" charset="0"/>
                  <a:ea typeface="黑体" panose="02010609060101010101" pitchFamily="49" charset="-122"/>
                </a:defRPr>
              </a:lvl4pPr>
              <a:lvl5pPr>
                <a:defRPr>
                  <a:solidFill>
                    <a:schemeClr val="tx1"/>
                  </a:solidFill>
                  <a:latin typeface="Franklin Gothic Book" panose="020B0503020102020204" pitchFamily="34" charset="0"/>
                  <a:ea typeface="黑体" panose="02010609060101010101" pitchFamily="49" charset="-122"/>
                </a:defRPr>
              </a:lvl5pPr>
              <a:lvl6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6pPr>
              <a:lvl7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7pPr>
              <a:lvl8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8pPr>
              <a:lvl9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9pPr>
            </a:lstStyle>
            <a:p>
              <a:pPr>
                <a:defRPr/>
              </a:pPr>
              <a:r>
                <a:rPr lang="zh-CN" altLang="en-US" sz="2000" dirty="0" smtClean="0">
                  <a:latin typeface="汉仪中圆简" pitchFamily="49" charset="-122"/>
                  <a:ea typeface="汉仪中圆简" pitchFamily="49" charset="-122"/>
                </a:rPr>
                <a:t>老年人</a:t>
              </a:r>
              <a:endParaRPr lang="zh-CN" altLang="en-US" sz="2000" dirty="0">
                <a:latin typeface="汉仪中圆简" pitchFamily="49" charset="-122"/>
                <a:ea typeface="汉仪中圆简" pitchFamily="49" charset="-122"/>
              </a:endParaRPr>
            </a:p>
          </p:txBody>
        </p:sp>
      </p:grpSp>
      <p:grpSp>
        <p:nvGrpSpPr>
          <p:cNvPr id="135" name="组合 134"/>
          <p:cNvGrpSpPr/>
          <p:nvPr/>
        </p:nvGrpSpPr>
        <p:grpSpPr>
          <a:xfrm>
            <a:off x="3000367" y="1571618"/>
            <a:ext cx="1357322" cy="1607357"/>
            <a:chOff x="3078775" y="2040210"/>
            <a:chExt cx="975332" cy="1269616"/>
          </a:xfrm>
          <a:solidFill>
            <a:srgbClr val="1585D1"/>
          </a:solidFill>
        </p:grpSpPr>
        <p:grpSp>
          <p:nvGrpSpPr>
            <p:cNvPr id="136" name="组合 135"/>
            <p:cNvGrpSpPr/>
            <p:nvPr/>
          </p:nvGrpSpPr>
          <p:grpSpPr>
            <a:xfrm>
              <a:off x="3078775" y="2040210"/>
              <a:ext cx="975332" cy="1269616"/>
              <a:chOff x="3078775" y="2040210"/>
              <a:chExt cx="975332" cy="1269616"/>
            </a:xfrm>
            <a:grpFill/>
          </p:grpSpPr>
          <p:sp>
            <p:nvSpPr>
              <p:cNvPr id="138" name="泪滴形 137"/>
              <p:cNvSpPr/>
              <p:nvPr/>
            </p:nvSpPr>
            <p:spPr>
              <a:xfrm rot="8100000">
                <a:off x="3078775" y="2040210"/>
                <a:ext cx="975332" cy="975332"/>
              </a:xfrm>
              <a:prstGeom prst="teardrop">
                <a:avLst/>
              </a:prstGeom>
              <a:solidFill>
                <a:srgbClr val="0070B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39" name="椭圆 138"/>
              <p:cNvSpPr/>
              <p:nvPr/>
            </p:nvSpPr>
            <p:spPr>
              <a:xfrm rot="850172">
                <a:off x="3494433" y="3165810"/>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grpSp>
        <p:sp>
          <p:nvSpPr>
            <p:cNvPr id="137" name="TextBox 136"/>
            <p:cNvSpPr txBox="1"/>
            <p:nvPr/>
          </p:nvSpPr>
          <p:spPr>
            <a:xfrm>
              <a:off x="3181441" y="2378774"/>
              <a:ext cx="685594" cy="316038"/>
            </a:xfrm>
            <a:prstGeom prst="rect">
              <a:avLst/>
            </a:prstGeom>
            <a:noFill/>
          </p:spPr>
          <p:txBody>
            <a:bodyPr wrap="none">
              <a:spAutoFit/>
            </a:bodyPr>
            <a:lstStyle/>
            <a:p>
              <a:pPr fontAlgn="auto">
                <a:spcBef>
                  <a:spcPts val="0"/>
                </a:spcBef>
                <a:spcAft>
                  <a:spcPts val="0"/>
                </a:spcAft>
                <a:defRPr/>
              </a:pPr>
              <a:r>
                <a:rPr lang="zh-CN" altLang="en-US" sz="2000" dirty="0">
                  <a:solidFill>
                    <a:schemeClr val="bg2">
                      <a:lumMod val="20000"/>
                      <a:lumOff val="80000"/>
                    </a:schemeClr>
                  </a:solidFill>
                  <a:latin typeface="汉仪中圆简" pitchFamily="49" charset="-122"/>
                  <a:ea typeface="汉仪中圆简" pitchFamily="49" charset="-122"/>
                </a:rPr>
                <a:t>成年人</a:t>
              </a:r>
            </a:p>
          </p:txBody>
        </p:sp>
      </p:grpSp>
      <p:grpSp>
        <p:nvGrpSpPr>
          <p:cNvPr id="140" name="组合 139"/>
          <p:cNvGrpSpPr>
            <a:grpSpLocks/>
          </p:cNvGrpSpPr>
          <p:nvPr/>
        </p:nvGrpSpPr>
        <p:grpSpPr bwMode="auto">
          <a:xfrm>
            <a:off x="1428727" y="3071816"/>
            <a:ext cx="1357322" cy="1571636"/>
            <a:chOff x="1494599" y="3152293"/>
            <a:chExt cx="975332" cy="1262856"/>
          </a:xfrm>
          <a:solidFill>
            <a:srgbClr val="00B050"/>
          </a:solidFill>
        </p:grpSpPr>
        <p:grpSp>
          <p:nvGrpSpPr>
            <p:cNvPr id="141" name="组合 140"/>
            <p:cNvGrpSpPr/>
            <p:nvPr/>
          </p:nvGrpSpPr>
          <p:grpSpPr>
            <a:xfrm>
              <a:off x="1494599" y="3152293"/>
              <a:ext cx="975332" cy="1262856"/>
              <a:chOff x="1494599" y="3152293"/>
              <a:chExt cx="975332" cy="1262856"/>
            </a:xfrm>
            <a:grpFill/>
          </p:grpSpPr>
          <p:sp>
            <p:nvSpPr>
              <p:cNvPr id="143" name="椭圆 142"/>
              <p:cNvSpPr/>
              <p:nvPr/>
            </p:nvSpPr>
            <p:spPr>
              <a:xfrm rot="850172">
                <a:off x="1910257" y="3152293"/>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44" name="泪滴形 143"/>
              <p:cNvSpPr/>
              <p:nvPr/>
            </p:nvSpPr>
            <p:spPr>
              <a:xfrm rot="18900000">
                <a:off x="1494599" y="3439817"/>
                <a:ext cx="975332" cy="97533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grpSp>
        <p:sp>
          <p:nvSpPr>
            <p:cNvPr id="142" name="TextBox 141"/>
            <p:cNvSpPr txBox="1"/>
            <p:nvPr/>
          </p:nvSpPr>
          <p:spPr>
            <a:xfrm>
              <a:off x="1597267" y="3726318"/>
              <a:ext cx="769998" cy="321500"/>
            </a:xfrm>
            <a:prstGeom prst="rect">
              <a:avLst/>
            </a:prstGeom>
            <a:grpFill/>
          </p:spPr>
          <p:txBody>
            <a:bodyPr>
              <a:spAutoFit/>
            </a:bodyPr>
            <a:lstStyle>
              <a:lvl1pPr>
                <a:defRPr>
                  <a:solidFill>
                    <a:schemeClr val="tx1"/>
                  </a:solidFill>
                  <a:latin typeface="Franklin Gothic Book" panose="020B0503020102020204" pitchFamily="34" charset="0"/>
                  <a:ea typeface="黑体" panose="02010609060101010101" pitchFamily="49" charset="-122"/>
                </a:defRPr>
              </a:lvl1pPr>
              <a:lvl2pPr>
                <a:defRPr>
                  <a:solidFill>
                    <a:schemeClr val="tx1"/>
                  </a:solidFill>
                  <a:latin typeface="Franklin Gothic Book" panose="020B0503020102020204" pitchFamily="34" charset="0"/>
                  <a:ea typeface="黑体" panose="02010609060101010101" pitchFamily="49" charset="-122"/>
                </a:defRPr>
              </a:lvl2pPr>
              <a:lvl3pPr>
                <a:defRPr>
                  <a:solidFill>
                    <a:schemeClr val="tx1"/>
                  </a:solidFill>
                  <a:latin typeface="Franklin Gothic Book" panose="020B0503020102020204" pitchFamily="34" charset="0"/>
                  <a:ea typeface="黑体" panose="02010609060101010101" pitchFamily="49" charset="-122"/>
                </a:defRPr>
              </a:lvl3pPr>
              <a:lvl4pPr>
                <a:defRPr>
                  <a:solidFill>
                    <a:schemeClr val="tx1"/>
                  </a:solidFill>
                  <a:latin typeface="Franklin Gothic Book" panose="020B0503020102020204" pitchFamily="34" charset="0"/>
                  <a:ea typeface="黑体" panose="02010609060101010101" pitchFamily="49" charset="-122"/>
                </a:defRPr>
              </a:lvl4pPr>
              <a:lvl5pPr>
                <a:defRPr>
                  <a:solidFill>
                    <a:schemeClr val="tx1"/>
                  </a:solidFill>
                  <a:latin typeface="Franklin Gothic Book" panose="020B0503020102020204" pitchFamily="34" charset="0"/>
                  <a:ea typeface="黑体" panose="02010609060101010101" pitchFamily="49" charset="-122"/>
                </a:defRPr>
              </a:lvl5pPr>
              <a:lvl6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6pPr>
              <a:lvl7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7pPr>
              <a:lvl8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8pPr>
              <a:lvl9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9pPr>
            </a:lstStyle>
            <a:p>
              <a:pPr>
                <a:defRPr/>
              </a:pPr>
              <a:r>
                <a:rPr lang="zh-CN" altLang="en-US" sz="2000" dirty="0" smtClean="0">
                  <a:solidFill>
                    <a:srgbClr val="FF0000"/>
                  </a:solidFill>
                  <a:latin typeface="汉仪中圆简" pitchFamily="49" charset="-122"/>
                  <a:ea typeface="汉仪中圆简" pitchFamily="49" charset="-122"/>
                </a:rPr>
                <a:t>青少年</a:t>
              </a:r>
              <a:endParaRPr lang="zh-CN" altLang="en-US" sz="2000" dirty="0">
                <a:solidFill>
                  <a:srgbClr val="FF0000"/>
                </a:solidFill>
                <a:latin typeface="汉仪中圆简" pitchFamily="49" charset="-122"/>
                <a:ea typeface="汉仪中圆简" pitchFamily="49" charset="-122"/>
              </a:endParaRPr>
            </a:p>
          </p:txBody>
        </p:sp>
      </p:grpSp>
      <p:grpSp>
        <p:nvGrpSpPr>
          <p:cNvPr id="145" name="组合 144"/>
          <p:cNvGrpSpPr>
            <a:grpSpLocks/>
          </p:cNvGrpSpPr>
          <p:nvPr/>
        </p:nvGrpSpPr>
        <p:grpSpPr bwMode="auto">
          <a:xfrm>
            <a:off x="285720" y="1643056"/>
            <a:ext cx="1228755" cy="1536707"/>
            <a:chOff x="453518" y="2040210"/>
            <a:chExt cx="975332" cy="1269616"/>
          </a:xfrm>
          <a:solidFill>
            <a:srgbClr val="92D050"/>
          </a:solidFill>
        </p:grpSpPr>
        <p:grpSp>
          <p:nvGrpSpPr>
            <p:cNvPr id="146" name="组合 145"/>
            <p:cNvGrpSpPr/>
            <p:nvPr/>
          </p:nvGrpSpPr>
          <p:grpSpPr>
            <a:xfrm>
              <a:off x="453518" y="2040210"/>
              <a:ext cx="975332" cy="1269616"/>
              <a:chOff x="453518" y="2040210"/>
              <a:chExt cx="975332" cy="1269616"/>
            </a:xfrm>
            <a:grpFill/>
          </p:grpSpPr>
          <p:sp>
            <p:nvSpPr>
              <p:cNvPr id="148" name="泪滴形 147"/>
              <p:cNvSpPr/>
              <p:nvPr/>
            </p:nvSpPr>
            <p:spPr>
              <a:xfrm rot="8100000">
                <a:off x="453518" y="2040210"/>
                <a:ext cx="975332" cy="975332"/>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sp>
            <p:nvSpPr>
              <p:cNvPr id="149" name="椭圆 148"/>
              <p:cNvSpPr/>
              <p:nvPr/>
            </p:nvSpPr>
            <p:spPr>
              <a:xfrm rot="850172">
                <a:off x="869176" y="3165810"/>
                <a:ext cx="144016" cy="14401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endParaRPr>
              </a:p>
            </p:txBody>
          </p:sp>
        </p:grpSp>
        <p:sp>
          <p:nvSpPr>
            <p:cNvPr id="147" name="TextBox 146"/>
            <p:cNvSpPr txBox="1"/>
            <p:nvPr/>
          </p:nvSpPr>
          <p:spPr>
            <a:xfrm>
              <a:off x="566927" y="2335318"/>
              <a:ext cx="553746" cy="330568"/>
            </a:xfrm>
            <a:prstGeom prst="rect">
              <a:avLst/>
            </a:prstGeom>
            <a:grpFill/>
          </p:spPr>
          <p:txBody>
            <a:bodyPr wrap="none">
              <a:spAutoFit/>
            </a:bodyPr>
            <a:lstStyle>
              <a:lvl1pPr>
                <a:defRPr>
                  <a:solidFill>
                    <a:schemeClr val="tx1"/>
                  </a:solidFill>
                  <a:latin typeface="Franklin Gothic Book" panose="020B0503020102020204" pitchFamily="34" charset="0"/>
                  <a:ea typeface="黑体" panose="02010609060101010101" pitchFamily="49" charset="-122"/>
                </a:defRPr>
              </a:lvl1pPr>
              <a:lvl2pPr>
                <a:defRPr>
                  <a:solidFill>
                    <a:schemeClr val="tx1"/>
                  </a:solidFill>
                  <a:latin typeface="Franklin Gothic Book" panose="020B0503020102020204" pitchFamily="34" charset="0"/>
                  <a:ea typeface="黑体" panose="02010609060101010101" pitchFamily="49" charset="-122"/>
                </a:defRPr>
              </a:lvl2pPr>
              <a:lvl3pPr>
                <a:defRPr>
                  <a:solidFill>
                    <a:schemeClr val="tx1"/>
                  </a:solidFill>
                  <a:latin typeface="Franklin Gothic Book" panose="020B0503020102020204" pitchFamily="34" charset="0"/>
                  <a:ea typeface="黑体" panose="02010609060101010101" pitchFamily="49" charset="-122"/>
                </a:defRPr>
              </a:lvl3pPr>
              <a:lvl4pPr>
                <a:defRPr>
                  <a:solidFill>
                    <a:schemeClr val="tx1"/>
                  </a:solidFill>
                  <a:latin typeface="Franklin Gothic Book" panose="020B0503020102020204" pitchFamily="34" charset="0"/>
                  <a:ea typeface="黑体" panose="02010609060101010101" pitchFamily="49" charset="-122"/>
                </a:defRPr>
              </a:lvl4pPr>
              <a:lvl5pPr>
                <a:defRPr>
                  <a:solidFill>
                    <a:schemeClr val="tx1"/>
                  </a:solidFill>
                  <a:latin typeface="Franklin Gothic Book" panose="020B0503020102020204" pitchFamily="34" charset="0"/>
                  <a:ea typeface="黑体" panose="02010609060101010101" pitchFamily="49" charset="-122"/>
                </a:defRPr>
              </a:lvl5pPr>
              <a:lvl6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6pPr>
              <a:lvl7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7pPr>
              <a:lvl8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8pPr>
              <a:lvl9pPr fontAlgn="base">
                <a:spcBef>
                  <a:spcPct val="0"/>
                </a:spcBef>
                <a:spcAft>
                  <a:spcPct val="0"/>
                </a:spcAft>
                <a:defRPr>
                  <a:solidFill>
                    <a:schemeClr val="tx1"/>
                  </a:solidFill>
                  <a:latin typeface="Franklin Gothic Book" panose="020B0503020102020204" pitchFamily="34" charset="0"/>
                  <a:ea typeface="黑体" panose="02010609060101010101" pitchFamily="49" charset="-122"/>
                </a:defRPr>
              </a:lvl9pPr>
            </a:lstStyle>
            <a:p>
              <a:pPr>
                <a:defRPr/>
              </a:pPr>
              <a:r>
                <a:rPr lang="zh-CN" altLang="en-US" sz="2000" dirty="0" smtClean="0">
                  <a:solidFill>
                    <a:srgbClr val="FF0000"/>
                  </a:solidFill>
                  <a:latin typeface="汉仪中圆简" pitchFamily="49" charset="-122"/>
                  <a:ea typeface="汉仪中圆简" pitchFamily="49" charset="-122"/>
                </a:rPr>
                <a:t>儿童</a:t>
              </a:r>
              <a:endParaRPr lang="zh-CN" altLang="en-US" sz="2000" dirty="0">
                <a:solidFill>
                  <a:srgbClr val="FF0000"/>
                </a:solidFill>
                <a:latin typeface="汉仪中圆简" pitchFamily="49" charset="-122"/>
                <a:ea typeface="汉仪中圆简" pitchFamily="49" charset="-122"/>
              </a:endParaRPr>
            </a:p>
          </p:txBody>
        </p:sp>
      </p:grpSp>
      <p:sp>
        <p:nvSpPr>
          <p:cNvPr id="150" name="TextBox 149"/>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不同年龄的科学健身</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145"/>
                                        </p:tgtEl>
                                        <p:attrNameLst>
                                          <p:attrName>style.visibility</p:attrName>
                                        </p:attrNameLst>
                                      </p:cBhvr>
                                      <p:to>
                                        <p:strVal val="visible"/>
                                      </p:to>
                                    </p:set>
                                    <p:anim calcmode="lin" valueType="num">
                                      <p:cBhvr>
                                        <p:cTn id="7" dur="500" fill="hold"/>
                                        <p:tgtEl>
                                          <p:spTgt spid="145"/>
                                        </p:tgtEl>
                                        <p:attrNameLst>
                                          <p:attrName>ppt_w</p:attrName>
                                        </p:attrNameLst>
                                      </p:cBhvr>
                                      <p:tavLst>
                                        <p:tav tm="0">
                                          <p:val>
                                            <p:fltVal val="0"/>
                                          </p:val>
                                        </p:tav>
                                        <p:tav tm="100000">
                                          <p:val>
                                            <p:strVal val="#ppt_w"/>
                                          </p:val>
                                        </p:tav>
                                      </p:tavLst>
                                    </p:anim>
                                    <p:anim calcmode="lin" valueType="num">
                                      <p:cBhvr>
                                        <p:cTn id="8" dur="500" fill="hold"/>
                                        <p:tgtEl>
                                          <p:spTgt spid="145"/>
                                        </p:tgtEl>
                                        <p:attrNameLst>
                                          <p:attrName>ppt_h</p:attrName>
                                        </p:attrNameLst>
                                      </p:cBhvr>
                                      <p:tavLst>
                                        <p:tav tm="0">
                                          <p:val>
                                            <p:fltVal val="0"/>
                                          </p:val>
                                        </p:tav>
                                        <p:tav tm="100000">
                                          <p:val>
                                            <p:strVal val="#ppt_h"/>
                                          </p:val>
                                        </p:tav>
                                      </p:tavLst>
                                    </p:anim>
                                    <p:animEffect transition="in" filter="fade">
                                      <p:cBhvr>
                                        <p:cTn id="9" dur="500"/>
                                        <p:tgtEl>
                                          <p:spTgt spid="145"/>
                                        </p:tgtEl>
                                      </p:cBhvr>
                                    </p:animEffect>
                                  </p:childTnLst>
                                </p:cTn>
                              </p:par>
                            </p:childTnLst>
                          </p:cTn>
                        </p:par>
                        <p:par>
                          <p:cTn id="10" fill="hold" nodeType="afterGroup">
                            <p:stCondLst>
                              <p:cond delay="500"/>
                            </p:stCondLst>
                            <p:childTnLst>
                              <p:par>
                                <p:cTn id="11" presetID="22" presetClass="entr" presetSubtype="1" fill="hold" nodeType="afterEffect">
                                  <p:stCondLst>
                                    <p:cond delay="0"/>
                                  </p:stCondLst>
                                  <p:childTnLst>
                                    <p:set>
                                      <p:cBhvr>
                                        <p:cTn id="12" dur="1" fill="hold">
                                          <p:stCondLst>
                                            <p:cond delay="0"/>
                                          </p:stCondLst>
                                        </p:cTn>
                                        <p:tgtEl>
                                          <p:spTgt spid="122"/>
                                        </p:tgtEl>
                                        <p:attrNameLst>
                                          <p:attrName>style.visibility</p:attrName>
                                        </p:attrNameLst>
                                      </p:cBhvr>
                                      <p:to>
                                        <p:strVal val="visible"/>
                                      </p:to>
                                    </p:set>
                                    <p:animEffect transition="in" filter="wipe(up)">
                                      <p:cBhvr>
                                        <p:cTn id="13" dur="400"/>
                                        <p:tgtEl>
                                          <p:spTgt spid="122"/>
                                        </p:tgtEl>
                                      </p:cBhvr>
                                    </p:animEffect>
                                  </p:childTnLst>
                                </p:cTn>
                              </p:par>
                              <p:par>
                                <p:cTn id="14" presetID="22" presetClass="entr" presetSubtype="8" fill="hold" nodeType="withEffect">
                                  <p:stCondLst>
                                    <p:cond delay="0"/>
                                  </p:stCondLst>
                                  <p:childTnLst>
                                    <p:set>
                                      <p:cBhvr>
                                        <p:cTn id="15" dur="1" fill="hold">
                                          <p:stCondLst>
                                            <p:cond delay="0"/>
                                          </p:stCondLst>
                                        </p:cTn>
                                        <p:tgtEl>
                                          <p:spTgt spid="105"/>
                                        </p:tgtEl>
                                        <p:attrNameLst>
                                          <p:attrName>style.visibility</p:attrName>
                                        </p:attrNameLst>
                                      </p:cBhvr>
                                      <p:to>
                                        <p:strVal val="visible"/>
                                      </p:to>
                                    </p:set>
                                    <p:animEffect transition="in" filter="wipe(left)">
                                      <p:cBhvr>
                                        <p:cTn id="16" dur="250"/>
                                        <p:tgtEl>
                                          <p:spTgt spid="105"/>
                                        </p:tgtEl>
                                      </p:cBhvr>
                                    </p:animEffect>
                                  </p:childTnLst>
                                </p:cTn>
                              </p:par>
                            </p:childTnLst>
                          </p:cTn>
                        </p:par>
                        <p:par>
                          <p:cTn id="17" fill="hold" nodeType="afterGroup">
                            <p:stCondLst>
                              <p:cond delay="900"/>
                            </p:stCondLst>
                            <p:childTnLst>
                              <p:par>
                                <p:cTn id="18" presetID="53" presetClass="entr" presetSubtype="16" fill="hold" nodeType="afterEffect">
                                  <p:stCondLst>
                                    <p:cond delay="0"/>
                                  </p:stCondLst>
                                  <p:childTnLst>
                                    <p:set>
                                      <p:cBhvr>
                                        <p:cTn id="19" dur="1" fill="hold">
                                          <p:stCondLst>
                                            <p:cond delay="0"/>
                                          </p:stCondLst>
                                        </p:cTn>
                                        <p:tgtEl>
                                          <p:spTgt spid="140"/>
                                        </p:tgtEl>
                                        <p:attrNameLst>
                                          <p:attrName>style.visibility</p:attrName>
                                        </p:attrNameLst>
                                      </p:cBhvr>
                                      <p:to>
                                        <p:strVal val="visible"/>
                                      </p:to>
                                    </p:set>
                                    <p:anim calcmode="lin" valueType="num">
                                      <p:cBhvr>
                                        <p:cTn id="20" dur="500" fill="hold"/>
                                        <p:tgtEl>
                                          <p:spTgt spid="140"/>
                                        </p:tgtEl>
                                        <p:attrNameLst>
                                          <p:attrName>ppt_w</p:attrName>
                                        </p:attrNameLst>
                                      </p:cBhvr>
                                      <p:tavLst>
                                        <p:tav tm="0">
                                          <p:val>
                                            <p:fltVal val="0"/>
                                          </p:val>
                                        </p:tav>
                                        <p:tav tm="100000">
                                          <p:val>
                                            <p:strVal val="#ppt_w"/>
                                          </p:val>
                                        </p:tav>
                                      </p:tavLst>
                                    </p:anim>
                                    <p:anim calcmode="lin" valueType="num">
                                      <p:cBhvr>
                                        <p:cTn id="21" dur="500" fill="hold"/>
                                        <p:tgtEl>
                                          <p:spTgt spid="140"/>
                                        </p:tgtEl>
                                        <p:attrNameLst>
                                          <p:attrName>ppt_h</p:attrName>
                                        </p:attrNameLst>
                                      </p:cBhvr>
                                      <p:tavLst>
                                        <p:tav tm="0">
                                          <p:val>
                                            <p:fltVal val="0"/>
                                          </p:val>
                                        </p:tav>
                                        <p:tav tm="100000">
                                          <p:val>
                                            <p:strVal val="#ppt_h"/>
                                          </p:val>
                                        </p:tav>
                                      </p:tavLst>
                                    </p:anim>
                                    <p:animEffect transition="in" filter="fade">
                                      <p:cBhvr>
                                        <p:cTn id="22" dur="500"/>
                                        <p:tgtEl>
                                          <p:spTgt spid="140"/>
                                        </p:tgtEl>
                                      </p:cBhvr>
                                    </p:animEffect>
                                  </p:childTnLst>
                                </p:cTn>
                              </p:par>
                            </p:childTnLst>
                          </p:cTn>
                        </p:par>
                        <p:par>
                          <p:cTn id="23" fill="hold" nodeType="afterGroup">
                            <p:stCondLst>
                              <p:cond delay="1400"/>
                            </p:stCondLst>
                            <p:childTnLst>
                              <p:par>
                                <p:cTn id="24" presetID="22" presetClass="entr" presetSubtype="1" fill="hold" nodeType="afterEffect">
                                  <p:stCondLst>
                                    <p:cond delay="0"/>
                                  </p:stCondLst>
                                  <p:childTnLst>
                                    <p:set>
                                      <p:cBhvr>
                                        <p:cTn id="25" dur="1" fill="hold">
                                          <p:stCondLst>
                                            <p:cond delay="0"/>
                                          </p:stCondLst>
                                        </p:cTn>
                                        <p:tgtEl>
                                          <p:spTgt spid="119"/>
                                        </p:tgtEl>
                                        <p:attrNameLst>
                                          <p:attrName>style.visibility</p:attrName>
                                        </p:attrNameLst>
                                      </p:cBhvr>
                                      <p:to>
                                        <p:strVal val="visible"/>
                                      </p:to>
                                    </p:set>
                                    <p:animEffect transition="in" filter="wipe(up)">
                                      <p:cBhvr>
                                        <p:cTn id="26" dur="400"/>
                                        <p:tgtEl>
                                          <p:spTgt spid="119"/>
                                        </p:tgtEl>
                                      </p:cBhvr>
                                    </p:animEffect>
                                  </p:childTnLst>
                                </p:cTn>
                              </p:par>
                              <p:par>
                                <p:cTn id="27" presetID="22" presetClass="entr" presetSubtype="8" fill="hold" nodeType="withEffect">
                                  <p:stCondLst>
                                    <p:cond delay="0"/>
                                  </p:stCondLst>
                                  <p:childTnLst>
                                    <p:set>
                                      <p:cBhvr>
                                        <p:cTn id="28" dur="1" fill="hold">
                                          <p:stCondLst>
                                            <p:cond delay="0"/>
                                          </p:stCondLst>
                                        </p:cTn>
                                        <p:tgtEl>
                                          <p:spTgt spid="106"/>
                                        </p:tgtEl>
                                        <p:attrNameLst>
                                          <p:attrName>style.visibility</p:attrName>
                                        </p:attrNameLst>
                                      </p:cBhvr>
                                      <p:to>
                                        <p:strVal val="visible"/>
                                      </p:to>
                                    </p:set>
                                    <p:animEffect transition="in" filter="wipe(left)">
                                      <p:cBhvr>
                                        <p:cTn id="29" dur="250"/>
                                        <p:tgtEl>
                                          <p:spTgt spid="106"/>
                                        </p:tgtEl>
                                      </p:cBhvr>
                                    </p:animEffect>
                                  </p:childTnLst>
                                </p:cTn>
                              </p:par>
                            </p:childTnLst>
                          </p:cTn>
                        </p:par>
                        <p:par>
                          <p:cTn id="30" fill="hold" nodeType="afterGroup">
                            <p:stCondLst>
                              <p:cond delay="1800"/>
                            </p:stCondLst>
                            <p:childTnLst>
                              <p:par>
                                <p:cTn id="31" presetID="53" presetClass="entr" presetSubtype="16" fill="hold" nodeType="afterEffect">
                                  <p:stCondLst>
                                    <p:cond delay="0"/>
                                  </p:stCondLst>
                                  <p:childTnLst>
                                    <p:set>
                                      <p:cBhvr>
                                        <p:cTn id="32" dur="1" fill="hold">
                                          <p:stCondLst>
                                            <p:cond delay="0"/>
                                          </p:stCondLst>
                                        </p:cTn>
                                        <p:tgtEl>
                                          <p:spTgt spid="135"/>
                                        </p:tgtEl>
                                        <p:attrNameLst>
                                          <p:attrName>style.visibility</p:attrName>
                                        </p:attrNameLst>
                                      </p:cBhvr>
                                      <p:to>
                                        <p:strVal val="visible"/>
                                      </p:to>
                                    </p:set>
                                    <p:anim calcmode="lin" valueType="num">
                                      <p:cBhvr>
                                        <p:cTn id="33" dur="500" fill="hold"/>
                                        <p:tgtEl>
                                          <p:spTgt spid="135"/>
                                        </p:tgtEl>
                                        <p:attrNameLst>
                                          <p:attrName>ppt_w</p:attrName>
                                        </p:attrNameLst>
                                      </p:cBhvr>
                                      <p:tavLst>
                                        <p:tav tm="0">
                                          <p:val>
                                            <p:fltVal val="0"/>
                                          </p:val>
                                        </p:tav>
                                        <p:tav tm="100000">
                                          <p:val>
                                            <p:strVal val="#ppt_w"/>
                                          </p:val>
                                        </p:tav>
                                      </p:tavLst>
                                    </p:anim>
                                    <p:anim calcmode="lin" valueType="num">
                                      <p:cBhvr>
                                        <p:cTn id="34" dur="500" fill="hold"/>
                                        <p:tgtEl>
                                          <p:spTgt spid="135"/>
                                        </p:tgtEl>
                                        <p:attrNameLst>
                                          <p:attrName>ppt_h</p:attrName>
                                        </p:attrNameLst>
                                      </p:cBhvr>
                                      <p:tavLst>
                                        <p:tav tm="0">
                                          <p:val>
                                            <p:fltVal val="0"/>
                                          </p:val>
                                        </p:tav>
                                        <p:tav tm="100000">
                                          <p:val>
                                            <p:strVal val="#ppt_h"/>
                                          </p:val>
                                        </p:tav>
                                      </p:tavLst>
                                    </p:anim>
                                    <p:animEffect transition="in" filter="fade">
                                      <p:cBhvr>
                                        <p:cTn id="35" dur="500"/>
                                        <p:tgtEl>
                                          <p:spTgt spid="135"/>
                                        </p:tgtEl>
                                      </p:cBhvr>
                                    </p:animEffect>
                                  </p:childTnLst>
                                </p:cTn>
                              </p:par>
                            </p:childTnLst>
                          </p:cTn>
                        </p:par>
                        <p:par>
                          <p:cTn id="36" fill="hold" nodeType="afterGroup">
                            <p:stCondLst>
                              <p:cond delay="2300"/>
                            </p:stCondLst>
                            <p:childTnLst>
                              <p:par>
                                <p:cTn id="37" presetID="22" presetClass="entr" presetSubtype="1" fill="hold" nodeType="afterEffect">
                                  <p:stCondLst>
                                    <p:cond delay="0"/>
                                  </p:stCondLst>
                                  <p:childTnLst>
                                    <p:set>
                                      <p:cBhvr>
                                        <p:cTn id="38" dur="1" fill="hold">
                                          <p:stCondLst>
                                            <p:cond delay="0"/>
                                          </p:stCondLst>
                                        </p:cTn>
                                        <p:tgtEl>
                                          <p:spTgt spid="116"/>
                                        </p:tgtEl>
                                        <p:attrNameLst>
                                          <p:attrName>style.visibility</p:attrName>
                                        </p:attrNameLst>
                                      </p:cBhvr>
                                      <p:to>
                                        <p:strVal val="visible"/>
                                      </p:to>
                                    </p:set>
                                    <p:animEffect transition="in" filter="wipe(up)">
                                      <p:cBhvr>
                                        <p:cTn id="39" dur="400"/>
                                        <p:tgtEl>
                                          <p:spTgt spid="116"/>
                                        </p:tgtEl>
                                      </p:cBhvr>
                                    </p:animEffect>
                                  </p:childTnLst>
                                </p:cTn>
                              </p:par>
                              <p:par>
                                <p:cTn id="40" presetID="22" presetClass="entr" presetSubtype="8" fill="hold" nodeType="withEffect">
                                  <p:stCondLst>
                                    <p:cond delay="0"/>
                                  </p:stCondLst>
                                  <p:childTnLst>
                                    <p:set>
                                      <p:cBhvr>
                                        <p:cTn id="41" dur="1" fill="hold">
                                          <p:stCondLst>
                                            <p:cond delay="0"/>
                                          </p:stCondLst>
                                        </p:cTn>
                                        <p:tgtEl>
                                          <p:spTgt spid="107"/>
                                        </p:tgtEl>
                                        <p:attrNameLst>
                                          <p:attrName>style.visibility</p:attrName>
                                        </p:attrNameLst>
                                      </p:cBhvr>
                                      <p:to>
                                        <p:strVal val="visible"/>
                                      </p:to>
                                    </p:set>
                                    <p:animEffect transition="in" filter="wipe(left)">
                                      <p:cBhvr>
                                        <p:cTn id="42" dur="250"/>
                                        <p:tgtEl>
                                          <p:spTgt spid="107"/>
                                        </p:tgtEl>
                                      </p:cBhvr>
                                    </p:animEffect>
                                  </p:childTnLst>
                                </p:cTn>
                              </p:par>
                            </p:childTnLst>
                          </p:cTn>
                        </p:par>
                        <p:par>
                          <p:cTn id="43" fill="hold" nodeType="afterGroup">
                            <p:stCondLst>
                              <p:cond delay="2700"/>
                            </p:stCondLst>
                            <p:childTnLst>
                              <p:par>
                                <p:cTn id="44" presetID="53" presetClass="entr" presetSubtype="16" fill="hold" nodeType="afterEffect">
                                  <p:stCondLst>
                                    <p:cond delay="0"/>
                                  </p:stCondLst>
                                  <p:childTnLst>
                                    <p:set>
                                      <p:cBhvr>
                                        <p:cTn id="45" dur="1" fill="hold">
                                          <p:stCondLst>
                                            <p:cond delay="0"/>
                                          </p:stCondLst>
                                        </p:cTn>
                                        <p:tgtEl>
                                          <p:spTgt spid="130"/>
                                        </p:tgtEl>
                                        <p:attrNameLst>
                                          <p:attrName>style.visibility</p:attrName>
                                        </p:attrNameLst>
                                      </p:cBhvr>
                                      <p:to>
                                        <p:strVal val="visible"/>
                                      </p:to>
                                    </p:set>
                                    <p:anim calcmode="lin" valueType="num">
                                      <p:cBhvr>
                                        <p:cTn id="46" dur="500" fill="hold"/>
                                        <p:tgtEl>
                                          <p:spTgt spid="130"/>
                                        </p:tgtEl>
                                        <p:attrNameLst>
                                          <p:attrName>ppt_w</p:attrName>
                                        </p:attrNameLst>
                                      </p:cBhvr>
                                      <p:tavLst>
                                        <p:tav tm="0">
                                          <p:val>
                                            <p:fltVal val="0"/>
                                          </p:val>
                                        </p:tav>
                                        <p:tav tm="100000">
                                          <p:val>
                                            <p:strVal val="#ppt_w"/>
                                          </p:val>
                                        </p:tav>
                                      </p:tavLst>
                                    </p:anim>
                                    <p:anim calcmode="lin" valueType="num">
                                      <p:cBhvr>
                                        <p:cTn id="47" dur="500" fill="hold"/>
                                        <p:tgtEl>
                                          <p:spTgt spid="130"/>
                                        </p:tgtEl>
                                        <p:attrNameLst>
                                          <p:attrName>ppt_h</p:attrName>
                                        </p:attrNameLst>
                                      </p:cBhvr>
                                      <p:tavLst>
                                        <p:tav tm="0">
                                          <p:val>
                                            <p:fltVal val="0"/>
                                          </p:val>
                                        </p:tav>
                                        <p:tav tm="100000">
                                          <p:val>
                                            <p:strVal val="#ppt_h"/>
                                          </p:val>
                                        </p:tav>
                                      </p:tavLst>
                                    </p:anim>
                                    <p:animEffect transition="in" filter="fade">
                                      <p:cBhvr>
                                        <p:cTn id="48" dur="500"/>
                                        <p:tgtEl>
                                          <p:spTgt spid="130"/>
                                        </p:tgtEl>
                                      </p:cBhvr>
                                    </p:animEffect>
                                  </p:childTnLst>
                                </p:cTn>
                              </p:par>
                            </p:childTnLst>
                          </p:cTn>
                        </p:par>
                        <p:par>
                          <p:cTn id="49" fill="hold" nodeType="afterGroup">
                            <p:stCondLst>
                              <p:cond delay="3200"/>
                            </p:stCondLst>
                            <p:childTnLst>
                              <p:par>
                                <p:cTn id="50" presetID="22" presetClass="entr" presetSubtype="1" fill="hold"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wipe(up)">
                                      <p:cBhvr>
                                        <p:cTn id="52" dur="400"/>
                                        <p:tgtEl>
                                          <p:spTgt spid="113"/>
                                        </p:tgtEl>
                                      </p:cBhvr>
                                    </p:animEffect>
                                  </p:childTnLst>
                                </p:cTn>
                              </p:par>
                              <p:par>
                                <p:cTn id="53" presetID="22" presetClass="entr" presetSubtype="8" fill="hold" nodeType="with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wipe(left)">
                                      <p:cBhvr>
                                        <p:cTn id="55" dur="250"/>
                                        <p:tgtEl>
                                          <p:spTgt spid="108"/>
                                        </p:tgtEl>
                                      </p:cBhvr>
                                    </p:animEffect>
                                  </p:childTnLst>
                                </p:cTn>
                              </p:par>
                            </p:childTnLst>
                          </p:cTn>
                        </p:par>
                        <p:par>
                          <p:cTn id="56" fill="hold" nodeType="afterGroup">
                            <p:stCondLst>
                              <p:cond delay="3600"/>
                            </p:stCondLst>
                            <p:childTnLst>
                              <p:par>
                                <p:cTn id="57" presetID="53" presetClass="entr" presetSubtype="16" fill="hold" nodeType="afterEffect">
                                  <p:stCondLst>
                                    <p:cond delay="0"/>
                                  </p:stCondLst>
                                  <p:childTnLst>
                                    <p:set>
                                      <p:cBhvr>
                                        <p:cTn id="58" dur="1" fill="hold">
                                          <p:stCondLst>
                                            <p:cond delay="0"/>
                                          </p:stCondLst>
                                        </p:cTn>
                                        <p:tgtEl>
                                          <p:spTgt spid="125"/>
                                        </p:tgtEl>
                                        <p:attrNameLst>
                                          <p:attrName>style.visibility</p:attrName>
                                        </p:attrNameLst>
                                      </p:cBhvr>
                                      <p:to>
                                        <p:strVal val="visible"/>
                                      </p:to>
                                    </p:set>
                                    <p:anim calcmode="lin" valueType="num">
                                      <p:cBhvr>
                                        <p:cTn id="59" dur="500" fill="hold"/>
                                        <p:tgtEl>
                                          <p:spTgt spid="125"/>
                                        </p:tgtEl>
                                        <p:attrNameLst>
                                          <p:attrName>ppt_w</p:attrName>
                                        </p:attrNameLst>
                                      </p:cBhvr>
                                      <p:tavLst>
                                        <p:tav tm="0">
                                          <p:val>
                                            <p:fltVal val="0"/>
                                          </p:val>
                                        </p:tav>
                                        <p:tav tm="100000">
                                          <p:val>
                                            <p:strVal val="#ppt_w"/>
                                          </p:val>
                                        </p:tav>
                                      </p:tavLst>
                                    </p:anim>
                                    <p:anim calcmode="lin" valueType="num">
                                      <p:cBhvr>
                                        <p:cTn id="60" dur="500" fill="hold"/>
                                        <p:tgtEl>
                                          <p:spTgt spid="125"/>
                                        </p:tgtEl>
                                        <p:attrNameLst>
                                          <p:attrName>ppt_h</p:attrName>
                                        </p:attrNameLst>
                                      </p:cBhvr>
                                      <p:tavLst>
                                        <p:tav tm="0">
                                          <p:val>
                                            <p:fltVal val="0"/>
                                          </p:val>
                                        </p:tav>
                                        <p:tav tm="100000">
                                          <p:val>
                                            <p:strVal val="#ppt_h"/>
                                          </p:val>
                                        </p:tav>
                                      </p:tavLst>
                                    </p:anim>
                                    <p:animEffect transition="in" filter="fade">
                                      <p:cBhvr>
                                        <p:cTn id="61" dur="500"/>
                                        <p:tgtEl>
                                          <p:spTgt spid="125"/>
                                        </p:tgtEl>
                                      </p:cBhvr>
                                    </p:animEffect>
                                  </p:childTnLst>
                                </p:cTn>
                              </p:par>
                            </p:childTnLst>
                          </p:cTn>
                        </p:par>
                        <p:par>
                          <p:cTn id="62" fill="hold" nodeType="afterGroup">
                            <p:stCondLst>
                              <p:cond delay="4100"/>
                            </p:stCondLst>
                            <p:childTnLst>
                              <p:par>
                                <p:cTn id="63" presetID="22" presetClass="entr" presetSubtype="1" fill="hold" nodeType="afterEffect">
                                  <p:stCondLst>
                                    <p:cond delay="0"/>
                                  </p:stCondLst>
                                  <p:childTnLst>
                                    <p:set>
                                      <p:cBhvr>
                                        <p:cTn id="64" dur="1" fill="hold">
                                          <p:stCondLst>
                                            <p:cond delay="0"/>
                                          </p:stCondLst>
                                        </p:cTn>
                                        <p:tgtEl>
                                          <p:spTgt spid="110"/>
                                        </p:tgtEl>
                                        <p:attrNameLst>
                                          <p:attrName>style.visibility</p:attrName>
                                        </p:attrNameLst>
                                      </p:cBhvr>
                                      <p:to>
                                        <p:strVal val="visible"/>
                                      </p:to>
                                    </p:set>
                                    <p:animEffect transition="in" filter="wipe(up)">
                                      <p:cBhvr>
                                        <p:cTn id="65" dur="400"/>
                                        <p:tgtEl>
                                          <p:spTgt spid="110"/>
                                        </p:tgtEl>
                                      </p:cBhvr>
                                    </p:animEffect>
                                  </p:childTnLst>
                                </p:cTn>
                              </p:par>
                              <p:par>
                                <p:cTn id="66" presetID="22" presetClass="entr" presetSubtype="8" fill="hold" nodeType="withEffect">
                                  <p:stCondLst>
                                    <p:cond delay="0"/>
                                  </p:stCondLst>
                                  <p:childTnLst>
                                    <p:set>
                                      <p:cBhvr>
                                        <p:cTn id="67" dur="1" fill="hold">
                                          <p:stCondLst>
                                            <p:cond delay="0"/>
                                          </p:stCondLst>
                                        </p:cTn>
                                        <p:tgtEl>
                                          <p:spTgt spid="109"/>
                                        </p:tgtEl>
                                        <p:attrNameLst>
                                          <p:attrName>style.visibility</p:attrName>
                                        </p:attrNameLst>
                                      </p:cBhvr>
                                      <p:to>
                                        <p:strVal val="visible"/>
                                      </p:to>
                                    </p:set>
                                    <p:animEffect transition="in" filter="wipe(left)">
                                      <p:cBhvr>
                                        <p:cTn id="68" dur="250"/>
                                        <p:tgtEl>
                                          <p:spTgt spid="109"/>
                                        </p:tgtEl>
                                      </p:cBhvr>
                                    </p:animEffect>
                                  </p:childTnLst>
                                </p:cTn>
                              </p:par>
                            </p:childTnLst>
                          </p:cTn>
                        </p:par>
                        <p:par>
                          <p:cTn id="69" fill="hold" nodeType="afterGroup">
                            <p:stCondLst>
                              <p:cond delay="4500"/>
                            </p:stCondLst>
                            <p:childTnLst>
                              <p:par>
                                <p:cTn id="70" presetID="10" presetClass="entr" presetSubtype="0" fill="hold" grpId="0" nodeType="afterEffect">
                                  <p:stCondLst>
                                    <p:cond delay="0"/>
                                  </p:stCondLst>
                                  <p:childTnLst>
                                    <p:set>
                                      <p:cBhvr>
                                        <p:cTn id="71" dur="1" fill="hold">
                                          <p:stCondLst>
                                            <p:cond delay="0"/>
                                          </p:stCondLst>
                                        </p:cTn>
                                        <p:tgtEl>
                                          <p:spTgt spid="150"/>
                                        </p:tgtEl>
                                        <p:attrNameLst>
                                          <p:attrName>style.visibility</p:attrName>
                                        </p:attrNameLst>
                                      </p:cBhvr>
                                      <p:to>
                                        <p:strVal val="visible"/>
                                      </p:to>
                                    </p:set>
                                    <p:animEffect transition="in" filter="fade">
                                      <p:cBhvr>
                                        <p:cTn id="72" dur="20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rc 23"/>
          <p:cNvSpPr>
            <a:spLocks/>
          </p:cNvSpPr>
          <p:nvPr/>
        </p:nvSpPr>
        <p:spPr bwMode="auto">
          <a:xfrm>
            <a:off x="3857625" y="1428750"/>
            <a:ext cx="1357313" cy="928688"/>
          </a:xfrm>
          <a:custGeom>
            <a:avLst/>
            <a:gdLst>
              <a:gd name="T0" fmla="*/ 15891 w 35703"/>
              <a:gd name="T1" fmla="*/ 38713839 h 22278"/>
              <a:gd name="T2" fmla="*/ 51601005 w 35703"/>
              <a:gd name="T3" fmla="*/ 9105877 h 22278"/>
              <a:gd name="T4" fmla="*/ 31218157 w 35703"/>
              <a:gd name="T5" fmla="*/ 37535617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chemeClr val="accent2"/>
            </a:solidFill>
            <a:prstDash val="sysDot"/>
            <a:round/>
            <a:headEnd/>
            <a:tailEnd type="triangle" w="med" len="med"/>
          </a:ln>
        </p:spPr>
        <p:txBody>
          <a:bodyPr/>
          <a:lstStyle/>
          <a:p>
            <a:endParaRPr lang="zh-CN" altLang="en-US"/>
          </a:p>
        </p:txBody>
      </p:sp>
      <p:grpSp>
        <p:nvGrpSpPr>
          <p:cNvPr id="7" name="组合 47"/>
          <p:cNvGrpSpPr>
            <a:grpSpLocks/>
          </p:cNvGrpSpPr>
          <p:nvPr/>
        </p:nvGrpSpPr>
        <p:grpSpPr bwMode="auto">
          <a:xfrm>
            <a:off x="755650" y="3435350"/>
            <a:ext cx="2101850" cy="1039813"/>
            <a:chOff x="1259632" y="3075707"/>
            <a:chExt cx="2101838" cy="1039813"/>
          </a:xfrm>
        </p:grpSpPr>
        <p:grpSp>
          <p:nvGrpSpPr>
            <p:cNvPr id="92172" name="Group 16"/>
            <p:cNvGrpSpPr>
              <a:grpSpLocks/>
            </p:cNvGrpSpPr>
            <p:nvPr/>
          </p:nvGrpSpPr>
          <p:grpSpPr bwMode="auto">
            <a:xfrm>
              <a:off x="1259632" y="3075707"/>
              <a:ext cx="2079625" cy="1039813"/>
              <a:chOff x="1276" y="2624"/>
              <a:chExt cx="1310" cy="655"/>
            </a:xfrm>
          </p:grpSpPr>
          <p:sp>
            <p:nvSpPr>
              <p:cNvPr id="51" name="Freeform 17"/>
              <p:cNvSpPr/>
              <p:nvPr/>
            </p:nvSpPr>
            <p:spPr bwMode="auto">
              <a:xfrm>
                <a:off x="1276" y="2624"/>
                <a:ext cx="1310" cy="328"/>
              </a:xfrm>
              <a:custGeom>
                <a:avLst/>
                <a:gdLst>
                  <a:gd name="T0" fmla="*/ 1728 w 2304"/>
                  <a:gd name="T1" fmla="*/ 0 h 576"/>
                  <a:gd name="T2" fmla="*/ 0 w 2304"/>
                  <a:gd name="T3" fmla="*/ 0 h 576"/>
                  <a:gd name="T4" fmla="*/ 576 w 2304"/>
                  <a:gd name="T5" fmla="*/ 576 h 576"/>
                  <a:gd name="T6" fmla="*/ 2304 w 2304"/>
                  <a:gd name="T7" fmla="*/ 576 h 576"/>
                  <a:gd name="T8" fmla="*/ 1728 w 2304"/>
                  <a:gd name="T9" fmla="*/ 0 h 576"/>
                </a:gdLst>
                <a:ahLst/>
                <a:cxnLst>
                  <a:cxn ang="0">
                    <a:pos x="T0" y="T1"/>
                  </a:cxn>
                  <a:cxn ang="0">
                    <a:pos x="T2" y="T3"/>
                  </a:cxn>
                  <a:cxn ang="0">
                    <a:pos x="T4" y="T5"/>
                  </a:cxn>
                  <a:cxn ang="0">
                    <a:pos x="T6" y="T7"/>
                  </a:cxn>
                  <a:cxn ang="0">
                    <a:pos x="T8" y="T9"/>
                  </a:cxn>
                </a:cxnLst>
                <a:rect l="0" t="0" r="r" b="b"/>
                <a:pathLst>
                  <a:path w="2304" h="576">
                    <a:moveTo>
                      <a:pt x="1728" y="0"/>
                    </a:moveTo>
                    <a:lnTo>
                      <a:pt x="0" y="0"/>
                    </a:lnTo>
                    <a:lnTo>
                      <a:pt x="576" y="576"/>
                    </a:lnTo>
                    <a:lnTo>
                      <a:pt x="2304" y="576"/>
                    </a:lnTo>
                    <a:lnTo>
                      <a:pt x="1728" y="0"/>
                    </a:lnTo>
                    <a:close/>
                  </a:path>
                </a:pathLst>
              </a:custGeom>
              <a:solidFill>
                <a:schemeClr val="tx2">
                  <a:lumMod val="40000"/>
                  <a:lumOff val="60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52" name="Rectangle 18"/>
              <p:cNvSpPr>
                <a:spLocks noChangeArrowheads="1"/>
              </p:cNvSpPr>
              <p:nvPr/>
            </p:nvSpPr>
            <p:spPr bwMode="auto">
              <a:xfrm>
                <a:off x="1603" y="2952"/>
                <a:ext cx="983" cy="327"/>
              </a:xfrm>
              <a:prstGeom prst="rect">
                <a:avLst/>
              </a:prstGeom>
              <a:solidFill>
                <a:schemeClr val="tx2">
                  <a:lumMod val="60000"/>
                  <a:lumOff val="40000"/>
                </a:schemeClr>
              </a:solidFill>
              <a:ln>
                <a:noFill/>
              </a:ln>
              <a:effectLst/>
              <a:extLst>
                <a:ext uri="{91240B29-F687-4F45-9708-019B960494DF}"/>
                <a:ext uri="{AF507438-7753-43E0-B8FC-AC1667EBCBE1}"/>
              </a:extLst>
            </p:spPr>
            <p:txBody>
              <a:bodyPr wrap="none" anchor="ct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92176" name="Freeform 19"/>
              <p:cNvSpPr>
                <a:spLocks/>
              </p:cNvSpPr>
              <p:nvPr/>
            </p:nvSpPr>
            <p:spPr bwMode="auto">
              <a:xfrm>
                <a:off x="1276" y="2624"/>
                <a:ext cx="327" cy="655"/>
              </a:xfrm>
              <a:custGeom>
                <a:avLst/>
                <a:gdLst>
                  <a:gd name="T0" fmla="*/ 0 w 576"/>
                  <a:gd name="T1" fmla="*/ 0 h 1152"/>
                  <a:gd name="T2" fmla="*/ 0 w 576"/>
                  <a:gd name="T3" fmla="*/ 186 h 1152"/>
                  <a:gd name="T4" fmla="*/ 186 w 576"/>
                  <a:gd name="T5" fmla="*/ 372 h 1152"/>
                  <a:gd name="T6" fmla="*/ 186 w 576"/>
                  <a:gd name="T7" fmla="*/ 186 h 1152"/>
                  <a:gd name="T8" fmla="*/ 0 w 576"/>
                  <a:gd name="T9" fmla="*/ 0 h 1152"/>
                  <a:gd name="T10" fmla="*/ 0 60000 65536"/>
                  <a:gd name="T11" fmla="*/ 0 60000 65536"/>
                  <a:gd name="T12" fmla="*/ 0 60000 65536"/>
                  <a:gd name="T13" fmla="*/ 0 60000 65536"/>
                  <a:gd name="T14" fmla="*/ 0 60000 65536"/>
                  <a:gd name="T15" fmla="*/ 0 w 576"/>
                  <a:gd name="T16" fmla="*/ 0 h 1152"/>
                  <a:gd name="T17" fmla="*/ 576 w 576"/>
                  <a:gd name="T18" fmla="*/ 1152 h 1152"/>
                </a:gdLst>
                <a:ahLst/>
                <a:cxnLst>
                  <a:cxn ang="T10">
                    <a:pos x="T0" y="T1"/>
                  </a:cxn>
                  <a:cxn ang="T11">
                    <a:pos x="T2" y="T3"/>
                  </a:cxn>
                  <a:cxn ang="T12">
                    <a:pos x="T4" y="T5"/>
                  </a:cxn>
                  <a:cxn ang="T13">
                    <a:pos x="T6" y="T7"/>
                  </a:cxn>
                  <a:cxn ang="T14">
                    <a:pos x="T8" y="T9"/>
                  </a:cxn>
                </a:cxnLst>
                <a:rect l="T15" t="T16" r="T17" b="T18"/>
                <a:pathLst>
                  <a:path w="576" h="1152">
                    <a:moveTo>
                      <a:pt x="0" y="0"/>
                    </a:moveTo>
                    <a:lnTo>
                      <a:pt x="0" y="576"/>
                    </a:lnTo>
                    <a:lnTo>
                      <a:pt x="576" y="1152"/>
                    </a:lnTo>
                    <a:lnTo>
                      <a:pt x="576" y="576"/>
                    </a:lnTo>
                    <a:lnTo>
                      <a:pt x="0" y="0"/>
                    </a:lnTo>
                    <a:close/>
                  </a:path>
                </a:pathLst>
              </a:custGeom>
              <a:solidFill>
                <a:schemeClr val="tx2"/>
              </a:solidFill>
              <a:ln w="9525">
                <a:noFill/>
                <a:round/>
                <a:headEnd/>
                <a:tailEnd/>
              </a:ln>
            </p:spPr>
            <p:txBody>
              <a:bodyPr/>
              <a:lstStyle/>
              <a:p>
                <a:endParaRPr lang="zh-CN" altLang="en-US"/>
              </a:p>
            </p:txBody>
          </p:sp>
        </p:grpSp>
        <p:sp>
          <p:nvSpPr>
            <p:cNvPr id="92173" name="Text Box 26"/>
            <p:cNvSpPr txBox="1">
              <a:spLocks noChangeArrowheads="1"/>
            </p:cNvSpPr>
            <p:nvPr/>
          </p:nvSpPr>
          <p:spPr bwMode="auto">
            <a:xfrm>
              <a:off x="1789834" y="3712305"/>
              <a:ext cx="1571636" cy="338554"/>
            </a:xfrm>
            <a:prstGeom prst="rect">
              <a:avLst/>
            </a:prstGeom>
            <a:noFill/>
            <a:ln w="9525">
              <a:noFill/>
              <a:miter lim="800000"/>
              <a:headEnd/>
              <a:tailEnd/>
            </a:ln>
          </p:spPr>
          <p:txBody>
            <a:bodyPr>
              <a:spAutoFit/>
            </a:bodyPr>
            <a:lstStyle/>
            <a:p>
              <a:r>
                <a:rPr lang="zh-CN" altLang="en-US" sz="1000" b="1">
                  <a:solidFill>
                    <a:srgbClr val="FFFFFF"/>
                  </a:solidFill>
                  <a:latin typeface="微软雅黑"/>
                  <a:ea typeface="微软雅黑"/>
                  <a:cs typeface="微软雅黑"/>
                </a:rPr>
                <a:t>  </a:t>
              </a:r>
              <a:r>
                <a:rPr lang="zh-CN" altLang="en-US" sz="1600" b="1">
                  <a:solidFill>
                    <a:srgbClr val="FFFFFF"/>
                  </a:solidFill>
                  <a:latin typeface="微软雅黑"/>
                  <a:ea typeface="微软雅黑"/>
                  <a:cs typeface="微软雅黑"/>
                </a:rPr>
                <a:t>儿童和青少年</a:t>
              </a:r>
              <a:endParaRPr lang="en-US" altLang="ko-KR" sz="1600" b="1">
                <a:solidFill>
                  <a:srgbClr val="FFFFFF"/>
                </a:solidFill>
                <a:latin typeface="微软雅黑"/>
                <a:ea typeface="微软雅黑"/>
                <a:cs typeface="微软雅黑"/>
              </a:endParaRPr>
            </a:p>
          </p:txBody>
        </p:sp>
      </p:grpSp>
      <p:sp>
        <p:nvSpPr>
          <p:cNvPr id="54" name="Arc 28"/>
          <p:cNvSpPr>
            <a:spLocks/>
          </p:cNvSpPr>
          <p:nvPr/>
        </p:nvSpPr>
        <p:spPr bwMode="auto">
          <a:xfrm rot="-2279740">
            <a:off x="2619375" y="2147888"/>
            <a:ext cx="1047750" cy="979487"/>
          </a:xfrm>
          <a:custGeom>
            <a:avLst/>
            <a:gdLst>
              <a:gd name="T0" fmla="*/ 1429500 w 21600"/>
              <a:gd name="T1" fmla="*/ 0 h 23193"/>
              <a:gd name="T2" fmla="*/ 50645367 w 21600"/>
              <a:gd name="T3" fmla="*/ 41415999 h 23193"/>
              <a:gd name="T4" fmla="*/ 0 w 21600"/>
              <a:gd name="T5" fmla="*/ 38555288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a:lstStyle/>
          <a:p>
            <a:endParaRPr lang="zh-CN" altLang="en-US"/>
          </a:p>
        </p:txBody>
      </p:sp>
      <p:grpSp>
        <p:nvGrpSpPr>
          <p:cNvPr id="10" name="组合 31"/>
          <p:cNvGrpSpPr>
            <a:grpSpLocks/>
          </p:cNvGrpSpPr>
          <p:nvPr/>
        </p:nvGrpSpPr>
        <p:grpSpPr bwMode="auto">
          <a:xfrm>
            <a:off x="5643563" y="1071563"/>
            <a:ext cx="2484437" cy="3197225"/>
            <a:chOff x="467544" y="1772816"/>
            <a:chExt cx="2088232" cy="2687455"/>
          </a:xfrm>
        </p:grpSpPr>
        <p:sp>
          <p:nvSpPr>
            <p:cNvPr id="33" name="圆角矩形 32"/>
            <p:cNvSpPr/>
            <p:nvPr/>
          </p:nvSpPr>
          <p:spPr>
            <a:xfrm>
              <a:off x="467544" y="1772816"/>
              <a:ext cx="2088232" cy="432341"/>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solidFill>
                    <a:srgbClr val="FFFFFF"/>
                  </a:solidFill>
                  <a:latin typeface="微软雅黑" panose="020B0503020204020204" pitchFamily="34" charset="-122"/>
                  <a:ea typeface="微软雅黑" panose="020B0503020204020204" pitchFamily="34" charset="-122"/>
                </a:rPr>
                <a:t>科学健身推荐</a:t>
              </a:r>
            </a:p>
          </p:txBody>
        </p:sp>
        <p:sp>
          <p:nvSpPr>
            <p:cNvPr id="34" name="矩形 33"/>
            <p:cNvSpPr/>
            <p:nvPr/>
          </p:nvSpPr>
          <p:spPr>
            <a:xfrm>
              <a:off x="467544" y="2205157"/>
              <a:ext cx="2088232" cy="2255114"/>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lnSpc>
                  <a:spcPct val="150000"/>
                </a:lnSpc>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推荐儿童和青少年每天累计至少</a:t>
              </a:r>
              <a:r>
                <a:rPr lang="en-US" altLang="zh-CN" sz="1400" dirty="0">
                  <a:solidFill>
                    <a:sysClr val="windowText" lastClr="000000"/>
                  </a:solidFill>
                  <a:latin typeface="微软雅黑" panose="020B0503020204020204" pitchFamily="34" charset="-122"/>
                  <a:ea typeface="微软雅黑" panose="020B0503020204020204" pitchFamily="34" charset="-122"/>
                </a:rPr>
                <a:t>1</a:t>
              </a:r>
              <a:r>
                <a:rPr lang="zh-CN" altLang="en-US" sz="1400" dirty="0">
                  <a:solidFill>
                    <a:sysClr val="windowText" lastClr="000000"/>
                  </a:solidFill>
                  <a:latin typeface="微软雅黑" panose="020B0503020204020204" pitchFamily="34" charset="-122"/>
                  <a:ea typeface="微软雅黑" panose="020B0503020204020204" pitchFamily="34" charset="-122"/>
                </a:rPr>
                <a:t>少时中等强度及以上运动，培养终身运动的习惯，提高身体素质，掌握运动技能，鼓励大强度的运动；青少年应当每周参加至少</a:t>
              </a:r>
              <a:r>
                <a:rPr lang="en-US" altLang="zh-CN" sz="1400" dirty="0">
                  <a:solidFill>
                    <a:sysClr val="windowText" lastClr="000000"/>
                  </a:solidFill>
                  <a:latin typeface="微软雅黑" panose="020B0503020204020204" pitchFamily="34" charset="-122"/>
                  <a:ea typeface="微软雅黑" panose="020B0503020204020204" pitchFamily="34" charset="-122"/>
                </a:rPr>
                <a:t>3</a:t>
              </a:r>
              <a:r>
                <a:rPr lang="zh-CN" altLang="en-US" sz="1400" dirty="0">
                  <a:solidFill>
                    <a:sysClr val="windowText" lastClr="000000"/>
                  </a:solidFill>
                  <a:latin typeface="微软雅黑" panose="020B0503020204020204" pitchFamily="34" charset="-122"/>
                  <a:ea typeface="微软雅黑" panose="020B0503020204020204" pitchFamily="34" charset="-122"/>
                </a:rPr>
                <a:t>次有助于健康骨骼和肌肉的运动。</a:t>
              </a:r>
            </a:p>
          </p:txBody>
        </p:sp>
      </p:grpSp>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不同年龄的科学健身</a:t>
            </a:r>
          </a:p>
        </p:txBody>
      </p:sp>
      <p:sp>
        <p:nvSpPr>
          <p:cNvPr id="30" name="矩形 29"/>
          <p:cNvSpPr/>
          <p:nvPr/>
        </p:nvSpPr>
        <p:spPr>
          <a:xfrm>
            <a:off x="3000375" y="2714625"/>
            <a:ext cx="1416050" cy="338138"/>
          </a:xfrm>
          <a:prstGeom prst="rect">
            <a:avLst/>
          </a:prstGeom>
        </p:spPr>
        <p:txBody>
          <a:bodyPr wrap="none">
            <a:spAutoFit/>
          </a:bodyPr>
          <a:lstStyle/>
          <a:p>
            <a:pPr fontAlgn="auto">
              <a:spcBef>
                <a:spcPts val="0"/>
              </a:spcBef>
              <a:spcAft>
                <a:spcPts val="0"/>
              </a:spcAft>
              <a:defRPr/>
            </a:pPr>
            <a:r>
              <a:rPr lang="zh-CN" altLang="en-US" sz="1600" kern="0" dirty="0">
                <a:solidFill>
                  <a:prstClr val="black">
                    <a:lumMod val="75000"/>
                    <a:lumOff val="25000"/>
                  </a:prstClr>
                </a:solidFill>
                <a:latin typeface="微软雅黑" panose="020B0503020204020204" pitchFamily="34" charset="-122"/>
                <a:ea typeface="微软雅黑" panose="020B0503020204020204" pitchFamily="34" charset="-122"/>
              </a:rPr>
              <a:t>培养运动习惯</a:t>
            </a:r>
            <a:endParaRPr lang="en-US" altLang="zh-CN" sz="16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TextBox 11"/>
          <p:cNvSpPr txBox="1">
            <a:spLocks noChangeArrowheads="1"/>
          </p:cNvSpPr>
          <p:nvPr/>
        </p:nvSpPr>
        <p:spPr bwMode="auto">
          <a:xfrm flipH="1">
            <a:off x="4071938" y="1857375"/>
            <a:ext cx="1584325" cy="338138"/>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smtClean="0">
                <a:solidFill>
                  <a:prstClr val="black">
                    <a:lumMod val="75000"/>
                    <a:lumOff val="25000"/>
                  </a:prstClr>
                </a:solidFill>
                <a:latin typeface="微软雅黑" panose="020B0503020204020204" pitchFamily="34" charset="-122"/>
                <a:ea typeface="微软雅黑" panose="020B0503020204020204" pitchFamily="34" charset="-122"/>
              </a:rPr>
              <a:t>掌握运动技能</a:t>
            </a:r>
            <a:endParaRPr lang="en-US" altLang="zh-CN" sz="1600" kern="0" dirty="0">
              <a:solidFill>
                <a:prstClr val="black">
                  <a:lumMod val="75000"/>
                  <a:lumOff val="25000"/>
                </a:prstClr>
              </a:solidFill>
              <a:latin typeface="微软雅黑" panose="020B0503020204020204" pitchFamily="34" charset="-122"/>
              <a:ea typeface="微软雅黑" panose="020B0503020204020204" pitchFamily="34" charset="-122"/>
            </a:endParaRPr>
          </a:p>
        </p:txBody>
      </p:sp>
      <p:pic>
        <p:nvPicPr>
          <p:cNvPr id="92169" name="图片 19" descr="2345_image_file_copy_40.jpg"/>
          <p:cNvPicPr>
            <a:picLocks noChangeAspect="1"/>
          </p:cNvPicPr>
          <p:nvPr/>
        </p:nvPicPr>
        <p:blipFill>
          <a:blip r:embed="rId3"/>
          <a:srcRect/>
          <a:stretch>
            <a:fillRect/>
          </a:stretch>
        </p:blipFill>
        <p:spPr bwMode="auto">
          <a:xfrm>
            <a:off x="928688" y="1428750"/>
            <a:ext cx="1357312" cy="2024063"/>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left)">
                                      <p:cBhvr>
                                        <p:cTn id="14" dur="500"/>
                                        <p:tgtEl>
                                          <p:spTgt spid="5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childTnLst>
                          </p:cTn>
                        </p:par>
                        <p:par>
                          <p:cTn id="20" fill="hold" nodeType="afterGroup">
                            <p:stCondLst>
                              <p:cond delay="500"/>
                            </p:stCondLst>
                            <p:childTnLst>
                              <p:par>
                                <p:cTn id="21" presetID="2" presetClass="entr" presetSubtype="2"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ppt_x</p:attrName>
                                        </p:attrNameLst>
                                      </p:cBhvr>
                                      <p:tavLst>
                                        <p:tav tm="0">
                                          <p:val>
                                            <p:strVal val="1+#ppt_w/2"/>
                                          </p:val>
                                        </p:tav>
                                        <p:tav tm="100000">
                                          <p:val>
                                            <p:strVal val="#ppt_x"/>
                                          </p:val>
                                        </p:tav>
                                      </p:tavLst>
                                    </p:anim>
                                    <p:anim calcmode="lin" valueType="num">
                                      <p:cBhvr>
                                        <p:cTn id="24" dur="500" fill="hold"/>
                                        <p:tgtEl>
                                          <p:spTgt spid="10"/>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4" grpId="0" animBg="1"/>
      <p:bldP spid="5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rc 23"/>
          <p:cNvSpPr>
            <a:spLocks/>
          </p:cNvSpPr>
          <p:nvPr/>
        </p:nvSpPr>
        <p:spPr bwMode="auto">
          <a:xfrm>
            <a:off x="3857625" y="1428750"/>
            <a:ext cx="1357313" cy="928688"/>
          </a:xfrm>
          <a:custGeom>
            <a:avLst/>
            <a:gdLst>
              <a:gd name="T0" fmla="*/ 15891 w 35703"/>
              <a:gd name="T1" fmla="*/ 38713839 h 22278"/>
              <a:gd name="T2" fmla="*/ 51601005 w 35703"/>
              <a:gd name="T3" fmla="*/ 9105877 h 22278"/>
              <a:gd name="T4" fmla="*/ 31218157 w 35703"/>
              <a:gd name="T5" fmla="*/ 37535617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chemeClr val="accent2"/>
            </a:solidFill>
            <a:prstDash val="sysDot"/>
            <a:round/>
            <a:headEnd/>
            <a:tailEnd type="triangle" w="med" len="med"/>
          </a:ln>
        </p:spPr>
        <p:txBody>
          <a:bodyPr/>
          <a:lstStyle/>
          <a:p>
            <a:endParaRPr lang="zh-CN" altLang="en-US"/>
          </a:p>
        </p:txBody>
      </p:sp>
      <p:sp>
        <p:nvSpPr>
          <p:cNvPr id="54" name="Arc 28"/>
          <p:cNvSpPr>
            <a:spLocks/>
          </p:cNvSpPr>
          <p:nvPr/>
        </p:nvSpPr>
        <p:spPr bwMode="auto">
          <a:xfrm rot="-2279740">
            <a:off x="2619375" y="2147888"/>
            <a:ext cx="1047750" cy="979487"/>
          </a:xfrm>
          <a:custGeom>
            <a:avLst/>
            <a:gdLst>
              <a:gd name="T0" fmla="*/ 1429500 w 21600"/>
              <a:gd name="T1" fmla="*/ 0 h 23193"/>
              <a:gd name="T2" fmla="*/ 50645367 w 21600"/>
              <a:gd name="T3" fmla="*/ 41415999 h 23193"/>
              <a:gd name="T4" fmla="*/ 0 w 21600"/>
              <a:gd name="T5" fmla="*/ 38555288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a:lstStyle/>
          <a:p>
            <a:endParaRPr lang="zh-CN" altLang="en-US"/>
          </a:p>
        </p:txBody>
      </p:sp>
      <p:grpSp>
        <p:nvGrpSpPr>
          <p:cNvPr id="6" name="组合 31"/>
          <p:cNvGrpSpPr>
            <a:grpSpLocks/>
          </p:cNvGrpSpPr>
          <p:nvPr/>
        </p:nvGrpSpPr>
        <p:grpSpPr bwMode="auto">
          <a:xfrm>
            <a:off x="5572125" y="857250"/>
            <a:ext cx="2857500" cy="3786188"/>
            <a:chOff x="467544" y="1772816"/>
            <a:chExt cx="2088232" cy="3002391"/>
          </a:xfrm>
        </p:grpSpPr>
        <p:sp>
          <p:nvSpPr>
            <p:cNvPr id="33" name="圆角矩形 32"/>
            <p:cNvSpPr/>
            <p:nvPr/>
          </p:nvSpPr>
          <p:spPr>
            <a:xfrm>
              <a:off x="467544" y="1772816"/>
              <a:ext cx="2088232" cy="431791"/>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solidFill>
                    <a:srgbClr val="FFFFFF"/>
                  </a:solidFill>
                  <a:latin typeface="微软雅黑" panose="020B0503020204020204" pitchFamily="34" charset="-122"/>
                  <a:ea typeface="微软雅黑" panose="020B0503020204020204" pitchFamily="34" charset="-122"/>
                </a:rPr>
                <a:t>科学健身推荐</a:t>
              </a:r>
            </a:p>
          </p:txBody>
        </p:sp>
        <p:sp>
          <p:nvSpPr>
            <p:cNvPr id="34" name="矩形 33"/>
            <p:cNvSpPr/>
            <p:nvPr/>
          </p:nvSpPr>
          <p:spPr>
            <a:xfrm>
              <a:off x="467544" y="2204607"/>
              <a:ext cx="2088232" cy="2570600"/>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lnSpc>
                  <a:spcPct val="150000"/>
                </a:lnSpc>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推荐每周运动不少于</a:t>
              </a:r>
              <a:r>
                <a:rPr lang="en-US" altLang="zh-CN" sz="1400" dirty="0">
                  <a:solidFill>
                    <a:sysClr val="windowText" lastClr="000000"/>
                  </a:solidFill>
                  <a:latin typeface="微软雅黑" panose="020B0503020204020204" pitchFamily="34" charset="-122"/>
                  <a:ea typeface="微软雅黑" panose="020B0503020204020204" pitchFamily="34" charset="-122"/>
                </a:rPr>
                <a:t>3</a:t>
              </a:r>
              <a:r>
                <a:rPr lang="zh-CN" altLang="en-US" sz="1400" dirty="0">
                  <a:solidFill>
                    <a:sysClr val="windowText" lastClr="000000"/>
                  </a:solidFill>
                  <a:latin typeface="微软雅黑" panose="020B0503020204020204" pitchFamily="34" charset="-122"/>
                  <a:ea typeface="微软雅黑" panose="020B0503020204020204" pitchFamily="34" charset="-122"/>
                </a:rPr>
                <a:t>次，进行累计至少</a:t>
              </a:r>
              <a:r>
                <a:rPr lang="en-US" altLang="zh-CN" sz="1400" dirty="0">
                  <a:solidFill>
                    <a:sysClr val="windowText" lastClr="000000"/>
                  </a:solidFill>
                  <a:latin typeface="微软雅黑" panose="020B0503020204020204" pitchFamily="34" charset="-122"/>
                  <a:ea typeface="微软雅黑" panose="020B0503020204020204" pitchFamily="34" charset="-122"/>
                </a:rPr>
                <a:t>150</a:t>
              </a:r>
              <a:r>
                <a:rPr lang="zh-CN" altLang="en-US" sz="1400" dirty="0">
                  <a:solidFill>
                    <a:sysClr val="windowText" lastClr="000000"/>
                  </a:solidFill>
                  <a:latin typeface="微软雅黑" panose="020B0503020204020204" pitchFamily="34" charset="-122"/>
                  <a:ea typeface="微软雅黑" panose="020B0503020204020204" pitchFamily="34" charset="-122"/>
                </a:rPr>
                <a:t>分钟中等强度的有氧运动；每周累计至少</a:t>
              </a:r>
              <a:r>
                <a:rPr lang="en-US" altLang="zh-CN" sz="1400" dirty="0">
                  <a:solidFill>
                    <a:sysClr val="windowText" lastClr="000000"/>
                  </a:solidFill>
                  <a:latin typeface="微软雅黑" panose="020B0503020204020204" pitchFamily="34" charset="-122"/>
                  <a:ea typeface="微软雅黑" panose="020B0503020204020204" pitchFamily="34" charset="-122"/>
                </a:rPr>
                <a:t>75</a:t>
              </a:r>
              <a:r>
                <a:rPr lang="zh-CN" altLang="en-US" sz="1400" dirty="0">
                  <a:solidFill>
                    <a:sysClr val="windowText" lastClr="000000"/>
                  </a:solidFill>
                  <a:latin typeface="微软雅黑" panose="020B0503020204020204" pitchFamily="34" charset="-122"/>
                  <a:ea typeface="微软雅黑" panose="020B0503020204020204" pitchFamily="34" charset="-122"/>
                </a:rPr>
                <a:t>分钟较大强度的有氧运动也能达到运动量；同等量的中等和较大强度有氧运动的相结合的运动也能满足日常身体活动量，每次有氧运动时间应当不少于</a:t>
              </a:r>
              <a:r>
                <a:rPr lang="en-US" altLang="zh-CN" sz="1400" dirty="0">
                  <a:solidFill>
                    <a:sysClr val="windowText" lastClr="000000"/>
                  </a:solidFill>
                  <a:latin typeface="微软雅黑" panose="020B0503020204020204" pitchFamily="34" charset="-122"/>
                  <a:ea typeface="微软雅黑" panose="020B0503020204020204" pitchFamily="34" charset="-122"/>
                </a:rPr>
                <a:t>10</a:t>
              </a:r>
              <a:r>
                <a:rPr lang="zh-CN" altLang="en-US" sz="1400" dirty="0">
                  <a:solidFill>
                    <a:sysClr val="windowText" lastClr="000000"/>
                  </a:solidFill>
                  <a:latin typeface="微软雅黑" panose="020B0503020204020204" pitchFamily="34" charset="-122"/>
                  <a:ea typeface="微软雅黑" panose="020B0503020204020204" pitchFamily="34" charset="-122"/>
                </a:rPr>
                <a:t>分钟，每周至少有</a:t>
              </a:r>
              <a:r>
                <a:rPr lang="en-US" altLang="zh-CN" sz="1400" dirty="0">
                  <a:solidFill>
                    <a:sysClr val="windowText" lastClr="000000"/>
                  </a:solidFill>
                  <a:latin typeface="微软雅黑" panose="020B0503020204020204" pitchFamily="34" charset="-122"/>
                  <a:ea typeface="微软雅黑" panose="020B0503020204020204" pitchFamily="34" charset="-122"/>
                </a:rPr>
                <a:t>2</a:t>
              </a:r>
              <a:r>
                <a:rPr lang="zh-CN" altLang="en-US" sz="1400" dirty="0">
                  <a:solidFill>
                    <a:sysClr val="windowText" lastClr="000000"/>
                  </a:solidFill>
                  <a:latin typeface="微软雅黑" panose="020B0503020204020204" pitchFamily="34" charset="-122"/>
                  <a:ea typeface="微软雅黑" panose="020B0503020204020204" pitchFamily="34" charset="-122"/>
                </a:rPr>
                <a:t>天进行所有主要肌群参与的抗阻力练习。</a:t>
              </a:r>
            </a:p>
          </p:txBody>
        </p:sp>
      </p:grpSp>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不同年龄的科学健身</a:t>
            </a:r>
          </a:p>
        </p:txBody>
      </p:sp>
      <p:grpSp>
        <p:nvGrpSpPr>
          <p:cNvPr id="18" name="组合 41"/>
          <p:cNvGrpSpPr>
            <a:grpSpLocks/>
          </p:cNvGrpSpPr>
          <p:nvPr/>
        </p:nvGrpSpPr>
        <p:grpSpPr bwMode="auto">
          <a:xfrm>
            <a:off x="642938" y="3857625"/>
            <a:ext cx="2079625" cy="917575"/>
            <a:chOff x="2820145" y="2555007"/>
            <a:chExt cx="2079625" cy="1560513"/>
          </a:xfrm>
        </p:grpSpPr>
        <p:grpSp>
          <p:nvGrpSpPr>
            <p:cNvPr id="94217" name="Group 12"/>
            <p:cNvGrpSpPr>
              <a:grpSpLocks/>
            </p:cNvGrpSpPr>
            <p:nvPr/>
          </p:nvGrpSpPr>
          <p:grpSpPr bwMode="auto">
            <a:xfrm>
              <a:off x="2820145" y="2555007"/>
              <a:ext cx="2079625" cy="1560513"/>
              <a:chOff x="2259" y="2296"/>
              <a:chExt cx="1310" cy="983"/>
            </a:xfrm>
          </p:grpSpPr>
          <p:sp>
            <p:nvSpPr>
              <p:cNvPr id="94219" name="Freeform 13"/>
              <p:cNvSpPr>
                <a:spLocks/>
              </p:cNvSpPr>
              <p:nvPr/>
            </p:nvSpPr>
            <p:spPr bwMode="auto">
              <a:xfrm>
                <a:off x="2259" y="2296"/>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chemeClr val="tx2"/>
              </a:solidFill>
              <a:ln w="9525">
                <a:noFill/>
                <a:round/>
                <a:headEnd/>
                <a:tailEnd/>
              </a:ln>
            </p:spPr>
            <p:txBody>
              <a:bodyPr/>
              <a:lstStyle/>
              <a:p>
                <a:endParaRPr lang="zh-CN" altLang="en-US"/>
              </a:p>
            </p:txBody>
          </p:sp>
          <p:sp>
            <p:nvSpPr>
              <p:cNvPr id="94220" name="Rectangle 14"/>
              <p:cNvSpPr>
                <a:spLocks noChangeArrowheads="1"/>
              </p:cNvSpPr>
              <p:nvPr/>
            </p:nvSpPr>
            <p:spPr bwMode="auto">
              <a:xfrm>
                <a:off x="2586" y="2624"/>
                <a:ext cx="983" cy="655"/>
              </a:xfrm>
              <a:prstGeom prst="rect">
                <a:avLst/>
              </a:prstGeom>
              <a:solidFill>
                <a:schemeClr val="tx2"/>
              </a:solidFill>
              <a:ln w="9525">
                <a:noFill/>
                <a:miter lim="800000"/>
                <a:headEnd/>
                <a:tailEnd/>
              </a:ln>
            </p:spPr>
            <p:txBody>
              <a:bodyPr wrap="none" anchor="ctr"/>
              <a:lstStyle/>
              <a:p>
                <a:endParaRPr lang="zh-CN" altLang="en-US">
                  <a:solidFill>
                    <a:srgbClr val="FFFFFF"/>
                  </a:solidFill>
                  <a:latin typeface="Calibri" pitchFamily="34" charset="0"/>
                  <a:ea typeface="宋体" charset="-122"/>
                </a:endParaRPr>
              </a:p>
            </p:txBody>
          </p:sp>
          <p:sp>
            <p:nvSpPr>
              <p:cNvPr id="23" name="Freeform 15"/>
              <p:cNvSpPr/>
              <p:nvPr/>
            </p:nvSpPr>
            <p:spPr bwMode="auto">
              <a:xfrm>
                <a:off x="2259" y="2296"/>
                <a:ext cx="327" cy="983"/>
              </a:xfrm>
              <a:custGeom>
                <a:avLst/>
                <a:gdLst>
                  <a:gd name="T0" fmla="*/ 0 w 576"/>
                  <a:gd name="T1" fmla="*/ 0 h 1728"/>
                  <a:gd name="T2" fmla="*/ 0 w 576"/>
                  <a:gd name="T3" fmla="*/ 1152 h 1728"/>
                  <a:gd name="T4" fmla="*/ 576 w 576"/>
                  <a:gd name="T5" fmla="*/ 1728 h 1728"/>
                  <a:gd name="T6" fmla="*/ 576 w 576"/>
                  <a:gd name="T7" fmla="*/ 576 h 1728"/>
                  <a:gd name="T8" fmla="*/ 0 w 576"/>
                  <a:gd name="T9" fmla="*/ 0 h 1728"/>
                </a:gdLst>
                <a:ahLst/>
                <a:cxnLst>
                  <a:cxn ang="0">
                    <a:pos x="T0" y="T1"/>
                  </a:cxn>
                  <a:cxn ang="0">
                    <a:pos x="T2" y="T3"/>
                  </a:cxn>
                  <a:cxn ang="0">
                    <a:pos x="T4" y="T5"/>
                  </a:cxn>
                  <a:cxn ang="0">
                    <a:pos x="T6" y="T7"/>
                  </a:cxn>
                  <a:cxn ang="0">
                    <a:pos x="T8" y="T9"/>
                  </a:cxn>
                </a:cxnLst>
                <a:rect l="0" t="0" r="r" b="b"/>
                <a:pathLst>
                  <a:path w="576" h="1728">
                    <a:moveTo>
                      <a:pt x="0" y="0"/>
                    </a:moveTo>
                    <a:lnTo>
                      <a:pt x="0" y="1152"/>
                    </a:lnTo>
                    <a:lnTo>
                      <a:pt x="576" y="1728"/>
                    </a:lnTo>
                    <a:lnTo>
                      <a:pt x="576" y="576"/>
                    </a:lnTo>
                    <a:lnTo>
                      <a:pt x="0" y="0"/>
                    </a:lnTo>
                    <a:close/>
                  </a:path>
                </a:pathLst>
              </a:custGeom>
              <a:solidFill>
                <a:schemeClr val="tx2">
                  <a:lumMod val="75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grpSp>
        <p:sp>
          <p:nvSpPr>
            <p:cNvPr id="94218" name="Text Box 24"/>
            <p:cNvSpPr txBox="1">
              <a:spLocks noChangeArrowheads="1"/>
            </p:cNvSpPr>
            <p:nvPr/>
          </p:nvSpPr>
          <p:spPr bwMode="auto">
            <a:xfrm>
              <a:off x="3391649" y="3162480"/>
              <a:ext cx="1439863" cy="785154"/>
            </a:xfrm>
            <a:prstGeom prst="rect">
              <a:avLst/>
            </a:prstGeom>
            <a:noFill/>
            <a:ln w="9525">
              <a:noFill/>
              <a:miter lim="800000"/>
              <a:headEnd/>
              <a:tailEnd/>
            </a:ln>
          </p:spPr>
          <p:txBody>
            <a:bodyPr>
              <a:spAutoFit/>
            </a:bodyPr>
            <a:lstStyle/>
            <a:p>
              <a:pPr algn="ctr"/>
              <a:r>
                <a:rPr lang="zh-CN" altLang="en-US" sz="2400" b="1">
                  <a:solidFill>
                    <a:srgbClr val="FFFFFF"/>
                  </a:solidFill>
                  <a:latin typeface="微软雅黑"/>
                  <a:ea typeface="微软雅黑"/>
                  <a:cs typeface="微软雅黑"/>
                </a:rPr>
                <a:t>成年人</a:t>
              </a:r>
              <a:endParaRPr lang="en-US" altLang="ko-KR" sz="2400">
                <a:solidFill>
                  <a:srgbClr val="FFFFFF"/>
                </a:solidFill>
                <a:latin typeface="Arial Black" pitchFamily="34" charset="0"/>
                <a:ea typeface="Malgun Gothic"/>
                <a:cs typeface="Malgun Gothic"/>
              </a:endParaRPr>
            </a:p>
          </p:txBody>
        </p:sp>
      </p:grpSp>
      <p:sp>
        <p:nvSpPr>
          <p:cNvPr id="24" name="TextBox 11"/>
          <p:cNvSpPr txBox="1">
            <a:spLocks noChangeArrowheads="1"/>
          </p:cNvSpPr>
          <p:nvPr/>
        </p:nvSpPr>
        <p:spPr bwMode="auto">
          <a:xfrm flipH="1">
            <a:off x="2357438" y="2643188"/>
            <a:ext cx="3571875" cy="338137"/>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1600" kern="0" dirty="0" smtClean="0">
                <a:solidFill>
                  <a:prstClr val="black">
                    <a:lumMod val="75000"/>
                    <a:lumOff val="25000"/>
                  </a:prstClr>
                </a:solidFill>
                <a:latin typeface="微软雅黑" panose="020B0503020204020204" pitchFamily="34" charset="-122"/>
                <a:ea typeface="微软雅黑" panose="020B0503020204020204" pitchFamily="34" charset="-122"/>
              </a:rPr>
              <a:t>保持一定强度、频率和持续时间</a:t>
            </a:r>
            <a:endParaRPr lang="en-US" altLang="zh-CN" sz="1600" kern="0" dirty="0" smtClean="0">
              <a:solidFill>
                <a:prstClr val="black">
                  <a:lumMod val="75000"/>
                  <a:lumOff val="25000"/>
                </a:prstClr>
              </a:solidFill>
              <a:latin typeface="微软雅黑" panose="020B0503020204020204" pitchFamily="34" charset="-122"/>
              <a:ea typeface="微软雅黑" panose="020B0503020204020204" pitchFamily="34" charset="-122"/>
            </a:endParaRPr>
          </a:p>
        </p:txBody>
      </p:sp>
      <p:pic>
        <p:nvPicPr>
          <p:cNvPr id="94216" name="图片 24" descr="2345_image_file_copy_41.jpg"/>
          <p:cNvPicPr>
            <a:picLocks noChangeAspect="1"/>
          </p:cNvPicPr>
          <p:nvPr/>
        </p:nvPicPr>
        <p:blipFill>
          <a:blip r:embed="rId3"/>
          <a:srcRect/>
          <a:stretch>
            <a:fillRect/>
          </a:stretch>
        </p:blipFill>
        <p:spPr bwMode="auto">
          <a:xfrm>
            <a:off x="642938" y="1071563"/>
            <a:ext cx="1500187" cy="2786062"/>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wipe(left)">
                                      <p:cBhvr>
                                        <p:cTn id="12" dur="500"/>
                                        <p:tgtEl>
                                          <p:spTgt spid="41"/>
                                        </p:tgtEl>
                                      </p:cBhvr>
                                    </p:animEffect>
                                  </p:childTnLst>
                                </p:cTn>
                              </p:par>
                            </p:childTnLst>
                          </p:cTn>
                        </p:par>
                        <p:par>
                          <p:cTn id="13" fill="hold" nodeType="afterGroup">
                            <p:stCondLst>
                              <p:cond delay="500"/>
                            </p:stCondLst>
                            <p:childTnLst>
                              <p:par>
                                <p:cTn id="14" presetID="2" presetClass="entr" presetSubtype="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ppt_x</p:attrName>
                                        </p:attrNameLst>
                                      </p:cBhvr>
                                      <p:tavLst>
                                        <p:tav tm="0">
                                          <p:val>
                                            <p:strVal val="1+#ppt_w/2"/>
                                          </p:val>
                                        </p:tav>
                                        <p:tav tm="100000">
                                          <p:val>
                                            <p:strVal val="#ppt_x"/>
                                          </p:val>
                                        </p:tav>
                                      </p:tavLst>
                                    </p:anim>
                                    <p:anim calcmode="lin" valueType="num">
                                      <p:cBhvr>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2000"/>
                                        <p:tgtEl>
                                          <p:spTgt spid="58"/>
                                        </p:tgtEl>
                                      </p:cBhvr>
                                    </p:animEffect>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anim calcmode="lin" valueType="num">
                                      <p:cBhvr>
                                        <p:cTn id="26" dur="750" fill="hold"/>
                                        <p:tgtEl>
                                          <p:spTgt spid="18"/>
                                        </p:tgtEl>
                                        <p:attrNameLst>
                                          <p:attrName>ppt_x</p:attrName>
                                        </p:attrNameLst>
                                      </p:cBhvr>
                                      <p:tavLst>
                                        <p:tav tm="0">
                                          <p:val>
                                            <p:strVal val="#ppt_x"/>
                                          </p:val>
                                        </p:tav>
                                        <p:tav tm="100000">
                                          <p:val>
                                            <p:strVal val="#ppt_x"/>
                                          </p:val>
                                        </p:tav>
                                      </p:tavLst>
                                    </p:anim>
                                    <p:anim calcmode="lin" valueType="num">
                                      <p:cBhvr>
                                        <p:cTn id="27" dur="7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4" grpId="0" animBg="1"/>
      <p:bldP spid="5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rc 23"/>
          <p:cNvSpPr>
            <a:spLocks/>
          </p:cNvSpPr>
          <p:nvPr/>
        </p:nvSpPr>
        <p:spPr bwMode="auto">
          <a:xfrm>
            <a:off x="3857625" y="1428750"/>
            <a:ext cx="1357313" cy="928688"/>
          </a:xfrm>
          <a:custGeom>
            <a:avLst/>
            <a:gdLst>
              <a:gd name="T0" fmla="*/ 15891 w 35703"/>
              <a:gd name="T1" fmla="*/ 38713839 h 22278"/>
              <a:gd name="T2" fmla="*/ 51601005 w 35703"/>
              <a:gd name="T3" fmla="*/ 9105877 h 22278"/>
              <a:gd name="T4" fmla="*/ 31218157 w 35703"/>
              <a:gd name="T5" fmla="*/ 37535617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chemeClr val="accent2"/>
            </a:solidFill>
            <a:prstDash val="sysDot"/>
            <a:round/>
            <a:headEnd/>
            <a:tailEnd type="triangle" w="med" len="med"/>
          </a:ln>
        </p:spPr>
        <p:txBody>
          <a:bodyPr/>
          <a:lstStyle/>
          <a:p>
            <a:endParaRPr lang="zh-CN" altLang="en-US"/>
          </a:p>
        </p:txBody>
      </p:sp>
      <p:grpSp>
        <p:nvGrpSpPr>
          <p:cNvPr id="2" name="组合 47"/>
          <p:cNvGrpSpPr>
            <a:grpSpLocks/>
          </p:cNvGrpSpPr>
          <p:nvPr/>
        </p:nvGrpSpPr>
        <p:grpSpPr bwMode="auto">
          <a:xfrm>
            <a:off x="755650" y="3435350"/>
            <a:ext cx="2173288" cy="1039813"/>
            <a:chOff x="1259632" y="3075707"/>
            <a:chExt cx="2173276" cy="1039813"/>
          </a:xfrm>
        </p:grpSpPr>
        <p:grpSp>
          <p:nvGrpSpPr>
            <p:cNvPr id="96266" name="Group 16"/>
            <p:cNvGrpSpPr>
              <a:grpSpLocks/>
            </p:cNvGrpSpPr>
            <p:nvPr/>
          </p:nvGrpSpPr>
          <p:grpSpPr bwMode="auto">
            <a:xfrm>
              <a:off x="1259632" y="3075707"/>
              <a:ext cx="2079625" cy="1039813"/>
              <a:chOff x="1276" y="2624"/>
              <a:chExt cx="1310" cy="655"/>
            </a:xfrm>
          </p:grpSpPr>
          <p:sp>
            <p:nvSpPr>
              <p:cNvPr id="51" name="Freeform 17"/>
              <p:cNvSpPr/>
              <p:nvPr/>
            </p:nvSpPr>
            <p:spPr bwMode="auto">
              <a:xfrm>
                <a:off x="1276" y="2624"/>
                <a:ext cx="1310" cy="328"/>
              </a:xfrm>
              <a:custGeom>
                <a:avLst/>
                <a:gdLst>
                  <a:gd name="T0" fmla="*/ 1728 w 2304"/>
                  <a:gd name="T1" fmla="*/ 0 h 576"/>
                  <a:gd name="T2" fmla="*/ 0 w 2304"/>
                  <a:gd name="T3" fmla="*/ 0 h 576"/>
                  <a:gd name="T4" fmla="*/ 576 w 2304"/>
                  <a:gd name="T5" fmla="*/ 576 h 576"/>
                  <a:gd name="T6" fmla="*/ 2304 w 2304"/>
                  <a:gd name="T7" fmla="*/ 576 h 576"/>
                  <a:gd name="T8" fmla="*/ 1728 w 2304"/>
                  <a:gd name="T9" fmla="*/ 0 h 576"/>
                </a:gdLst>
                <a:ahLst/>
                <a:cxnLst>
                  <a:cxn ang="0">
                    <a:pos x="T0" y="T1"/>
                  </a:cxn>
                  <a:cxn ang="0">
                    <a:pos x="T2" y="T3"/>
                  </a:cxn>
                  <a:cxn ang="0">
                    <a:pos x="T4" y="T5"/>
                  </a:cxn>
                  <a:cxn ang="0">
                    <a:pos x="T6" y="T7"/>
                  </a:cxn>
                  <a:cxn ang="0">
                    <a:pos x="T8" y="T9"/>
                  </a:cxn>
                </a:cxnLst>
                <a:rect l="0" t="0" r="r" b="b"/>
                <a:pathLst>
                  <a:path w="2304" h="576">
                    <a:moveTo>
                      <a:pt x="1728" y="0"/>
                    </a:moveTo>
                    <a:lnTo>
                      <a:pt x="0" y="0"/>
                    </a:lnTo>
                    <a:lnTo>
                      <a:pt x="576" y="576"/>
                    </a:lnTo>
                    <a:lnTo>
                      <a:pt x="2304" y="576"/>
                    </a:lnTo>
                    <a:lnTo>
                      <a:pt x="1728" y="0"/>
                    </a:lnTo>
                    <a:close/>
                  </a:path>
                </a:pathLst>
              </a:custGeom>
              <a:solidFill>
                <a:schemeClr val="tx2">
                  <a:lumMod val="40000"/>
                  <a:lumOff val="60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52" name="Rectangle 18"/>
              <p:cNvSpPr>
                <a:spLocks noChangeArrowheads="1"/>
              </p:cNvSpPr>
              <p:nvPr/>
            </p:nvSpPr>
            <p:spPr bwMode="auto">
              <a:xfrm>
                <a:off x="1603" y="2952"/>
                <a:ext cx="983" cy="327"/>
              </a:xfrm>
              <a:prstGeom prst="rect">
                <a:avLst/>
              </a:prstGeom>
              <a:solidFill>
                <a:schemeClr val="tx2">
                  <a:lumMod val="60000"/>
                  <a:lumOff val="40000"/>
                </a:schemeClr>
              </a:solidFill>
              <a:ln>
                <a:noFill/>
              </a:ln>
              <a:effectLst/>
              <a:extLst>
                <a:ext uri="{91240B29-F687-4F45-9708-019B960494DF}"/>
                <a:ext uri="{AF507438-7753-43E0-B8FC-AC1667EBCBE1}"/>
              </a:extLst>
            </p:spPr>
            <p:txBody>
              <a:bodyPr wrap="none" anchor="ct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96270" name="Freeform 19"/>
              <p:cNvSpPr>
                <a:spLocks/>
              </p:cNvSpPr>
              <p:nvPr/>
            </p:nvSpPr>
            <p:spPr bwMode="auto">
              <a:xfrm>
                <a:off x="1276" y="2624"/>
                <a:ext cx="327" cy="655"/>
              </a:xfrm>
              <a:custGeom>
                <a:avLst/>
                <a:gdLst>
                  <a:gd name="T0" fmla="*/ 0 w 576"/>
                  <a:gd name="T1" fmla="*/ 0 h 1152"/>
                  <a:gd name="T2" fmla="*/ 0 w 576"/>
                  <a:gd name="T3" fmla="*/ 186 h 1152"/>
                  <a:gd name="T4" fmla="*/ 186 w 576"/>
                  <a:gd name="T5" fmla="*/ 372 h 1152"/>
                  <a:gd name="T6" fmla="*/ 186 w 576"/>
                  <a:gd name="T7" fmla="*/ 186 h 1152"/>
                  <a:gd name="T8" fmla="*/ 0 w 576"/>
                  <a:gd name="T9" fmla="*/ 0 h 1152"/>
                  <a:gd name="T10" fmla="*/ 0 60000 65536"/>
                  <a:gd name="T11" fmla="*/ 0 60000 65536"/>
                  <a:gd name="T12" fmla="*/ 0 60000 65536"/>
                  <a:gd name="T13" fmla="*/ 0 60000 65536"/>
                  <a:gd name="T14" fmla="*/ 0 60000 65536"/>
                  <a:gd name="T15" fmla="*/ 0 w 576"/>
                  <a:gd name="T16" fmla="*/ 0 h 1152"/>
                  <a:gd name="T17" fmla="*/ 576 w 576"/>
                  <a:gd name="T18" fmla="*/ 1152 h 1152"/>
                </a:gdLst>
                <a:ahLst/>
                <a:cxnLst>
                  <a:cxn ang="T10">
                    <a:pos x="T0" y="T1"/>
                  </a:cxn>
                  <a:cxn ang="T11">
                    <a:pos x="T2" y="T3"/>
                  </a:cxn>
                  <a:cxn ang="T12">
                    <a:pos x="T4" y="T5"/>
                  </a:cxn>
                  <a:cxn ang="T13">
                    <a:pos x="T6" y="T7"/>
                  </a:cxn>
                  <a:cxn ang="T14">
                    <a:pos x="T8" y="T9"/>
                  </a:cxn>
                </a:cxnLst>
                <a:rect l="T15" t="T16" r="T17" b="T18"/>
                <a:pathLst>
                  <a:path w="576" h="1152">
                    <a:moveTo>
                      <a:pt x="0" y="0"/>
                    </a:moveTo>
                    <a:lnTo>
                      <a:pt x="0" y="576"/>
                    </a:lnTo>
                    <a:lnTo>
                      <a:pt x="576" y="1152"/>
                    </a:lnTo>
                    <a:lnTo>
                      <a:pt x="576" y="576"/>
                    </a:lnTo>
                    <a:lnTo>
                      <a:pt x="0" y="0"/>
                    </a:lnTo>
                    <a:close/>
                  </a:path>
                </a:pathLst>
              </a:custGeom>
              <a:solidFill>
                <a:schemeClr val="tx2"/>
              </a:solidFill>
              <a:ln w="9525">
                <a:noFill/>
                <a:round/>
                <a:headEnd/>
                <a:tailEnd/>
              </a:ln>
            </p:spPr>
            <p:txBody>
              <a:bodyPr/>
              <a:lstStyle/>
              <a:p>
                <a:endParaRPr lang="zh-CN" altLang="en-US"/>
              </a:p>
            </p:txBody>
          </p:sp>
        </p:grpSp>
        <p:sp>
          <p:nvSpPr>
            <p:cNvPr id="96267" name="Text Box 26"/>
            <p:cNvSpPr txBox="1">
              <a:spLocks noChangeArrowheads="1"/>
            </p:cNvSpPr>
            <p:nvPr/>
          </p:nvSpPr>
          <p:spPr bwMode="auto">
            <a:xfrm>
              <a:off x="1861272" y="3640867"/>
              <a:ext cx="1571636" cy="400110"/>
            </a:xfrm>
            <a:prstGeom prst="rect">
              <a:avLst/>
            </a:prstGeom>
            <a:noFill/>
            <a:ln w="9525">
              <a:noFill/>
              <a:miter lim="800000"/>
              <a:headEnd/>
              <a:tailEnd/>
            </a:ln>
          </p:spPr>
          <p:txBody>
            <a:bodyPr>
              <a:spAutoFit/>
            </a:bodyPr>
            <a:lstStyle/>
            <a:p>
              <a:r>
                <a:rPr lang="zh-CN" altLang="en-US" sz="1000" b="1">
                  <a:solidFill>
                    <a:srgbClr val="FFFFFF"/>
                  </a:solidFill>
                  <a:latin typeface="微软雅黑"/>
                  <a:ea typeface="微软雅黑"/>
                  <a:cs typeface="微软雅黑"/>
                </a:rPr>
                <a:t>   </a:t>
              </a:r>
              <a:r>
                <a:rPr lang="zh-CN" altLang="en-US" sz="2000" b="1">
                  <a:solidFill>
                    <a:srgbClr val="FFFFFF"/>
                  </a:solidFill>
                  <a:latin typeface="微软雅黑"/>
                  <a:ea typeface="微软雅黑"/>
                  <a:cs typeface="微软雅黑"/>
                </a:rPr>
                <a:t>老年人</a:t>
              </a:r>
              <a:endParaRPr lang="en-US" altLang="ko-KR" sz="2000" b="1">
                <a:solidFill>
                  <a:srgbClr val="FFFFFF"/>
                </a:solidFill>
                <a:latin typeface="微软雅黑"/>
                <a:ea typeface="微软雅黑"/>
                <a:cs typeface="微软雅黑"/>
              </a:endParaRPr>
            </a:p>
          </p:txBody>
        </p:sp>
      </p:grpSp>
      <p:sp>
        <p:nvSpPr>
          <p:cNvPr id="54" name="Arc 28"/>
          <p:cNvSpPr>
            <a:spLocks/>
          </p:cNvSpPr>
          <p:nvPr/>
        </p:nvSpPr>
        <p:spPr bwMode="auto">
          <a:xfrm rot="-2279740">
            <a:off x="2619375" y="2147888"/>
            <a:ext cx="1047750" cy="979487"/>
          </a:xfrm>
          <a:custGeom>
            <a:avLst/>
            <a:gdLst>
              <a:gd name="T0" fmla="*/ 1429500 w 21600"/>
              <a:gd name="T1" fmla="*/ 0 h 23193"/>
              <a:gd name="T2" fmla="*/ 50645367 w 21600"/>
              <a:gd name="T3" fmla="*/ 41415999 h 23193"/>
              <a:gd name="T4" fmla="*/ 0 w 21600"/>
              <a:gd name="T5" fmla="*/ 38555288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a:lstStyle/>
          <a:p>
            <a:endParaRPr lang="zh-CN" altLang="en-US"/>
          </a:p>
        </p:txBody>
      </p:sp>
      <p:grpSp>
        <p:nvGrpSpPr>
          <p:cNvPr id="6" name="组合 31"/>
          <p:cNvGrpSpPr>
            <a:grpSpLocks/>
          </p:cNvGrpSpPr>
          <p:nvPr/>
        </p:nvGrpSpPr>
        <p:grpSpPr bwMode="auto">
          <a:xfrm>
            <a:off x="5429250" y="1071563"/>
            <a:ext cx="2484438" cy="3197225"/>
            <a:chOff x="467544" y="1772816"/>
            <a:chExt cx="2088232" cy="2687455"/>
          </a:xfrm>
        </p:grpSpPr>
        <p:sp>
          <p:nvSpPr>
            <p:cNvPr id="33" name="圆角矩形 32"/>
            <p:cNvSpPr/>
            <p:nvPr/>
          </p:nvSpPr>
          <p:spPr>
            <a:xfrm>
              <a:off x="467544" y="1772816"/>
              <a:ext cx="2088232" cy="432341"/>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solidFill>
                    <a:srgbClr val="FFFFFF"/>
                  </a:solidFill>
                  <a:latin typeface="微软雅黑" panose="020B0503020204020204" pitchFamily="34" charset="-122"/>
                  <a:ea typeface="微软雅黑" panose="020B0503020204020204" pitchFamily="34" charset="-122"/>
                </a:rPr>
                <a:t>科学健身推荐</a:t>
              </a:r>
            </a:p>
          </p:txBody>
        </p:sp>
        <p:sp>
          <p:nvSpPr>
            <p:cNvPr id="34" name="矩形 33"/>
            <p:cNvSpPr/>
            <p:nvPr/>
          </p:nvSpPr>
          <p:spPr>
            <a:xfrm>
              <a:off x="467544" y="2205157"/>
              <a:ext cx="2088232" cy="2255114"/>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lnSpc>
                  <a:spcPct val="150000"/>
                </a:lnSpc>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推荐老年人应当从事与自身体质相适应的运动，在重视有氧运动的同时，重视肌肉力量练习，适当进行平衡能力锻炼，强健肌肉、骨骼，预防跌倒。</a:t>
              </a:r>
            </a:p>
          </p:txBody>
        </p:sp>
      </p:grpSp>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不同年龄的科学健身</a:t>
            </a:r>
          </a:p>
        </p:txBody>
      </p:sp>
      <p:pic>
        <p:nvPicPr>
          <p:cNvPr id="96263" name="图片 17" descr="2345_image_file_copy_42.jpg"/>
          <p:cNvPicPr>
            <a:picLocks noChangeAspect="1"/>
          </p:cNvPicPr>
          <p:nvPr/>
        </p:nvPicPr>
        <p:blipFill>
          <a:blip r:embed="rId3"/>
          <a:srcRect/>
          <a:stretch>
            <a:fillRect/>
          </a:stretch>
        </p:blipFill>
        <p:spPr bwMode="auto">
          <a:xfrm>
            <a:off x="785813" y="1428750"/>
            <a:ext cx="1500187" cy="2028825"/>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left)">
                                      <p:cBhvr>
                                        <p:cTn id="14" dur="500"/>
                                        <p:tgtEl>
                                          <p:spTgt spid="5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childTnLst>
                          </p:cTn>
                        </p:par>
                        <p:par>
                          <p:cTn id="20" fill="hold" nodeType="afterGroup">
                            <p:stCondLst>
                              <p:cond delay="500"/>
                            </p:stCondLst>
                            <p:childTnLst>
                              <p:par>
                                <p:cTn id="21" presetID="2" presetClass="entr" presetSubtype="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1+#ppt_w/2"/>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4" grpId="0" animBg="1"/>
      <p:bldP spid="5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865" name="组合 1"/>
          <p:cNvGrpSpPr>
            <a:grpSpLocks/>
          </p:cNvGrpSpPr>
          <p:nvPr/>
        </p:nvGrpSpPr>
        <p:grpSpPr bwMode="auto">
          <a:xfrm>
            <a:off x="0" y="0"/>
            <a:ext cx="9144000" cy="5143500"/>
            <a:chOff x="0" y="0"/>
            <a:chExt cx="9144000" cy="5143500"/>
          </a:xfrm>
        </p:grpSpPr>
        <p:pic>
          <p:nvPicPr>
            <p:cNvPr id="36871"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36872"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5" name="燕尾形 44"/>
          <p:cNvSpPr/>
          <p:nvPr/>
        </p:nvSpPr>
        <p:spPr>
          <a:xfrm>
            <a:off x="2771775" y="268288"/>
            <a:ext cx="307975" cy="360362"/>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36870" name="TextBox 21"/>
          <p:cNvSpPr txBox="1">
            <a:spLocks noChangeArrowheads="1"/>
          </p:cNvSpPr>
          <p:nvPr/>
        </p:nvSpPr>
        <p:spPr bwMode="auto">
          <a:xfrm>
            <a:off x="785813" y="842963"/>
            <a:ext cx="8358187" cy="3233737"/>
          </a:xfrm>
          <a:prstGeom prst="rect">
            <a:avLst/>
          </a:prstGeom>
          <a:noFill/>
          <a:ln w="9525">
            <a:noFill/>
            <a:miter lim="800000"/>
            <a:headEnd/>
            <a:tailEnd/>
          </a:ln>
        </p:spPr>
        <p:txBody>
          <a:bodyPr>
            <a:spAutoFit/>
          </a:bodyPr>
          <a:lstStyle/>
          <a:p>
            <a:r>
              <a:rPr lang="zh-CN" altLang="en-US" sz="2000">
                <a:solidFill>
                  <a:srgbClr val="FF0000"/>
                </a:solidFill>
              </a:rPr>
              <a:t>      “健康中国行”</a:t>
            </a:r>
            <a:r>
              <a:rPr lang="zh-CN" altLang="en-US" sz="2000"/>
              <a:t>是由中国医药卫生事业发展基金会、联合国千年发展目标公益主题活动健康中国行工作委员会和中国网络电视台共同发起的大型公益系列活动。</a:t>
            </a:r>
            <a:endParaRPr lang="en-US" altLang="zh-CN" sz="2000"/>
          </a:p>
          <a:p>
            <a:endParaRPr lang="en-US" altLang="zh-CN" sz="2000"/>
          </a:p>
          <a:p>
            <a:r>
              <a:rPr lang="zh-CN" altLang="en-US">
                <a:solidFill>
                  <a:srgbClr val="FF0000"/>
                </a:solidFill>
              </a:rPr>
              <a:t>健康中国</a:t>
            </a:r>
            <a:r>
              <a:rPr lang="zh-CN" altLang="en-US"/>
              <a:t>，是指</a:t>
            </a:r>
            <a:r>
              <a:rPr lang="en-US" altLang="zh-CN"/>
              <a:t>2016</a:t>
            </a:r>
            <a:r>
              <a:rPr lang="zh-CN" altLang="en-US"/>
              <a:t>年</a:t>
            </a:r>
            <a:r>
              <a:rPr lang="en-US" altLang="zh-CN"/>
              <a:t>8</a:t>
            </a:r>
            <a:r>
              <a:rPr lang="zh-CN" altLang="en-US"/>
              <a:t>月，习近平总书记在全国卫生与健康大会上发表的重要讲话内容，</a:t>
            </a:r>
            <a:r>
              <a:rPr lang="en-US" altLang="zh-CN"/>
              <a:t>2017</a:t>
            </a:r>
            <a:r>
              <a:rPr lang="zh-CN" altLang="en-US"/>
              <a:t>年</a:t>
            </a:r>
            <a:r>
              <a:rPr lang="en-US" altLang="zh-CN"/>
              <a:t>10</a:t>
            </a:r>
            <a:r>
              <a:rPr lang="zh-CN" altLang="en-US"/>
              <a:t>月</a:t>
            </a:r>
            <a:r>
              <a:rPr lang="en-US" altLang="zh-CN"/>
              <a:t>18</a:t>
            </a:r>
            <a:r>
              <a:rPr lang="zh-CN" altLang="en-US"/>
              <a:t>日，习总在十九大报告中也指出，实施健康中国战略，要完善国民健康政策，应为人民群众提供全方位全周期健康服务。</a:t>
            </a:r>
          </a:p>
          <a:p>
            <a:endParaRPr lang="zh-CN" altLang="en-US" b="1">
              <a:solidFill>
                <a:srgbClr val="FF0000"/>
              </a:solidFill>
            </a:endParaRPr>
          </a:p>
          <a:p>
            <a:r>
              <a:rPr lang="zh-CN" altLang="en-US" b="1">
                <a:solidFill>
                  <a:srgbClr val="FF0000"/>
                </a:solidFill>
              </a:rPr>
              <a:t>   人们常把健康比作</a:t>
            </a:r>
            <a:r>
              <a:rPr lang="en-US" altLang="zh-CN" b="1">
                <a:solidFill>
                  <a:srgbClr val="FF0000"/>
                </a:solidFill>
              </a:rPr>
              <a:t>1</a:t>
            </a:r>
            <a:r>
              <a:rPr lang="zh-CN" altLang="en-US" b="1">
                <a:solidFill>
                  <a:srgbClr val="FF0000"/>
                </a:solidFill>
              </a:rPr>
              <a:t>，事业、家庭、名誉、财富等就是</a:t>
            </a:r>
            <a:r>
              <a:rPr lang="en-US" altLang="zh-CN" b="1">
                <a:solidFill>
                  <a:srgbClr val="FF0000"/>
                </a:solidFill>
              </a:rPr>
              <a:t>1</a:t>
            </a:r>
            <a:r>
              <a:rPr lang="zh-CN" altLang="en-US" b="1">
                <a:solidFill>
                  <a:srgbClr val="FF0000"/>
                </a:solidFill>
              </a:rPr>
              <a:t>后面的</a:t>
            </a:r>
            <a:r>
              <a:rPr lang="en-US" altLang="zh-CN" b="1">
                <a:solidFill>
                  <a:srgbClr val="FF0000"/>
                </a:solidFill>
              </a:rPr>
              <a:t>0</a:t>
            </a:r>
            <a:r>
              <a:rPr lang="zh-CN" altLang="en-US" b="1">
                <a:solidFill>
                  <a:srgbClr val="FF0000"/>
                </a:solidFill>
              </a:rPr>
              <a:t>，人生圆满全系于</a:t>
            </a:r>
            <a:r>
              <a:rPr lang="en-US" altLang="zh-CN" b="1">
                <a:solidFill>
                  <a:srgbClr val="FF0000"/>
                </a:solidFill>
              </a:rPr>
              <a:t>1</a:t>
            </a:r>
            <a:r>
              <a:rPr lang="zh-CN" altLang="en-US" b="1">
                <a:solidFill>
                  <a:srgbClr val="FF0000"/>
                </a:solidFill>
              </a:rPr>
              <a:t>的稳固。</a:t>
            </a:r>
            <a:endParaRPr lang="zh-CN" altLang="en-US"/>
          </a:p>
          <a:p>
            <a:endParaRPr lang="zh-CN" altLang="en-US"/>
          </a:p>
        </p:txBody>
      </p:sp>
      <p:sp>
        <p:nvSpPr>
          <p:cNvPr id="2" name="燕尾形 44"/>
          <p:cNvSpPr>
            <a:spLocks noChangeArrowheads="1"/>
          </p:cNvSpPr>
          <p:nvPr/>
        </p:nvSpPr>
        <p:spPr bwMode="auto">
          <a:xfrm>
            <a:off x="1476375" y="268288"/>
            <a:ext cx="4484688" cy="466725"/>
          </a:xfrm>
          <a:prstGeom prst="chevron">
            <a:avLst>
              <a:gd name="adj" fmla="val 582136"/>
            </a:avLst>
          </a:prstGeom>
          <a:solidFill>
            <a:schemeClr val="accent1"/>
          </a:solidFill>
          <a:ln w="25400" algn="ctr">
            <a:noFill/>
            <a:miter lim="800000"/>
            <a:headEnd/>
            <a:tailEnd/>
          </a:ln>
        </p:spPr>
        <p:txBody>
          <a:bodyPr anchor="ctr"/>
          <a:lstStyle/>
          <a:p>
            <a:r>
              <a:rPr lang="zh-CN" altLang="en-US" sz="2400" b="1">
                <a:solidFill>
                  <a:srgbClr val="FF0000"/>
                </a:solidFill>
              </a:rPr>
              <a:t>健康中国行</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ppt_x</p:attrName>
                                        </p:attrNameLst>
                                      </p:cBhvr>
                                      <p:tavLst>
                                        <p:tav tm="0">
                                          <p:val>
                                            <p:strVal val="1+#ppt_w/2"/>
                                          </p:val>
                                        </p:tav>
                                        <p:tav tm="100000">
                                          <p:val>
                                            <p:strVal val="#ppt_x"/>
                                          </p:val>
                                        </p:tav>
                                      </p:tavLst>
                                    </p:anim>
                                    <p:anim calcmode="lin" valueType="num">
                                      <p:cBhvr>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1+#ppt_w/2"/>
                                          </p:val>
                                        </p:tav>
                                        <p:tav tm="100000">
                                          <p:val>
                                            <p:strVal val="#ppt_x"/>
                                          </p:val>
                                        </p:tav>
                                      </p:tavLst>
                                    </p:anim>
                                    <p:anim calcmode="lin" valueType="num">
                                      <p:cBhvr>
                                        <p:cTn id="18" dur="500" fill="hold"/>
                                        <p:tgtEl>
                                          <p:spTgt spid="4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ppt_x</p:attrName>
                                        </p:attrNameLst>
                                      </p:cBhvr>
                                      <p:tavLst>
                                        <p:tav tm="0">
                                          <p:val>
                                            <p:strVal val="1+#ppt_w/2"/>
                                          </p:val>
                                        </p:tav>
                                        <p:tav tm="100000">
                                          <p:val>
                                            <p:strVal val="#ppt_x"/>
                                          </p:val>
                                        </p:tav>
                                      </p:tavLst>
                                    </p:anim>
                                    <p:anim calcmode="lin" valueType="num">
                                      <p:cBhvr>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46" grpId="0" animBg="1"/>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Arc 23"/>
          <p:cNvSpPr>
            <a:spLocks/>
          </p:cNvSpPr>
          <p:nvPr/>
        </p:nvSpPr>
        <p:spPr bwMode="auto">
          <a:xfrm>
            <a:off x="3857625" y="1428750"/>
            <a:ext cx="1357313" cy="928688"/>
          </a:xfrm>
          <a:custGeom>
            <a:avLst/>
            <a:gdLst>
              <a:gd name="T0" fmla="*/ 15891 w 35703"/>
              <a:gd name="T1" fmla="*/ 38713839 h 22278"/>
              <a:gd name="T2" fmla="*/ 51601005 w 35703"/>
              <a:gd name="T3" fmla="*/ 9105877 h 22278"/>
              <a:gd name="T4" fmla="*/ 31218157 w 35703"/>
              <a:gd name="T5" fmla="*/ 37535617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chemeClr val="accent2"/>
            </a:solidFill>
            <a:prstDash val="sysDot"/>
            <a:round/>
            <a:headEnd/>
            <a:tailEnd type="triangle" w="med" len="med"/>
          </a:ln>
        </p:spPr>
        <p:txBody>
          <a:bodyPr/>
          <a:lstStyle/>
          <a:p>
            <a:endParaRPr lang="zh-CN" altLang="en-US"/>
          </a:p>
        </p:txBody>
      </p:sp>
      <p:grpSp>
        <p:nvGrpSpPr>
          <p:cNvPr id="2" name="组合 47"/>
          <p:cNvGrpSpPr>
            <a:grpSpLocks/>
          </p:cNvGrpSpPr>
          <p:nvPr/>
        </p:nvGrpSpPr>
        <p:grpSpPr bwMode="auto">
          <a:xfrm>
            <a:off x="755650" y="3435350"/>
            <a:ext cx="2101850" cy="1039813"/>
            <a:chOff x="1259632" y="3075707"/>
            <a:chExt cx="2101838" cy="1039813"/>
          </a:xfrm>
        </p:grpSpPr>
        <p:grpSp>
          <p:nvGrpSpPr>
            <p:cNvPr id="98314" name="Group 16"/>
            <p:cNvGrpSpPr>
              <a:grpSpLocks/>
            </p:cNvGrpSpPr>
            <p:nvPr/>
          </p:nvGrpSpPr>
          <p:grpSpPr bwMode="auto">
            <a:xfrm>
              <a:off x="1259632" y="3075707"/>
              <a:ext cx="2079625" cy="1039813"/>
              <a:chOff x="1276" y="2624"/>
              <a:chExt cx="1310" cy="655"/>
            </a:xfrm>
          </p:grpSpPr>
          <p:sp>
            <p:nvSpPr>
              <p:cNvPr id="51" name="Freeform 17"/>
              <p:cNvSpPr/>
              <p:nvPr/>
            </p:nvSpPr>
            <p:spPr bwMode="auto">
              <a:xfrm>
                <a:off x="1276" y="2624"/>
                <a:ext cx="1310" cy="328"/>
              </a:xfrm>
              <a:custGeom>
                <a:avLst/>
                <a:gdLst>
                  <a:gd name="T0" fmla="*/ 1728 w 2304"/>
                  <a:gd name="T1" fmla="*/ 0 h 576"/>
                  <a:gd name="T2" fmla="*/ 0 w 2304"/>
                  <a:gd name="T3" fmla="*/ 0 h 576"/>
                  <a:gd name="T4" fmla="*/ 576 w 2304"/>
                  <a:gd name="T5" fmla="*/ 576 h 576"/>
                  <a:gd name="T6" fmla="*/ 2304 w 2304"/>
                  <a:gd name="T7" fmla="*/ 576 h 576"/>
                  <a:gd name="T8" fmla="*/ 1728 w 2304"/>
                  <a:gd name="T9" fmla="*/ 0 h 576"/>
                </a:gdLst>
                <a:ahLst/>
                <a:cxnLst>
                  <a:cxn ang="0">
                    <a:pos x="T0" y="T1"/>
                  </a:cxn>
                  <a:cxn ang="0">
                    <a:pos x="T2" y="T3"/>
                  </a:cxn>
                  <a:cxn ang="0">
                    <a:pos x="T4" y="T5"/>
                  </a:cxn>
                  <a:cxn ang="0">
                    <a:pos x="T6" y="T7"/>
                  </a:cxn>
                  <a:cxn ang="0">
                    <a:pos x="T8" y="T9"/>
                  </a:cxn>
                </a:cxnLst>
                <a:rect l="0" t="0" r="r" b="b"/>
                <a:pathLst>
                  <a:path w="2304" h="576">
                    <a:moveTo>
                      <a:pt x="1728" y="0"/>
                    </a:moveTo>
                    <a:lnTo>
                      <a:pt x="0" y="0"/>
                    </a:lnTo>
                    <a:lnTo>
                      <a:pt x="576" y="576"/>
                    </a:lnTo>
                    <a:lnTo>
                      <a:pt x="2304" y="576"/>
                    </a:lnTo>
                    <a:lnTo>
                      <a:pt x="1728" y="0"/>
                    </a:lnTo>
                    <a:close/>
                  </a:path>
                </a:pathLst>
              </a:custGeom>
              <a:solidFill>
                <a:schemeClr val="tx2">
                  <a:lumMod val="40000"/>
                  <a:lumOff val="60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52" name="Rectangle 18"/>
              <p:cNvSpPr>
                <a:spLocks noChangeArrowheads="1"/>
              </p:cNvSpPr>
              <p:nvPr/>
            </p:nvSpPr>
            <p:spPr bwMode="auto">
              <a:xfrm>
                <a:off x="1603" y="2952"/>
                <a:ext cx="983" cy="327"/>
              </a:xfrm>
              <a:prstGeom prst="rect">
                <a:avLst/>
              </a:prstGeom>
              <a:solidFill>
                <a:schemeClr val="tx2">
                  <a:lumMod val="60000"/>
                  <a:lumOff val="40000"/>
                </a:schemeClr>
              </a:solidFill>
              <a:ln>
                <a:noFill/>
              </a:ln>
              <a:effectLst/>
              <a:extLst>
                <a:ext uri="{91240B29-F687-4F45-9708-019B960494DF}"/>
                <a:ext uri="{AF507438-7753-43E0-B8FC-AC1667EBCBE1}"/>
              </a:extLst>
            </p:spPr>
            <p:txBody>
              <a:bodyPr wrap="none" anchor="ct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98318" name="Freeform 19"/>
              <p:cNvSpPr>
                <a:spLocks/>
              </p:cNvSpPr>
              <p:nvPr/>
            </p:nvSpPr>
            <p:spPr bwMode="auto">
              <a:xfrm>
                <a:off x="1276" y="2624"/>
                <a:ext cx="327" cy="655"/>
              </a:xfrm>
              <a:custGeom>
                <a:avLst/>
                <a:gdLst>
                  <a:gd name="T0" fmla="*/ 0 w 576"/>
                  <a:gd name="T1" fmla="*/ 0 h 1152"/>
                  <a:gd name="T2" fmla="*/ 0 w 576"/>
                  <a:gd name="T3" fmla="*/ 186 h 1152"/>
                  <a:gd name="T4" fmla="*/ 186 w 576"/>
                  <a:gd name="T5" fmla="*/ 372 h 1152"/>
                  <a:gd name="T6" fmla="*/ 186 w 576"/>
                  <a:gd name="T7" fmla="*/ 186 h 1152"/>
                  <a:gd name="T8" fmla="*/ 0 w 576"/>
                  <a:gd name="T9" fmla="*/ 0 h 1152"/>
                  <a:gd name="T10" fmla="*/ 0 60000 65536"/>
                  <a:gd name="T11" fmla="*/ 0 60000 65536"/>
                  <a:gd name="T12" fmla="*/ 0 60000 65536"/>
                  <a:gd name="T13" fmla="*/ 0 60000 65536"/>
                  <a:gd name="T14" fmla="*/ 0 60000 65536"/>
                  <a:gd name="T15" fmla="*/ 0 w 576"/>
                  <a:gd name="T16" fmla="*/ 0 h 1152"/>
                  <a:gd name="T17" fmla="*/ 576 w 576"/>
                  <a:gd name="T18" fmla="*/ 1152 h 1152"/>
                </a:gdLst>
                <a:ahLst/>
                <a:cxnLst>
                  <a:cxn ang="T10">
                    <a:pos x="T0" y="T1"/>
                  </a:cxn>
                  <a:cxn ang="T11">
                    <a:pos x="T2" y="T3"/>
                  </a:cxn>
                  <a:cxn ang="T12">
                    <a:pos x="T4" y="T5"/>
                  </a:cxn>
                  <a:cxn ang="T13">
                    <a:pos x="T6" y="T7"/>
                  </a:cxn>
                  <a:cxn ang="T14">
                    <a:pos x="T8" y="T9"/>
                  </a:cxn>
                </a:cxnLst>
                <a:rect l="T15" t="T16" r="T17" b="T18"/>
                <a:pathLst>
                  <a:path w="576" h="1152">
                    <a:moveTo>
                      <a:pt x="0" y="0"/>
                    </a:moveTo>
                    <a:lnTo>
                      <a:pt x="0" y="576"/>
                    </a:lnTo>
                    <a:lnTo>
                      <a:pt x="576" y="1152"/>
                    </a:lnTo>
                    <a:lnTo>
                      <a:pt x="576" y="576"/>
                    </a:lnTo>
                    <a:lnTo>
                      <a:pt x="0" y="0"/>
                    </a:lnTo>
                    <a:close/>
                  </a:path>
                </a:pathLst>
              </a:custGeom>
              <a:solidFill>
                <a:schemeClr val="tx2"/>
              </a:solidFill>
              <a:ln w="9525">
                <a:noFill/>
                <a:round/>
                <a:headEnd/>
                <a:tailEnd/>
              </a:ln>
            </p:spPr>
            <p:txBody>
              <a:bodyPr/>
              <a:lstStyle/>
              <a:p>
                <a:endParaRPr lang="zh-CN" altLang="en-US"/>
              </a:p>
            </p:txBody>
          </p:sp>
        </p:grpSp>
        <p:sp>
          <p:nvSpPr>
            <p:cNvPr id="98315" name="Text Box 26"/>
            <p:cNvSpPr txBox="1">
              <a:spLocks noChangeArrowheads="1"/>
            </p:cNvSpPr>
            <p:nvPr/>
          </p:nvSpPr>
          <p:spPr bwMode="auto">
            <a:xfrm>
              <a:off x="1789834" y="3712305"/>
              <a:ext cx="1571636" cy="369332"/>
            </a:xfrm>
            <a:prstGeom prst="rect">
              <a:avLst/>
            </a:prstGeom>
            <a:noFill/>
            <a:ln w="9525">
              <a:noFill/>
              <a:miter lim="800000"/>
              <a:headEnd/>
              <a:tailEnd/>
            </a:ln>
          </p:spPr>
          <p:txBody>
            <a:bodyPr>
              <a:spAutoFit/>
            </a:bodyPr>
            <a:lstStyle/>
            <a:p>
              <a:r>
                <a:rPr lang="zh-CN" altLang="en-US" b="1">
                  <a:solidFill>
                    <a:srgbClr val="FFFFFF"/>
                  </a:solidFill>
                  <a:latin typeface="微软雅黑"/>
                  <a:ea typeface="微软雅黑"/>
                  <a:cs typeface="微软雅黑"/>
                </a:rPr>
                <a:t>   特殊人群</a:t>
              </a:r>
              <a:endParaRPr lang="en-US" altLang="ko-KR" b="1">
                <a:solidFill>
                  <a:srgbClr val="FFFFFF"/>
                </a:solidFill>
                <a:latin typeface="微软雅黑"/>
                <a:ea typeface="微软雅黑"/>
                <a:cs typeface="微软雅黑"/>
              </a:endParaRPr>
            </a:p>
          </p:txBody>
        </p:sp>
      </p:grpSp>
      <p:sp>
        <p:nvSpPr>
          <p:cNvPr id="54" name="Arc 28"/>
          <p:cNvSpPr>
            <a:spLocks/>
          </p:cNvSpPr>
          <p:nvPr/>
        </p:nvSpPr>
        <p:spPr bwMode="auto">
          <a:xfrm rot="-2279740">
            <a:off x="2619375" y="2147888"/>
            <a:ext cx="1047750" cy="979487"/>
          </a:xfrm>
          <a:custGeom>
            <a:avLst/>
            <a:gdLst>
              <a:gd name="T0" fmla="*/ 1429500 w 21600"/>
              <a:gd name="T1" fmla="*/ 0 h 23193"/>
              <a:gd name="T2" fmla="*/ 50645367 w 21600"/>
              <a:gd name="T3" fmla="*/ 41415999 h 23193"/>
              <a:gd name="T4" fmla="*/ 0 w 21600"/>
              <a:gd name="T5" fmla="*/ 38555288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a:lstStyle/>
          <a:p>
            <a:endParaRPr lang="zh-CN" altLang="en-US"/>
          </a:p>
        </p:txBody>
      </p:sp>
      <p:grpSp>
        <p:nvGrpSpPr>
          <p:cNvPr id="6" name="组合 31"/>
          <p:cNvGrpSpPr>
            <a:grpSpLocks/>
          </p:cNvGrpSpPr>
          <p:nvPr/>
        </p:nvGrpSpPr>
        <p:grpSpPr bwMode="auto">
          <a:xfrm>
            <a:off x="5429250" y="1000125"/>
            <a:ext cx="2484438" cy="3197225"/>
            <a:chOff x="467544" y="1772816"/>
            <a:chExt cx="2088232" cy="2687455"/>
          </a:xfrm>
        </p:grpSpPr>
        <p:sp>
          <p:nvSpPr>
            <p:cNvPr id="33" name="圆角矩形 32"/>
            <p:cNvSpPr/>
            <p:nvPr/>
          </p:nvSpPr>
          <p:spPr>
            <a:xfrm>
              <a:off x="467544" y="1772816"/>
              <a:ext cx="2088232" cy="432341"/>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solidFill>
                    <a:srgbClr val="FFFFFF"/>
                  </a:solidFill>
                  <a:latin typeface="微软雅黑" panose="020B0503020204020204" pitchFamily="34" charset="-122"/>
                  <a:ea typeface="微软雅黑" panose="020B0503020204020204" pitchFamily="34" charset="-122"/>
                </a:rPr>
                <a:t>科学健身推荐</a:t>
              </a:r>
            </a:p>
          </p:txBody>
        </p:sp>
        <p:sp>
          <p:nvSpPr>
            <p:cNvPr id="34" name="矩形 33"/>
            <p:cNvSpPr/>
            <p:nvPr/>
          </p:nvSpPr>
          <p:spPr>
            <a:xfrm>
              <a:off x="467544" y="2205157"/>
              <a:ext cx="2088232" cy="2255114"/>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lnSpc>
                  <a:spcPct val="150000"/>
                </a:lnSpc>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特殊人群（如婴幼儿、孕妇、慢病患者、残疾人等） 应当在医生和运动专业人士的指导下进行运动。</a:t>
              </a:r>
            </a:p>
          </p:txBody>
        </p:sp>
      </p:grpSp>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不同年龄的科学健身</a:t>
            </a:r>
          </a:p>
        </p:txBody>
      </p:sp>
      <p:pic>
        <p:nvPicPr>
          <p:cNvPr id="98311" name="图片 17" descr="2345_image_file_copy_39.jpg"/>
          <p:cNvPicPr>
            <a:picLocks noChangeAspect="1"/>
          </p:cNvPicPr>
          <p:nvPr/>
        </p:nvPicPr>
        <p:blipFill>
          <a:blip r:embed="rId3"/>
          <a:srcRect/>
          <a:stretch>
            <a:fillRect/>
          </a:stretch>
        </p:blipFill>
        <p:spPr bwMode="auto">
          <a:xfrm>
            <a:off x="714375" y="1714500"/>
            <a:ext cx="1643063" cy="1728788"/>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left)">
                                      <p:cBhvr>
                                        <p:cTn id="14" dur="500"/>
                                        <p:tgtEl>
                                          <p:spTgt spid="54"/>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childTnLst>
                          </p:cTn>
                        </p:par>
                        <p:par>
                          <p:cTn id="20" fill="hold" nodeType="afterGroup">
                            <p:stCondLst>
                              <p:cond delay="500"/>
                            </p:stCondLst>
                            <p:childTnLst>
                              <p:par>
                                <p:cTn id="21" presetID="2" presetClass="entr" presetSubtype="2"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ppt_x</p:attrName>
                                        </p:attrNameLst>
                                      </p:cBhvr>
                                      <p:tavLst>
                                        <p:tav tm="0">
                                          <p:val>
                                            <p:strVal val="1+#ppt_w/2"/>
                                          </p:val>
                                        </p:tav>
                                        <p:tav tm="100000">
                                          <p:val>
                                            <p:strVal val="#ppt_x"/>
                                          </p:val>
                                        </p:tav>
                                      </p:tavLst>
                                    </p:anim>
                                    <p:anim calcmode="lin" valueType="num">
                                      <p:cBhvr>
                                        <p:cTn id="24" dur="500" fill="hold"/>
                                        <p:tgtEl>
                                          <p:spTgt spid="6"/>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58"/>
                                        </p:tgtEl>
                                        <p:attrNameLst>
                                          <p:attrName>style.visibility</p:attrName>
                                        </p:attrNameLst>
                                      </p:cBhvr>
                                      <p:to>
                                        <p:strVal val="visible"/>
                                      </p:to>
                                    </p:set>
                                    <p:animEffect transition="in" filter="fade">
                                      <p:cBhvr>
                                        <p:cTn id="28"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4" grpId="0" animBg="1"/>
      <p:bldP spid="58"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科学健身，快乐生活</a:t>
            </a:r>
          </a:p>
        </p:txBody>
      </p:sp>
      <p:grpSp>
        <p:nvGrpSpPr>
          <p:cNvPr id="16" name="组合 15"/>
          <p:cNvGrpSpPr>
            <a:grpSpLocks/>
          </p:cNvGrpSpPr>
          <p:nvPr/>
        </p:nvGrpSpPr>
        <p:grpSpPr bwMode="auto">
          <a:xfrm>
            <a:off x="785813" y="2428875"/>
            <a:ext cx="2214562" cy="728663"/>
            <a:chOff x="1014300" y="1357335"/>
            <a:chExt cx="2641641" cy="1468212"/>
          </a:xfrm>
        </p:grpSpPr>
        <p:sp>
          <p:nvSpPr>
            <p:cNvPr id="17" name="AutoShape 3"/>
            <p:cNvSpPr>
              <a:spLocks noChangeArrowheads="1"/>
            </p:cNvSpPr>
            <p:nvPr/>
          </p:nvSpPr>
          <p:spPr bwMode="auto">
            <a:xfrm rot="5400000">
              <a:off x="1615409" y="756227"/>
              <a:ext cx="1439423" cy="2641641"/>
            </a:xfrm>
            <a:prstGeom prst="upArrowCallout">
              <a:avLst>
                <a:gd name="adj1" fmla="val 33824"/>
                <a:gd name="adj2" fmla="val 25000"/>
                <a:gd name="adj3" fmla="val 20477"/>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00364" name="文本框 30"/>
            <p:cNvSpPr txBox="1">
              <a:spLocks noChangeArrowheads="1"/>
            </p:cNvSpPr>
            <p:nvPr/>
          </p:nvSpPr>
          <p:spPr bwMode="auto">
            <a:xfrm>
              <a:off x="1228617" y="1428733"/>
              <a:ext cx="1916039" cy="1396814"/>
            </a:xfrm>
            <a:prstGeom prst="rect">
              <a:avLst/>
            </a:prstGeom>
            <a:noFill/>
            <a:ln w="9525">
              <a:noFill/>
              <a:miter lim="800000"/>
              <a:headEnd/>
              <a:tailEnd/>
            </a:ln>
          </p:spPr>
          <p:txBody>
            <a:bodyPr lIns="71323" tIns="35662" rIns="71323" bIns="35662">
              <a:spAutoFit/>
            </a:bodyPr>
            <a:lstStyle/>
            <a:p>
              <a:pPr>
                <a:lnSpc>
                  <a:spcPct val="120000"/>
                </a:lnSpc>
              </a:pPr>
              <a:r>
                <a:rPr lang="zh-CN" altLang="en-US">
                  <a:solidFill>
                    <a:srgbClr val="FFFFFF"/>
                  </a:solidFill>
                  <a:latin typeface="汉仪中圆简"/>
                  <a:ea typeface="汉仪中圆简"/>
                  <a:cs typeface="汉仪中圆简"/>
                </a:rPr>
                <a:t>哪些情况不宜健身运动？</a:t>
              </a:r>
            </a:p>
          </p:txBody>
        </p:sp>
      </p:grpSp>
      <p:sp>
        <p:nvSpPr>
          <p:cNvPr id="20" name="矩形 19"/>
          <p:cNvSpPr/>
          <p:nvPr/>
        </p:nvSpPr>
        <p:spPr>
          <a:xfrm>
            <a:off x="857224" y="1071552"/>
            <a:ext cx="632553" cy="1077218"/>
          </a:xfrm>
          <a:prstGeom prst="rect">
            <a:avLst/>
          </a:prstGeom>
          <a:noFill/>
        </p:spPr>
        <p:txBody>
          <a:bodyPr>
            <a:spAutoFit/>
          </a:bodyPr>
          <a:lstStyle/>
          <a:p>
            <a:pPr algn="ctr">
              <a:defRPr/>
            </a:pPr>
            <a:r>
              <a:rPr lang="zh-CN" altLang="en-US" sz="3200" b="1" dirty="0">
                <a:ln w="10541" cmpd="sng">
                  <a:solidFill>
                    <a:schemeClr val="accent1">
                      <a:shade val="88000"/>
                      <a:satMod val="110000"/>
                    </a:schemeClr>
                  </a:solidFill>
                  <a:prstDash val="solid"/>
                </a:ln>
                <a:solidFill>
                  <a:srgbClr val="ED7D31"/>
                </a:solidFill>
                <a:latin typeface="Franklin Gothic Book" panose="020B0503020102020204" pitchFamily="34" charset="0"/>
                <a:ea typeface="黑体" panose="02010609060101010101" pitchFamily="49" charset="-122"/>
              </a:rPr>
              <a:t>注意</a:t>
            </a:r>
          </a:p>
        </p:txBody>
      </p:sp>
      <p:sp>
        <p:nvSpPr>
          <p:cNvPr id="21" name="矩形 20"/>
          <p:cNvSpPr/>
          <p:nvPr/>
        </p:nvSpPr>
        <p:spPr bwMode="auto">
          <a:xfrm>
            <a:off x="2857500" y="1000125"/>
            <a:ext cx="4752975"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1.</a:t>
            </a: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体温增高的急性疾病，如上呼吸道感染发热患者</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2" name="矩形 21"/>
          <p:cNvSpPr/>
          <p:nvPr/>
        </p:nvSpPr>
        <p:spPr bwMode="auto">
          <a:xfrm>
            <a:off x="3500438" y="1571625"/>
            <a:ext cx="4752975"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2.</a:t>
            </a: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各种心脏疾病的记性阶段，如急性心梗</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3" name="矩形 22"/>
          <p:cNvSpPr/>
          <p:nvPr/>
        </p:nvSpPr>
        <p:spPr bwMode="auto">
          <a:xfrm>
            <a:off x="3786188" y="2286000"/>
            <a:ext cx="4752975"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3.</a:t>
            </a: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严重贫血患者</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4" name="矩形 23"/>
          <p:cNvSpPr/>
          <p:nvPr/>
        </p:nvSpPr>
        <p:spPr bwMode="auto">
          <a:xfrm>
            <a:off x="3786188" y="3000375"/>
            <a:ext cx="4752975"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4.</a:t>
            </a: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有出血倾向疾病患者</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5" name="矩形 24"/>
          <p:cNvSpPr/>
          <p:nvPr/>
        </p:nvSpPr>
        <p:spPr bwMode="auto">
          <a:xfrm>
            <a:off x="3571875" y="3643313"/>
            <a:ext cx="4752975"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5.</a:t>
            </a: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妊娠初期</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6" name="矩形 25"/>
          <p:cNvSpPr/>
          <p:nvPr/>
        </p:nvSpPr>
        <p:spPr bwMode="auto">
          <a:xfrm>
            <a:off x="2857500" y="4286250"/>
            <a:ext cx="4752975" cy="2667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6.</a:t>
            </a: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部分慢性疾病患者</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2000"/>
                                        <p:tgtEl>
                                          <p:spTgt spid="58"/>
                                        </p:tgtEl>
                                      </p:cBhvr>
                                    </p:animEffect>
                                  </p:childTnLst>
                                </p:cTn>
                              </p:par>
                              <p:par>
                                <p:cTn id="8" presetID="2" presetClass="entr" presetSubtype="8"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ppt_x</p:attrName>
                                        </p:attrNameLst>
                                      </p:cBhvr>
                                      <p:tavLst>
                                        <p:tav tm="0">
                                          <p:val>
                                            <p:strVal val="0-#ppt_w/2"/>
                                          </p:val>
                                        </p:tav>
                                        <p:tav tm="100000">
                                          <p:val>
                                            <p:strVal val="#ppt_x"/>
                                          </p:val>
                                        </p:tav>
                                      </p:tavLst>
                                    </p:anim>
                                    <p:anim calcmode="lin" valueType="num">
                                      <p:cBhvr>
                                        <p:cTn id="11"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科学健身，快乐生活</a:t>
            </a:r>
          </a:p>
        </p:txBody>
      </p:sp>
      <p:sp>
        <p:nvSpPr>
          <p:cNvPr id="20" name="矩形 19"/>
          <p:cNvSpPr/>
          <p:nvPr/>
        </p:nvSpPr>
        <p:spPr>
          <a:xfrm>
            <a:off x="1142976" y="714362"/>
            <a:ext cx="5000660" cy="523220"/>
          </a:xfrm>
          <a:prstGeom prst="rect">
            <a:avLst/>
          </a:prstGeom>
          <a:noFill/>
        </p:spPr>
        <p:txBody>
          <a:bodyPr>
            <a:spAutoFit/>
          </a:bodyPr>
          <a:lstStyle/>
          <a:p>
            <a:pPr algn="ctr">
              <a:defRPr/>
            </a:pPr>
            <a:r>
              <a:rPr lang="zh-CN" altLang="en-US" sz="2800" b="1" dirty="0">
                <a:ln w="10541" cmpd="sng">
                  <a:solidFill>
                    <a:schemeClr val="accent1">
                      <a:shade val="88000"/>
                      <a:satMod val="110000"/>
                    </a:schemeClr>
                  </a:solidFill>
                  <a:prstDash val="solid"/>
                </a:ln>
                <a:solidFill>
                  <a:srgbClr val="ED7D31"/>
                </a:solidFill>
                <a:latin typeface="Franklin Gothic Book" panose="020B0503020102020204" pitchFamily="34" charset="0"/>
                <a:ea typeface="黑体" panose="02010609060101010101" pitchFamily="49" charset="-122"/>
              </a:rPr>
              <a:t>心脑血管疾病的健身运动</a:t>
            </a:r>
          </a:p>
        </p:txBody>
      </p:sp>
      <p:sp>
        <p:nvSpPr>
          <p:cNvPr id="102404" name="TextBox 13"/>
          <p:cNvSpPr txBox="1">
            <a:spLocks noChangeArrowheads="1"/>
          </p:cNvSpPr>
          <p:nvPr/>
        </p:nvSpPr>
        <p:spPr bwMode="auto">
          <a:xfrm>
            <a:off x="500063" y="1173163"/>
            <a:ext cx="8175625" cy="2536825"/>
          </a:xfrm>
          <a:prstGeom prst="rect">
            <a:avLst/>
          </a:prstGeom>
          <a:noFill/>
          <a:ln w="9525">
            <a:noFill/>
            <a:miter lim="800000"/>
            <a:headEnd/>
            <a:tailEnd/>
          </a:ln>
        </p:spPr>
        <p:txBody>
          <a:bodyPr>
            <a:spAutoFit/>
          </a:bodyPr>
          <a:lstStyle/>
          <a:p>
            <a:r>
              <a:rPr lang="zh-CN" altLang="en-US" sz="1600">
                <a:solidFill>
                  <a:schemeClr val="tx2"/>
                </a:solidFill>
              </a:rPr>
              <a:t> 心脑血管疾病包括高血压、冠心病、脑动脉硬化、脑血栓等多种疾病。</a:t>
            </a:r>
          </a:p>
          <a:p>
            <a:endParaRPr lang="zh-CN" altLang="en-US" sz="1600">
              <a:solidFill>
                <a:schemeClr val="tx2"/>
              </a:solidFill>
            </a:endParaRPr>
          </a:p>
          <a:p>
            <a:r>
              <a:rPr lang="en-US" altLang="zh-CN" sz="1600">
                <a:solidFill>
                  <a:schemeClr val="tx2"/>
                </a:solidFill>
              </a:rPr>
              <a:t>1</a:t>
            </a:r>
            <a:r>
              <a:rPr lang="zh-CN" altLang="en-US" sz="1600">
                <a:solidFill>
                  <a:schemeClr val="tx2"/>
                </a:solidFill>
              </a:rPr>
              <a:t>、适量运动能延缓疾病进展，促进组织代谢，提高自愈能力，使疾病得到康复；</a:t>
            </a:r>
          </a:p>
          <a:p>
            <a:endParaRPr lang="en-US" altLang="zh-CN" sz="1600">
              <a:solidFill>
                <a:schemeClr val="tx2"/>
              </a:solidFill>
            </a:endParaRPr>
          </a:p>
          <a:p>
            <a:r>
              <a:rPr lang="en-US" altLang="zh-CN" sz="1600">
                <a:solidFill>
                  <a:schemeClr val="tx2"/>
                </a:solidFill>
              </a:rPr>
              <a:t>2</a:t>
            </a:r>
            <a:r>
              <a:rPr lang="zh-CN" altLang="en-US" sz="1600">
                <a:solidFill>
                  <a:schemeClr val="tx2"/>
                </a:solidFill>
              </a:rPr>
              <a:t>、运动还有增强药物对疾病的治疗作用；</a:t>
            </a:r>
          </a:p>
          <a:p>
            <a:endParaRPr lang="en-US" altLang="zh-CN" sz="1600">
              <a:solidFill>
                <a:schemeClr val="tx2"/>
              </a:solidFill>
            </a:endParaRPr>
          </a:p>
          <a:p>
            <a:r>
              <a:rPr lang="en-US" altLang="zh-CN" sz="1600">
                <a:solidFill>
                  <a:schemeClr val="tx2"/>
                </a:solidFill>
              </a:rPr>
              <a:t>3</a:t>
            </a:r>
            <a:r>
              <a:rPr lang="zh-CN" altLang="en-US" sz="1600">
                <a:solidFill>
                  <a:schemeClr val="tx2"/>
                </a:solidFill>
              </a:rPr>
              <a:t>、运动能转移心脑血管疾病患者的注意力，缓解患者对疾病的焦虑心理，培养积极健康</a:t>
            </a:r>
          </a:p>
          <a:p>
            <a:endParaRPr lang="zh-CN" altLang="en-US" sz="1600">
              <a:solidFill>
                <a:schemeClr val="tx2"/>
              </a:solidFill>
            </a:endParaRPr>
          </a:p>
          <a:p>
            <a:r>
              <a:rPr lang="zh-CN" altLang="en-US" sz="1600">
                <a:solidFill>
                  <a:schemeClr val="tx2"/>
                </a:solidFill>
              </a:rPr>
              <a:t>心态。</a:t>
            </a:r>
          </a:p>
          <a:p>
            <a:endParaRPr lang="en-US" altLang="zh-CN" sz="1600">
              <a:solidFill>
                <a:schemeClr val="tx2"/>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科学健身，快乐生活</a:t>
            </a:r>
          </a:p>
        </p:txBody>
      </p:sp>
      <p:sp>
        <p:nvSpPr>
          <p:cNvPr id="20" name="矩形 19"/>
          <p:cNvSpPr/>
          <p:nvPr/>
        </p:nvSpPr>
        <p:spPr>
          <a:xfrm>
            <a:off x="1142976" y="714362"/>
            <a:ext cx="5000660" cy="523220"/>
          </a:xfrm>
          <a:prstGeom prst="rect">
            <a:avLst/>
          </a:prstGeom>
          <a:noFill/>
        </p:spPr>
        <p:txBody>
          <a:bodyPr>
            <a:spAutoFit/>
          </a:bodyPr>
          <a:lstStyle/>
          <a:p>
            <a:pPr algn="ctr">
              <a:defRPr/>
            </a:pPr>
            <a:r>
              <a:rPr lang="zh-CN" altLang="en-US" sz="2800" b="1" dirty="0">
                <a:ln w="10541" cmpd="sng">
                  <a:solidFill>
                    <a:schemeClr val="accent1">
                      <a:shade val="88000"/>
                      <a:satMod val="110000"/>
                    </a:schemeClr>
                  </a:solidFill>
                  <a:prstDash val="solid"/>
                </a:ln>
                <a:solidFill>
                  <a:srgbClr val="ED7D31"/>
                </a:solidFill>
                <a:latin typeface="Franklin Gothic Book" panose="020B0503020102020204" pitchFamily="34" charset="0"/>
                <a:ea typeface="黑体" panose="02010609060101010101" pitchFamily="49" charset="-122"/>
              </a:rPr>
              <a:t>心脑血管疾病的健身运动</a:t>
            </a:r>
          </a:p>
        </p:txBody>
      </p:sp>
      <p:sp>
        <p:nvSpPr>
          <p:cNvPr id="104452" name="TextBox 13"/>
          <p:cNvSpPr txBox="1">
            <a:spLocks noChangeArrowheads="1"/>
          </p:cNvSpPr>
          <p:nvPr/>
        </p:nvSpPr>
        <p:spPr bwMode="auto">
          <a:xfrm>
            <a:off x="500063" y="1173163"/>
            <a:ext cx="7858125" cy="3697287"/>
          </a:xfrm>
          <a:prstGeom prst="rect">
            <a:avLst/>
          </a:prstGeom>
          <a:noFill/>
          <a:ln w="9525">
            <a:noFill/>
            <a:miter lim="800000"/>
            <a:headEnd/>
            <a:tailEnd/>
          </a:ln>
        </p:spPr>
        <p:txBody>
          <a:bodyPr>
            <a:spAutoFit/>
          </a:bodyPr>
          <a:lstStyle/>
          <a:p>
            <a:r>
              <a:rPr lang="zh-CN" altLang="en-US">
                <a:solidFill>
                  <a:schemeClr val="tx2"/>
                </a:solidFill>
              </a:rPr>
              <a:t>运动中的注意事项：</a:t>
            </a:r>
            <a:endParaRPr lang="en-US" altLang="zh-CN">
              <a:solidFill>
                <a:schemeClr val="tx2"/>
              </a:solidFill>
            </a:endParaRPr>
          </a:p>
          <a:p>
            <a:endParaRPr lang="en-US" altLang="zh-CN" sz="1000">
              <a:solidFill>
                <a:schemeClr val="tx2"/>
              </a:solidFill>
            </a:endParaRPr>
          </a:p>
          <a:p>
            <a:r>
              <a:rPr lang="en-US" altLang="zh-CN" sz="1600">
                <a:solidFill>
                  <a:schemeClr val="tx2"/>
                </a:solidFill>
              </a:rPr>
              <a:t>1.</a:t>
            </a:r>
            <a:r>
              <a:rPr lang="zh-CN" altLang="en-US" sz="1600">
                <a:solidFill>
                  <a:schemeClr val="tx2"/>
                </a:solidFill>
              </a:rPr>
              <a:t>自我监督、定期检查身体：针对疾病做定期和随时的身体检查，参加运动锻炼前进行自身检查， 运动中着重检测自身感觉、脉搏、呼吸的变化，及时休息。</a:t>
            </a:r>
            <a:endParaRPr lang="en-US" altLang="zh-CN" sz="1600">
              <a:solidFill>
                <a:schemeClr val="tx2"/>
              </a:solidFill>
            </a:endParaRPr>
          </a:p>
          <a:p>
            <a:endParaRPr lang="en-US" altLang="zh-CN" sz="800">
              <a:solidFill>
                <a:schemeClr val="tx2"/>
              </a:solidFill>
            </a:endParaRPr>
          </a:p>
          <a:p>
            <a:r>
              <a:rPr lang="en-US" altLang="zh-CN" sz="1600">
                <a:solidFill>
                  <a:schemeClr val="tx2"/>
                </a:solidFill>
              </a:rPr>
              <a:t>2.</a:t>
            </a:r>
            <a:r>
              <a:rPr lang="zh-CN" altLang="en-US" sz="1600">
                <a:solidFill>
                  <a:schemeClr val="tx2"/>
                </a:solidFill>
              </a:rPr>
              <a:t>运动选项： 推荐的运动方式为慢步走、太极拳运动。</a:t>
            </a:r>
            <a:endParaRPr lang="en-US" altLang="zh-CN" sz="1600">
              <a:solidFill>
                <a:schemeClr val="tx2"/>
              </a:solidFill>
            </a:endParaRPr>
          </a:p>
          <a:p>
            <a:endParaRPr lang="en-US" altLang="zh-CN" sz="800">
              <a:solidFill>
                <a:schemeClr val="tx2"/>
              </a:solidFill>
            </a:endParaRPr>
          </a:p>
          <a:p>
            <a:r>
              <a:rPr lang="en-US" altLang="zh-CN" sz="1600">
                <a:solidFill>
                  <a:schemeClr val="tx2"/>
                </a:solidFill>
              </a:rPr>
              <a:t>3.</a:t>
            </a:r>
            <a:r>
              <a:rPr lang="zh-CN" altLang="en-US" sz="1600">
                <a:solidFill>
                  <a:schemeClr val="tx2"/>
                </a:solidFill>
              </a:rPr>
              <a:t>运动强度：选择小强度的有氧运动。</a:t>
            </a:r>
            <a:endParaRPr lang="en-US" altLang="zh-CN" sz="1600">
              <a:solidFill>
                <a:schemeClr val="tx2"/>
              </a:solidFill>
            </a:endParaRPr>
          </a:p>
          <a:p>
            <a:endParaRPr lang="en-US" altLang="zh-CN" sz="800">
              <a:solidFill>
                <a:schemeClr val="tx2"/>
              </a:solidFill>
            </a:endParaRPr>
          </a:p>
          <a:p>
            <a:r>
              <a:rPr lang="en-US" altLang="zh-CN" sz="1600">
                <a:solidFill>
                  <a:schemeClr val="tx2"/>
                </a:solidFill>
              </a:rPr>
              <a:t>4.</a:t>
            </a:r>
            <a:r>
              <a:rPr lang="zh-CN" altLang="en-US" sz="1600">
                <a:solidFill>
                  <a:schemeClr val="tx2"/>
                </a:solidFill>
              </a:rPr>
              <a:t>运动时间：准备活动</a:t>
            </a:r>
            <a:r>
              <a:rPr lang="en-US" altLang="zh-CN" sz="1600">
                <a:solidFill>
                  <a:schemeClr val="tx2"/>
                </a:solidFill>
              </a:rPr>
              <a:t>5-10</a:t>
            </a:r>
            <a:r>
              <a:rPr lang="zh-CN" altLang="en-US" sz="1600">
                <a:solidFill>
                  <a:schemeClr val="tx2"/>
                </a:solidFill>
              </a:rPr>
              <a:t>分钟，正式运动</a:t>
            </a:r>
            <a:r>
              <a:rPr lang="en-US" altLang="zh-CN" sz="1600">
                <a:solidFill>
                  <a:schemeClr val="tx2"/>
                </a:solidFill>
              </a:rPr>
              <a:t>30-60</a:t>
            </a:r>
            <a:r>
              <a:rPr lang="zh-CN" altLang="en-US" sz="1600">
                <a:solidFill>
                  <a:schemeClr val="tx2"/>
                </a:solidFill>
              </a:rPr>
              <a:t>分钟以内，整理运动</a:t>
            </a:r>
            <a:r>
              <a:rPr lang="en-US" altLang="zh-CN" sz="1600">
                <a:solidFill>
                  <a:schemeClr val="tx2"/>
                </a:solidFill>
              </a:rPr>
              <a:t>5</a:t>
            </a:r>
            <a:r>
              <a:rPr lang="zh-CN" altLang="en-US" sz="1600">
                <a:solidFill>
                  <a:schemeClr val="tx2"/>
                </a:solidFill>
              </a:rPr>
              <a:t>分钟。每周尽量做</a:t>
            </a:r>
            <a:r>
              <a:rPr lang="en-US" altLang="zh-CN" sz="1600">
                <a:solidFill>
                  <a:schemeClr val="tx2"/>
                </a:solidFill>
              </a:rPr>
              <a:t>5-7</a:t>
            </a:r>
            <a:r>
              <a:rPr lang="zh-CN" altLang="en-US" sz="1600">
                <a:solidFill>
                  <a:schemeClr val="tx2"/>
                </a:solidFill>
              </a:rPr>
              <a:t>次健身运动，在一天内可以做</a:t>
            </a:r>
            <a:r>
              <a:rPr lang="en-US" altLang="zh-CN" sz="1600">
                <a:solidFill>
                  <a:schemeClr val="tx2"/>
                </a:solidFill>
              </a:rPr>
              <a:t>1-2</a:t>
            </a:r>
            <a:r>
              <a:rPr lang="zh-CN" altLang="en-US" sz="1600">
                <a:solidFill>
                  <a:schemeClr val="tx2"/>
                </a:solidFill>
              </a:rPr>
              <a:t>次运动 。</a:t>
            </a:r>
            <a:endParaRPr lang="en-US" altLang="zh-CN" sz="1600">
              <a:solidFill>
                <a:schemeClr val="tx2"/>
              </a:solidFill>
            </a:endParaRPr>
          </a:p>
          <a:p>
            <a:endParaRPr lang="en-US" altLang="zh-CN" sz="800">
              <a:solidFill>
                <a:schemeClr val="tx2"/>
              </a:solidFill>
            </a:endParaRPr>
          </a:p>
          <a:p>
            <a:r>
              <a:rPr lang="en-US" altLang="zh-CN" sz="1600">
                <a:solidFill>
                  <a:schemeClr val="tx2"/>
                </a:solidFill>
              </a:rPr>
              <a:t>5.</a:t>
            </a:r>
            <a:r>
              <a:rPr lang="zh-CN" altLang="en-US" sz="1600">
                <a:solidFill>
                  <a:schemeClr val="tx2"/>
                </a:solidFill>
              </a:rPr>
              <a:t>运动环境：尽量安全干净的环境，在阳光直射下运动不宜超过</a:t>
            </a:r>
            <a:r>
              <a:rPr lang="en-US" altLang="zh-CN" sz="1600">
                <a:solidFill>
                  <a:schemeClr val="tx2"/>
                </a:solidFill>
              </a:rPr>
              <a:t>30</a:t>
            </a:r>
            <a:r>
              <a:rPr lang="zh-CN" altLang="en-US" sz="1600">
                <a:solidFill>
                  <a:schemeClr val="tx2"/>
                </a:solidFill>
              </a:rPr>
              <a:t>分钟。</a:t>
            </a:r>
            <a:endParaRPr lang="en-US" altLang="zh-CN" sz="1600">
              <a:solidFill>
                <a:schemeClr val="tx2"/>
              </a:solidFill>
            </a:endParaRPr>
          </a:p>
          <a:p>
            <a:endParaRPr lang="en-US" altLang="zh-CN" sz="800">
              <a:solidFill>
                <a:schemeClr val="tx2"/>
              </a:solidFill>
            </a:endParaRPr>
          </a:p>
          <a:p>
            <a:r>
              <a:rPr lang="en-US" altLang="zh-CN" sz="1600">
                <a:solidFill>
                  <a:schemeClr val="tx2"/>
                </a:solidFill>
              </a:rPr>
              <a:t>6.</a:t>
            </a:r>
            <a:r>
              <a:rPr lang="zh-CN" altLang="en-US" sz="1600">
                <a:solidFill>
                  <a:schemeClr val="tx2"/>
                </a:solidFill>
              </a:rPr>
              <a:t>运动膳食：运动前</a:t>
            </a:r>
            <a:r>
              <a:rPr lang="en-US" altLang="zh-CN" sz="1600">
                <a:solidFill>
                  <a:schemeClr val="tx2"/>
                </a:solidFill>
              </a:rPr>
              <a:t>30</a:t>
            </a:r>
            <a:r>
              <a:rPr lang="zh-CN" altLang="en-US" sz="1600">
                <a:solidFill>
                  <a:schemeClr val="tx2"/>
                </a:solidFill>
              </a:rPr>
              <a:t>分钟补充好热量，运动前</a:t>
            </a:r>
            <a:r>
              <a:rPr lang="en-US" altLang="zh-CN" sz="1600">
                <a:solidFill>
                  <a:schemeClr val="tx2"/>
                </a:solidFill>
              </a:rPr>
              <a:t>15</a:t>
            </a:r>
            <a:r>
              <a:rPr lang="zh-CN" altLang="en-US" sz="1600">
                <a:solidFill>
                  <a:schemeClr val="tx2"/>
                </a:solidFill>
              </a:rPr>
              <a:t>分钟饮水</a:t>
            </a:r>
            <a:r>
              <a:rPr lang="en-US" altLang="zh-CN" sz="1600">
                <a:solidFill>
                  <a:schemeClr val="tx2"/>
                </a:solidFill>
              </a:rPr>
              <a:t>150-200ml</a:t>
            </a:r>
            <a:r>
              <a:rPr lang="zh-CN" altLang="en-US" sz="1600">
                <a:solidFill>
                  <a:schemeClr val="tx2"/>
                </a:solidFill>
              </a:rPr>
              <a:t>，运动过程中也经常补充水分。运动后</a:t>
            </a:r>
            <a:r>
              <a:rPr lang="en-US" altLang="zh-CN" sz="1600">
                <a:solidFill>
                  <a:schemeClr val="tx2"/>
                </a:solidFill>
              </a:rPr>
              <a:t>30</a:t>
            </a:r>
            <a:r>
              <a:rPr lang="zh-CN" altLang="en-US" sz="1600">
                <a:solidFill>
                  <a:schemeClr val="tx2"/>
                </a:solidFill>
              </a:rPr>
              <a:t>分钟不宜进食，可以喝温水。</a:t>
            </a:r>
            <a:endParaRPr lang="en-US" altLang="zh-CN" sz="1600">
              <a:solidFill>
                <a:schemeClr val="tx2"/>
              </a:solidFill>
            </a:endParaRPr>
          </a:p>
          <a:p>
            <a:endParaRPr lang="en-US" altLang="zh-CN" sz="800">
              <a:solidFill>
                <a:schemeClr val="tx2"/>
              </a:solidFill>
            </a:endParaRPr>
          </a:p>
          <a:p>
            <a:r>
              <a:rPr lang="en-US" altLang="zh-CN" sz="1600">
                <a:solidFill>
                  <a:schemeClr val="tx2"/>
                </a:solidFill>
              </a:rPr>
              <a:t>7.</a:t>
            </a:r>
            <a:r>
              <a:rPr lang="zh-CN" altLang="en-US" sz="1600">
                <a:solidFill>
                  <a:schemeClr val="tx2"/>
                </a:solidFill>
              </a:rPr>
              <a:t>运动后：注意保暖，保证睡眠，补充微量元素，保持平静心态。</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4" name="文本框 3"/>
          <p:cNvSpPr txBox="1"/>
          <p:nvPr/>
        </p:nvSpPr>
        <p:spPr>
          <a:xfrm>
            <a:off x="266700" y="147638"/>
            <a:ext cx="2954338" cy="461962"/>
          </a:xfrm>
          <a:prstGeom prst="rect">
            <a:avLst/>
          </a:prstGeom>
          <a:noFill/>
        </p:spPr>
        <p:txBody>
          <a:bodyPr wrap="none">
            <a:spAutoFit/>
          </a:bodyPr>
          <a:lstStyle/>
          <a:p>
            <a:pPr fontAlgn="auto">
              <a:spcBef>
                <a:spcPts val="0"/>
              </a:spcBef>
              <a:spcAft>
                <a:spcPts val="0"/>
              </a:spcAft>
              <a:defRPr/>
            </a:pPr>
            <a:r>
              <a:rPr lang="zh-CN" altLang="en-US" sz="2400" b="1" kern="0" dirty="0">
                <a:solidFill>
                  <a:srgbClr val="FFFFFF"/>
                </a:solidFill>
                <a:latin typeface="微软雅黑" panose="020B0503020204020204" pitchFamily="34" charset="-122"/>
                <a:ea typeface="微软雅黑" panose="020B0503020204020204" pitchFamily="34" charset="-122"/>
              </a:rPr>
              <a:t>科学健身，快乐生活</a:t>
            </a:r>
          </a:p>
        </p:txBody>
      </p:sp>
      <p:sp>
        <p:nvSpPr>
          <p:cNvPr id="20" name="矩形 19"/>
          <p:cNvSpPr/>
          <p:nvPr/>
        </p:nvSpPr>
        <p:spPr>
          <a:xfrm>
            <a:off x="1142976" y="714362"/>
            <a:ext cx="5000660" cy="523220"/>
          </a:xfrm>
          <a:prstGeom prst="rect">
            <a:avLst/>
          </a:prstGeom>
          <a:noFill/>
        </p:spPr>
        <p:txBody>
          <a:bodyPr>
            <a:spAutoFit/>
          </a:bodyPr>
          <a:lstStyle/>
          <a:p>
            <a:pPr algn="ctr">
              <a:defRPr/>
            </a:pPr>
            <a:r>
              <a:rPr lang="zh-CN" altLang="en-US" sz="2800" b="1" dirty="0">
                <a:ln w="10541" cmpd="sng">
                  <a:solidFill>
                    <a:schemeClr val="accent1">
                      <a:shade val="88000"/>
                      <a:satMod val="110000"/>
                    </a:schemeClr>
                  </a:solidFill>
                  <a:prstDash val="solid"/>
                </a:ln>
                <a:solidFill>
                  <a:srgbClr val="ED7D31"/>
                </a:solidFill>
                <a:latin typeface="Franklin Gothic Book" panose="020B0503020102020204" pitchFamily="34" charset="0"/>
                <a:ea typeface="黑体" panose="02010609060101010101" pitchFamily="49" charset="-122"/>
              </a:rPr>
              <a:t>心脑血管疾病的健身运动</a:t>
            </a:r>
          </a:p>
        </p:txBody>
      </p:sp>
      <p:sp>
        <p:nvSpPr>
          <p:cNvPr id="106500" name="TextBox 13"/>
          <p:cNvSpPr txBox="1">
            <a:spLocks noChangeArrowheads="1"/>
          </p:cNvSpPr>
          <p:nvPr/>
        </p:nvSpPr>
        <p:spPr bwMode="auto">
          <a:xfrm>
            <a:off x="179388" y="1635125"/>
            <a:ext cx="8964612" cy="2100263"/>
          </a:xfrm>
          <a:prstGeom prst="rect">
            <a:avLst/>
          </a:prstGeom>
          <a:noFill/>
          <a:ln w="9525">
            <a:noFill/>
            <a:miter lim="800000"/>
            <a:headEnd/>
            <a:tailEnd/>
          </a:ln>
        </p:spPr>
        <p:txBody>
          <a:bodyPr>
            <a:spAutoFit/>
          </a:bodyPr>
          <a:lstStyle/>
          <a:p>
            <a:r>
              <a:rPr lang="zh-CN" altLang="en-US" sz="2400">
                <a:solidFill>
                  <a:schemeClr val="tx2"/>
                </a:solidFill>
              </a:rPr>
              <a:t>       </a:t>
            </a:r>
            <a:r>
              <a:rPr lang="zh-CN" altLang="en-US" sz="2400">
                <a:solidFill>
                  <a:srgbClr val="FF6600"/>
                </a:solidFill>
              </a:rPr>
              <a:t>总之，心脑血管疾病患者自进行运动健身时，不能片面追求</a:t>
            </a:r>
          </a:p>
          <a:p>
            <a:endParaRPr lang="zh-CN" altLang="en-US" sz="1200">
              <a:solidFill>
                <a:srgbClr val="FF6600"/>
              </a:solidFill>
            </a:endParaRPr>
          </a:p>
          <a:p>
            <a:r>
              <a:rPr lang="zh-CN" altLang="en-US" sz="2400">
                <a:solidFill>
                  <a:srgbClr val="FF6600"/>
                </a:solidFill>
              </a:rPr>
              <a:t>运动锻炼，应当提高科学运动健身意识和技能，还要注重临床治</a:t>
            </a:r>
          </a:p>
          <a:p>
            <a:endParaRPr lang="zh-CN" altLang="en-US" sz="1200">
              <a:solidFill>
                <a:srgbClr val="FF6600"/>
              </a:solidFill>
            </a:endParaRPr>
          </a:p>
          <a:p>
            <a:r>
              <a:rPr lang="zh-CN" altLang="en-US" sz="2400">
                <a:solidFill>
                  <a:srgbClr val="FF6600"/>
                </a:solidFill>
              </a:rPr>
              <a:t>疗的作用，认真衡量运动与其它因素对身体的利弊作用，取其有</a:t>
            </a:r>
          </a:p>
          <a:p>
            <a:endParaRPr lang="zh-CN" altLang="en-US" sz="1200">
              <a:solidFill>
                <a:srgbClr val="FF6600"/>
              </a:solidFill>
            </a:endParaRPr>
          </a:p>
          <a:p>
            <a:r>
              <a:rPr lang="zh-CN" altLang="en-US" sz="2400">
                <a:solidFill>
                  <a:srgbClr val="FF6600"/>
                </a:solidFill>
              </a:rPr>
              <a:t>利的一面，使身体在良性作用下健康起来。</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4"/>
          <p:cNvSpPr>
            <a:spLocks/>
          </p:cNvSpPr>
          <p:nvPr/>
        </p:nvSpPr>
        <p:spPr bwMode="blackWhite">
          <a:xfrm>
            <a:off x="2871788" y="1219200"/>
            <a:ext cx="1817687" cy="1501775"/>
          </a:xfrm>
          <a:custGeom>
            <a:avLst/>
            <a:gdLst>
              <a:gd name="T0" fmla="*/ 1345549059 w 1057"/>
              <a:gd name="T1" fmla="*/ 2147483647 h 900"/>
              <a:gd name="T2" fmla="*/ 1392865648 w 1057"/>
              <a:gd name="T3" fmla="*/ 2147483647 h 900"/>
              <a:gd name="T4" fmla="*/ 1449052270 w 1057"/>
              <a:gd name="T5" fmla="*/ 2147483647 h 900"/>
              <a:gd name="T6" fmla="*/ 1520026294 w 1057"/>
              <a:gd name="T7" fmla="*/ 2121679612 h 900"/>
              <a:gd name="T8" fmla="*/ 1599872071 w 1057"/>
              <a:gd name="T9" fmla="*/ 2027011079 h 900"/>
              <a:gd name="T10" fmla="*/ 1685633496 w 1057"/>
              <a:gd name="T11" fmla="*/ 1937912461 h 900"/>
              <a:gd name="T12" fmla="*/ 1783222779 w 1057"/>
              <a:gd name="T13" fmla="*/ 1857165378 h 900"/>
              <a:gd name="T14" fmla="*/ 1889684245 w 1057"/>
              <a:gd name="T15" fmla="*/ 1787556457 h 900"/>
              <a:gd name="T16" fmla="*/ 1999101385 w 1057"/>
              <a:gd name="T17" fmla="*/ 1729085281 h 900"/>
              <a:gd name="T18" fmla="*/ 2108520245 w 1057"/>
              <a:gd name="T19" fmla="*/ 1684535972 h 900"/>
              <a:gd name="T20" fmla="*/ 2147483647 w 1057"/>
              <a:gd name="T21" fmla="*/ 1645554909 h 900"/>
              <a:gd name="T22" fmla="*/ 2147483647 w 1057"/>
              <a:gd name="T23" fmla="*/ 1617710340 h 900"/>
              <a:gd name="T24" fmla="*/ 2147483647 w 1057"/>
              <a:gd name="T25" fmla="*/ 1601005600 h 900"/>
              <a:gd name="T26" fmla="*/ 2147483647 w 1057"/>
              <a:gd name="T27" fmla="*/ 1979676812 h 900"/>
              <a:gd name="T28" fmla="*/ 2147483647 w 1057"/>
              <a:gd name="T29" fmla="*/ 1041349275 h 900"/>
              <a:gd name="T30" fmla="*/ 2147483647 w 1057"/>
              <a:gd name="T31" fmla="*/ 0 h 900"/>
              <a:gd name="T32" fmla="*/ 2147483647 w 1057"/>
              <a:gd name="T33" fmla="*/ 381457525 h 900"/>
              <a:gd name="T34" fmla="*/ 2147483647 w 1057"/>
              <a:gd name="T35" fmla="*/ 398162265 h 900"/>
              <a:gd name="T36" fmla="*/ 2052331903 w 1057"/>
              <a:gd name="T37" fmla="*/ 428790123 h 900"/>
              <a:gd name="T38" fmla="*/ 1874896843 w 1057"/>
              <a:gd name="T39" fmla="*/ 467771290 h 900"/>
              <a:gd name="T40" fmla="*/ 1697461354 w 1057"/>
              <a:gd name="T41" fmla="*/ 523458761 h 900"/>
              <a:gd name="T42" fmla="*/ 1525941943 w 1057"/>
              <a:gd name="T43" fmla="*/ 587499435 h 900"/>
              <a:gd name="T44" fmla="*/ 1360334741 w 1057"/>
              <a:gd name="T45" fmla="*/ 662676603 h 900"/>
              <a:gd name="T46" fmla="*/ 1197687082 w 1057"/>
              <a:gd name="T47" fmla="*/ 751776889 h 900"/>
              <a:gd name="T48" fmla="*/ 1040951633 w 1057"/>
              <a:gd name="T49" fmla="*/ 852013669 h 900"/>
              <a:gd name="T50" fmla="*/ 893089442 w 1057"/>
              <a:gd name="T51" fmla="*/ 963387150 h 900"/>
              <a:gd name="T52" fmla="*/ 754099218 w 1057"/>
              <a:gd name="T53" fmla="*/ 1085898584 h 900"/>
              <a:gd name="T54" fmla="*/ 623979028 w 1057"/>
              <a:gd name="T55" fmla="*/ 1216763222 h 900"/>
              <a:gd name="T56" fmla="*/ 502732311 w 1057"/>
              <a:gd name="T57" fmla="*/ 1353196106 h 900"/>
              <a:gd name="T58" fmla="*/ 396271167 w 1057"/>
              <a:gd name="T59" fmla="*/ 1500768821 h 900"/>
              <a:gd name="T60" fmla="*/ 298681885 w 1057"/>
              <a:gd name="T61" fmla="*/ 1656691402 h 900"/>
              <a:gd name="T62" fmla="*/ 212922125 w 1057"/>
              <a:gd name="T63" fmla="*/ 1818184316 h 900"/>
              <a:gd name="T64" fmla="*/ 138990277 w 1057"/>
              <a:gd name="T65" fmla="*/ 1979676812 h 900"/>
              <a:gd name="T66" fmla="*/ 79845804 w 1057"/>
              <a:gd name="T67" fmla="*/ 2147483647 h 900"/>
              <a:gd name="T68" fmla="*/ 32529201 w 1057"/>
              <a:gd name="T69" fmla="*/ 2147483647 h 900"/>
              <a:gd name="T70" fmla="*/ 0 w 1057"/>
              <a:gd name="T71" fmla="*/ 2147483647 h 900"/>
              <a:gd name="T72" fmla="*/ 703824805 w 1057"/>
              <a:gd name="T73" fmla="*/ 2063207184 h 900"/>
              <a:gd name="T74" fmla="*/ 1345549059 w 1057"/>
              <a:gd name="T75" fmla="*/ 2147483647 h 90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7"/>
              <a:gd name="T115" fmla="*/ 0 h 900"/>
              <a:gd name="T116" fmla="*/ 1057 w 1057"/>
              <a:gd name="T117" fmla="*/ 900 h 90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7" h="900">
                <a:moveTo>
                  <a:pt x="455" y="879"/>
                </a:moveTo>
                <a:lnTo>
                  <a:pt x="471" y="838"/>
                </a:lnTo>
                <a:lnTo>
                  <a:pt x="490" y="799"/>
                </a:lnTo>
                <a:lnTo>
                  <a:pt x="514" y="762"/>
                </a:lnTo>
                <a:lnTo>
                  <a:pt x="541" y="728"/>
                </a:lnTo>
                <a:lnTo>
                  <a:pt x="570" y="696"/>
                </a:lnTo>
                <a:lnTo>
                  <a:pt x="603" y="667"/>
                </a:lnTo>
                <a:lnTo>
                  <a:pt x="639" y="642"/>
                </a:lnTo>
                <a:lnTo>
                  <a:pt x="676" y="621"/>
                </a:lnTo>
                <a:lnTo>
                  <a:pt x="713" y="605"/>
                </a:lnTo>
                <a:lnTo>
                  <a:pt x="753" y="591"/>
                </a:lnTo>
                <a:lnTo>
                  <a:pt x="793" y="581"/>
                </a:lnTo>
                <a:lnTo>
                  <a:pt x="834" y="575"/>
                </a:lnTo>
                <a:lnTo>
                  <a:pt x="833" y="711"/>
                </a:lnTo>
                <a:lnTo>
                  <a:pt x="1056" y="374"/>
                </a:lnTo>
                <a:lnTo>
                  <a:pt x="818" y="0"/>
                </a:lnTo>
                <a:lnTo>
                  <a:pt x="819" y="137"/>
                </a:lnTo>
                <a:lnTo>
                  <a:pt x="757" y="143"/>
                </a:lnTo>
                <a:lnTo>
                  <a:pt x="694" y="154"/>
                </a:lnTo>
                <a:lnTo>
                  <a:pt x="634" y="168"/>
                </a:lnTo>
                <a:lnTo>
                  <a:pt x="574" y="188"/>
                </a:lnTo>
                <a:lnTo>
                  <a:pt x="516" y="211"/>
                </a:lnTo>
                <a:lnTo>
                  <a:pt x="460" y="238"/>
                </a:lnTo>
                <a:lnTo>
                  <a:pt x="405" y="270"/>
                </a:lnTo>
                <a:lnTo>
                  <a:pt x="352" y="306"/>
                </a:lnTo>
                <a:lnTo>
                  <a:pt x="302" y="346"/>
                </a:lnTo>
                <a:lnTo>
                  <a:pt x="255" y="390"/>
                </a:lnTo>
                <a:lnTo>
                  <a:pt x="211" y="437"/>
                </a:lnTo>
                <a:lnTo>
                  <a:pt x="170" y="486"/>
                </a:lnTo>
                <a:lnTo>
                  <a:pt x="134" y="539"/>
                </a:lnTo>
                <a:lnTo>
                  <a:pt x="101" y="595"/>
                </a:lnTo>
                <a:lnTo>
                  <a:pt x="72" y="653"/>
                </a:lnTo>
                <a:lnTo>
                  <a:pt x="47" y="711"/>
                </a:lnTo>
                <a:lnTo>
                  <a:pt x="27" y="773"/>
                </a:lnTo>
                <a:lnTo>
                  <a:pt x="11" y="835"/>
                </a:lnTo>
                <a:lnTo>
                  <a:pt x="0" y="899"/>
                </a:lnTo>
                <a:lnTo>
                  <a:pt x="238" y="741"/>
                </a:lnTo>
                <a:lnTo>
                  <a:pt x="455" y="879"/>
                </a:lnTo>
              </a:path>
            </a:pathLst>
          </a:custGeom>
          <a:solidFill>
            <a:srgbClr val="0070C0"/>
          </a:solidFill>
          <a:ln w="12700" cap="rnd" cmpd="sng">
            <a:noFill/>
            <a:prstDash val="solid"/>
            <a:round/>
            <a:headEnd/>
            <a:tailEnd/>
          </a:ln>
        </p:spPr>
        <p:txBody>
          <a:bodyPr/>
          <a:lstStyle/>
          <a:p>
            <a:endParaRPr lang="zh-CN" altLang="en-US"/>
          </a:p>
        </p:txBody>
      </p:sp>
      <p:sp>
        <p:nvSpPr>
          <p:cNvPr id="38" name="Freeform 5"/>
          <p:cNvSpPr>
            <a:spLocks/>
          </p:cNvSpPr>
          <p:nvPr/>
        </p:nvSpPr>
        <p:spPr bwMode="blackWhite">
          <a:xfrm>
            <a:off x="4087813" y="3095625"/>
            <a:ext cx="1774825" cy="1509713"/>
          </a:xfrm>
          <a:custGeom>
            <a:avLst/>
            <a:gdLst>
              <a:gd name="T0" fmla="*/ 1726895748 w 1033"/>
              <a:gd name="T1" fmla="*/ 2788961 h 904"/>
              <a:gd name="T2" fmla="*/ 1691473144 w 1033"/>
              <a:gd name="T3" fmla="*/ 114350761 h 904"/>
              <a:gd name="T4" fmla="*/ 1641288401 w 1033"/>
              <a:gd name="T5" fmla="*/ 217543959 h 904"/>
              <a:gd name="T6" fmla="*/ 1585201896 w 1033"/>
              <a:gd name="T7" fmla="*/ 323526169 h 904"/>
              <a:gd name="T8" fmla="*/ 1517306711 w 1033"/>
              <a:gd name="T9" fmla="*/ 418354156 h 904"/>
              <a:gd name="T10" fmla="*/ 1440556304 w 1033"/>
              <a:gd name="T11" fmla="*/ 507602657 h 904"/>
              <a:gd name="T12" fmla="*/ 1354948958 w 1033"/>
              <a:gd name="T13" fmla="*/ 591273133 h 904"/>
              <a:gd name="T14" fmla="*/ 1260486390 w 1033"/>
              <a:gd name="T15" fmla="*/ 666576729 h 904"/>
              <a:gd name="T16" fmla="*/ 1160120342 w 1033"/>
              <a:gd name="T17" fmla="*/ 730724484 h 904"/>
              <a:gd name="T18" fmla="*/ 1050897354 w 1033"/>
              <a:gd name="T19" fmla="*/ 789292648 h 904"/>
              <a:gd name="T20" fmla="*/ 935770885 w 1033"/>
              <a:gd name="T21" fmla="*/ 839495602 h 904"/>
              <a:gd name="T22" fmla="*/ 817692460 w 1033"/>
              <a:gd name="T23" fmla="*/ 875753964 h 904"/>
              <a:gd name="T24" fmla="*/ 696662510 w 1033"/>
              <a:gd name="T25" fmla="*/ 900854606 h 904"/>
              <a:gd name="T26" fmla="*/ 693710770 w 1033"/>
              <a:gd name="T27" fmla="*/ 521547458 h 904"/>
              <a:gd name="T28" fmla="*/ 469361313 w 1033"/>
              <a:gd name="T29" fmla="*/ 831128721 h 904"/>
              <a:gd name="T30" fmla="*/ 236156526 w 1033"/>
              <a:gd name="T31" fmla="*/ 1140710194 h 904"/>
              <a:gd name="T32" fmla="*/ 0 w 1033"/>
              <a:gd name="T33" fmla="*/ 1441924576 h 904"/>
              <a:gd name="T34" fmla="*/ 696662510 w 1033"/>
              <a:gd name="T35" fmla="*/ 2147483647 h 904"/>
              <a:gd name="T36" fmla="*/ 696662510 w 1033"/>
              <a:gd name="T37" fmla="*/ 2136391116 h 904"/>
              <a:gd name="T38" fmla="*/ 870827225 w 1033"/>
              <a:gd name="T39" fmla="*/ 2116868395 h 904"/>
              <a:gd name="T40" fmla="*/ 1042042132 w 1033"/>
              <a:gd name="T41" fmla="*/ 2083399202 h 904"/>
              <a:gd name="T42" fmla="*/ 1213255107 w 1033"/>
              <a:gd name="T43" fmla="*/ 2044353759 h 904"/>
              <a:gd name="T44" fmla="*/ 1378564600 w 1033"/>
              <a:gd name="T45" fmla="*/ 1988572885 h 904"/>
              <a:gd name="T46" fmla="*/ 1540922353 w 1033"/>
              <a:gd name="T47" fmla="*/ 1927214090 h 904"/>
              <a:gd name="T48" fmla="*/ 1697376625 w 1033"/>
              <a:gd name="T49" fmla="*/ 1854699455 h 904"/>
              <a:gd name="T50" fmla="*/ 1847926127 w 1033"/>
              <a:gd name="T51" fmla="*/ 1771028979 h 904"/>
              <a:gd name="T52" fmla="*/ 1995525178 w 1033"/>
              <a:gd name="T53" fmla="*/ 1676202244 h 904"/>
              <a:gd name="T54" fmla="*/ 2137219029 w 1033"/>
              <a:gd name="T55" fmla="*/ 1573009046 h 904"/>
              <a:gd name="T56" fmla="*/ 2147483647 w 1033"/>
              <a:gd name="T57" fmla="*/ 1464236258 h 904"/>
              <a:gd name="T58" fmla="*/ 2147483647 w 1033"/>
              <a:gd name="T59" fmla="*/ 1341520339 h 904"/>
              <a:gd name="T60" fmla="*/ 2147483647 w 1033"/>
              <a:gd name="T61" fmla="*/ 1213224829 h 904"/>
              <a:gd name="T62" fmla="*/ 2147483647 w 1033"/>
              <a:gd name="T63" fmla="*/ 1079351399 h 904"/>
              <a:gd name="T64" fmla="*/ 2147483647 w 1033"/>
              <a:gd name="T65" fmla="*/ 939900048 h 904"/>
              <a:gd name="T66" fmla="*/ 2147483647 w 1033"/>
              <a:gd name="T67" fmla="*/ 792081609 h 904"/>
              <a:gd name="T68" fmla="*/ 2147483647 w 1033"/>
              <a:gd name="T69" fmla="*/ 644263377 h 904"/>
              <a:gd name="T70" fmla="*/ 2147483647 w 1033"/>
              <a:gd name="T71" fmla="*/ 485289305 h 904"/>
              <a:gd name="T72" fmla="*/ 2147483647 w 1033"/>
              <a:gd name="T73" fmla="*/ 326315129 h 904"/>
              <a:gd name="T74" fmla="*/ 2147483647 w 1033"/>
              <a:gd name="T75" fmla="*/ 161763084 h 904"/>
              <a:gd name="T76" fmla="*/ 2147483647 w 1033"/>
              <a:gd name="T77" fmla="*/ 0 h 904"/>
              <a:gd name="T78" fmla="*/ 2147483647 w 1033"/>
              <a:gd name="T79" fmla="*/ 368151202 h 904"/>
              <a:gd name="T80" fmla="*/ 1726895748 w 1033"/>
              <a:gd name="T81" fmla="*/ 2788961 h 9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33"/>
              <a:gd name="T124" fmla="*/ 0 h 904"/>
              <a:gd name="T125" fmla="*/ 1033 w 1033"/>
              <a:gd name="T126" fmla="*/ 904 h 9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33" h="904">
                <a:moveTo>
                  <a:pt x="585" y="1"/>
                </a:moveTo>
                <a:lnTo>
                  <a:pt x="573" y="41"/>
                </a:lnTo>
                <a:lnTo>
                  <a:pt x="556" y="78"/>
                </a:lnTo>
                <a:lnTo>
                  <a:pt x="537" y="116"/>
                </a:lnTo>
                <a:lnTo>
                  <a:pt x="514" y="150"/>
                </a:lnTo>
                <a:lnTo>
                  <a:pt x="488" y="182"/>
                </a:lnTo>
                <a:lnTo>
                  <a:pt x="459" y="212"/>
                </a:lnTo>
                <a:lnTo>
                  <a:pt x="427" y="239"/>
                </a:lnTo>
                <a:lnTo>
                  <a:pt x="393" y="262"/>
                </a:lnTo>
                <a:lnTo>
                  <a:pt x="356" y="283"/>
                </a:lnTo>
                <a:lnTo>
                  <a:pt x="317" y="301"/>
                </a:lnTo>
                <a:lnTo>
                  <a:pt x="277" y="314"/>
                </a:lnTo>
                <a:lnTo>
                  <a:pt x="236" y="323"/>
                </a:lnTo>
                <a:lnTo>
                  <a:pt x="235" y="187"/>
                </a:lnTo>
                <a:lnTo>
                  <a:pt x="159" y="298"/>
                </a:lnTo>
                <a:lnTo>
                  <a:pt x="80" y="409"/>
                </a:lnTo>
                <a:lnTo>
                  <a:pt x="0" y="517"/>
                </a:lnTo>
                <a:lnTo>
                  <a:pt x="236" y="903"/>
                </a:lnTo>
                <a:lnTo>
                  <a:pt x="236" y="766"/>
                </a:lnTo>
                <a:lnTo>
                  <a:pt x="295" y="759"/>
                </a:lnTo>
                <a:lnTo>
                  <a:pt x="353" y="747"/>
                </a:lnTo>
                <a:lnTo>
                  <a:pt x="411" y="733"/>
                </a:lnTo>
                <a:lnTo>
                  <a:pt x="467" y="713"/>
                </a:lnTo>
                <a:lnTo>
                  <a:pt x="522" y="691"/>
                </a:lnTo>
                <a:lnTo>
                  <a:pt x="575" y="665"/>
                </a:lnTo>
                <a:lnTo>
                  <a:pt x="626" y="635"/>
                </a:lnTo>
                <a:lnTo>
                  <a:pt x="676" y="601"/>
                </a:lnTo>
                <a:lnTo>
                  <a:pt x="724" y="564"/>
                </a:lnTo>
                <a:lnTo>
                  <a:pt x="768" y="525"/>
                </a:lnTo>
                <a:lnTo>
                  <a:pt x="811" y="481"/>
                </a:lnTo>
                <a:lnTo>
                  <a:pt x="849" y="435"/>
                </a:lnTo>
                <a:lnTo>
                  <a:pt x="884" y="387"/>
                </a:lnTo>
                <a:lnTo>
                  <a:pt x="916" y="337"/>
                </a:lnTo>
                <a:lnTo>
                  <a:pt x="945" y="284"/>
                </a:lnTo>
                <a:lnTo>
                  <a:pt x="970" y="231"/>
                </a:lnTo>
                <a:lnTo>
                  <a:pt x="991" y="174"/>
                </a:lnTo>
                <a:lnTo>
                  <a:pt x="1009" y="117"/>
                </a:lnTo>
                <a:lnTo>
                  <a:pt x="1023" y="58"/>
                </a:lnTo>
                <a:lnTo>
                  <a:pt x="1032" y="0"/>
                </a:lnTo>
                <a:lnTo>
                  <a:pt x="812" y="132"/>
                </a:lnTo>
                <a:lnTo>
                  <a:pt x="585" y="1"/>
                </a:lnTo>
              </a:path>
            </a:pathLst>
          </a:custGeom>
          <a:solidFill>
            <a:srgbClr val="0070C0"/>
          </a:solidFill>
          <a:ln w="12700" cap="rnd" cmpd="sng">
            <a:noFill/>
            <a:prstDash val="solid"/>
            <a:round/>
            <a:headEnd/>
            <a:tailEnd/>
          </a:ln>
        </p:spPr>
        <p:txBody>
          <a:bodyPr/>
          <a:lstStyle/>
          <a:p>
            <a:endParaRPr lang="zh-CN" altLang="en-US"/>
          </a:p>
        </p:txBody>
      </p:sp>
      <p:sp>
        <p:nvSpPr>
          <p:cNvPr id="39" name="Freeform 6"/>
          <p:cNvSpPr>
            <a:spLocks/>
          </p:cNvSpPr>
          <p:nvPr/>
        </p:nvSpPr>
        <p:spPr bwMode="blackWhite">
          <a:xfrm>
            <a:off x="2662238" y="2547938"/>
            <a:ext cx="1598612" cy="1793875"/>
          </a:xfrm>
          <a:custGeom>
            <a:avLst/>
            <a:gdLst>
              <a:gd name="T0" fmla="*/ 2147483647 w 930"/>
              <a:gd name="T1" fmla="*/ 1796086074 h 1075"/>
              <a:gd name="T2" fmla="*/ 2147483647 w 930"/>
              <a:gd name="T3" fmla="*/ 1765455046 h 1075"/>
              <a:gd name="T4" fmla="*/ 2147483647 w 930"/>
              <a:gd name="T5" fmla="*/ 1726469988 h 1075"/>
              <a:gd name="T6" fmla="*/ 2147483647 w 930"/>
              <a:gd name="T7" fmla="*/ 1679131735 h 1075"/>
              <a:gd name="T8" fmla="*/ 2147483647 w 930"/>
              <a:gd name="T9" fmla="*/ 1620654774 h 1075"/>
              <a:gd name="T10" fmla="*/ 2147483647 w 930"/>
              <a:gd name="T11" fmla="*/ 1551039105 h 1075"/>
              <a:gd name="T12" fmla="*/ 2077186898 w 930"/>
              <a:gd name="T13" fmla="*/ 1473068155 h 1075"/>
              <a:gd name="T14" fmla="*/ 1988544745 w 930"/>
              <a:gd name="T15" fmla="*/ 1383960167 h 1075"/>
              <a:gd name="T16" fmla="*/ 1914676858 w 930"/>
              <a:gd name="T17" fmla="*/ 1294852178 h 1075"/>
              <a:gd name="T18" fmla="*/ 1843762104 w 930"/>
              <a:gd name="T19" fmla="*/ 1191820389 h 1075"/>
              <a:gd name="T20" fmla="*/ 1793530892 w 930"/>
              <a:gd name="T21" fmla="*/ 1108282588 h 1075"/>
              <a:gd name="T22" fmla="*/ 1755119522 w 930"/>
              <a:gd name="T23" fmla="*/ 1019174600 h 1075"/>
              <a:gd name="T24" fmla="*/ 1722617857 w 930"/>
              <a:gd name="T25" fmla="*/ 924496423 h 1075"/>
              <a:gd name="T26" fmla="*/ 1704888739 w 930"/>
              <a:gd name="T27" fmla="*/ 829819707 h 1075"/>
              <a:gd name="T28" fmla="*/ 1698979033 w 930"/>
              <a:gd name="T29" fmla="*/ 735141531 h 1075"/>
              <a:gd name="T30" fmla="*/ 1701933886 w 930"/>
              <a:gd name="T31" fmla="*/ 637679929 h 1075"/>
              <a:gd name="T32" fmla="*/ 2147483647 w 930"/>
              <a:gd name="T33" fmla="*/ 637679929 h 1075"/>
              <a:gd name="T34" fmla="*/ 1063709700 w 930"/>
              <a:gd name="T35" fmla="*/ 0 h 1075"/>
              <a:gd name="T36" fmla="*/ 0 w 930"/>
              <a:gd name="T37" fmla="*/ 657172249 h 1075"/>
              <a:gd name="T38" fmla="*/ 401846366 w 930"/>
              <a:gd name="T39" fmla="*/ 659957343 h 1075"/>
              <a:gd name="T40" fmla="*/ 416618913 w 930"/>
              <a:gd name="T41" fmla="*/ 832604801 h 1075"/>
              <a:gd name="T42" fmla="*/ 443212590 w 930"/>
              <a:gd name="T43" fmla="*/ 1008035893 h 1075"/>
              <a:gd name="T44" fmla="*/ 487533773 w 930"/>
              <a:gd name="T45" fmla="*/ 1175113162 h 1075"/>
              <a:gd name="T46" fmla="*/ 537764556 w 930"/>
              <a:gd name="T47" fmla="*/ 1344975526 h 1075"/>
              <a:gd name="T48" fmla="*/ 602767884 w 930"/>
              <a:gd name="T49" fmla="*/ 1506484277 h 1075"/>
              <a:gd name="T50" fmla="*/ 682547197 w 930"/>
              <a:gd name="T51" fmla="*/ 1665207933 h 1075"/>
              <a:gd name="T52" fmla="*/ 774144203 w 930"/>
              <a:gd name="T53" fmla="*/ 1818363488 h 1075"/>
              <a:gd name="T54" fmla="*/ 874605767 w 930"/>
              <a:gd name="T55" fmla="*/ 1960378250 h 1075"/>
              <a:gd name="T56" fmla="*/ 983930387 w 930"/>
              <a:gd name="T57" fmla="*/ 2094041067 h 1075"/>
              <a:gd name="T58" fmla="*/ 1105075923 w 930"/>
              <a:gd name="T59" fmla="*/ 2147483647 h 1075"/>
              <a:gd name="T60" fmla="*/ 1238039152 w 930"/>
              <a:gd name="T61" fmla="*/ 2147483647 h 1075"/>
              <a:gd name="T62" fmla="*/ 1373957234 w 930"/>
              <a:gd name="T63" fmla="*/ 2147483647 h 1075"/>
              <a:gd name="T64" fmla="*/ 1518739875 w 930"/>
              <a:gd name="T65" fmla="*/ 2147483647 h 1075"/>
              <a:gd name="T66" fmla="*/ 1672387075 w 930"/>
              <a:gd name="T67" fmla="*/ 2147483647 h 1075"/>
              <a:gd name="T68" fmla="*/ 1831942692 w 930"/>
              <a:gd name="T69" fmla="*/ 2147483647 h 1075"/>
              <a:gd name="T70" fmla="*/ 1994454451 w 930"/>
              <a:gd name="T71" fmla="*/ 2147483647 h 1075"/>
              <a:gd name="T72" fmla="*/ 2147483647 w 930"/>
              <a:gd name="T73" fmla="*/ 2147483647 h 1075"/>
              <a:gd name="T74" fmla="*/ 2147483647 w 930"/>
              <a:gd name="T75" fmla="*/ 2147483647 h 1075"/>
              <a:gd name="T76" fmla="*/ 2147483647 w 930"/>
              <a:gd name="T77" fmla="*/ 2147483647 h 1075"/>
              <a:gd name="T78" fmla="*/ 2147483647 w 930"/>
              <a:gd name="T79" fmla="*/ 2147483647 h 1075"/>
              <a:gd name="T80" fmla="*/ 2147483647 w 930"/>
              <a:gd name="T81" fmla="*/ 2147483647 h 1075"/>
              <a:gd name="T82" fmla="*/ 2147483647 w 930"/>
              <a:gd name="T83" fmla="*/ 1796086074 h 10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930"/>
              <a:gd name="T127" fmla="*/ 0 h 1075"/>
              <a:gd name="T128" fmla="*/ 930 w 930"/>
              <a:gd name="T129" fmla="*/ 1075 h 10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930" h="1075">
                <a:moveTo>
                  <a:pt x="929" y="645"/>
                </a:moveTo>
                <a:lnTo>
                  <a:pt x="887" y="634"/>
                </a:lnTo>
                <a:lnTo>
                  <a:pt x="847" y="620"/>
                </a:lnTo>
                <a:lnTo>
                  <a:pt x="807" y="603"/>
                </a:lnTo>
                <a:lnTo>
                  <a:pt x="771" y="582"/>
                </a:lnTo>
                <a:lnTo>
                  <a:pt x="735" y="557"/>
                </a:lnTo>
                <a:lnTo>
                  <a:pt x="703" y="529"/>
                </a:lnTo>
                <a:lnTo>
                  <a:pt x="673" y="497"/>
                </a:lnTo>
                <a:lnTo>
                  <a:pt x="648" y="465"/>
                </a:lnTo>
                <a:lnTo>
                  <a:pt x="624" y="428"/>
                </a:lnTo>
                <a:lnTo>
                  <a:pt x="607" y="398"/>
                </a:lnTo>
                <a:lnTo>
                  <a:pt x="594" y="366"/>
                </a:lnTo>
                <a:lnTo>
                  <a:pt x="583" y="332"/>
                </a:lnTo>
                <a:lnTo>
                  <a:pt x="577" y="298"/>
                </a:lnTo>
                <a:lnTo>
                  <a:pt x="575" y="264"/>
                </a:lnTo>
                <a:lnTo>
                  <a:pt x="576" y="229"/>
                </a:lnTo>
                <a:lnTo>
                  <a:pt x="748" y="229"/>
                </a:lnTo>
                <a:lnTo>
                  <a:pt x="360" y="0"/>
                </a:lnTo>
                <a:lnTo>
                  <a:pt x="0" y="236"/>
                </a:lnTo>
                <a:lnTo>
                  <a:pt x="136" y="237"/>
                </a:lnTo>
                <a:lnTo>
                  <a:pt x="141" y="299"/>
                </a:lnTo>
                <a:lnTo>
                  <a:pt x="150" y="362"/>
                </a:lnTo>
                <a:lnTo>
                  <a:pt x="165" y="422"/>
                </a:lnTo>
                <a:lnTo>
                  <a:pt x="182" y="483"/>
                </a:lnTo>
                <a:lnTo>
                  <a:pt x="204" y="541"/>
                </a:lnTo>
                <a:lnTo>
                  <a:pt x="231" y="598"/>
                </a:lnTo>
                <a:lnTo>
                  <a:pt x="262" y="653"/>
                </a:lnTo>
                <a:lnTo>
                  <a:pt x="296" y="704"/>
                </a:lnTo>
                <a:lnTo>
                  <a:pt x="333" y="752"/>
                </a:lnTo>
                <a:lnTo>
                  <a:pt x="374" y="797"/>
                </a:lnTo>
                <a:lnTo>
                  <a:pt x="419" y="841"/>
                </a:lnTo>
                <a:lnTo>
                  <a:pt x="465" y="880"/>
                </a:lnTo>
                <a:lnTo>
                  <a:pt x="514" y="917"/>
                </a:lnTo>
                <a:lnTo>
                  <a:pt x="566" y="951"/>
                </a:lnTo>
                <a:lnTo>
                  <a:pt x="620" y="980"/>
                </a:lnTo>
                <a:lnTo>
                  <a:pt x="675" y="1007"/>
                </a:lnTo>
                <a:lnTo>
                  <a:pt x="732" y="1029"/>
                </a:lnTo>
                <a:lnTo>
                  <a:pt x="790" y="1048"/>
                </a:lnTo>
                <a:lnTo>
                  <a:pt x="849" y="1062"/>
                </a:lnTo>
                <a:lnTo>
                  <a:pt x="910" y="1074"/>
                </a:lnTo>
                <a:lnTo>
                  <a:pt x="772" y="845"/>
                </a:lnTo>
                <a:lnTo>
                  <a:pt x="929" y="645"/>
                </a:lnTo>
              </a:path>
            </a:pathLst>
          </a:custGeom>
          <a:solidFill>
            <a:srgbClr val="0070C0"/>
          </a:solidFill>
          <a:ln w="12700" cap="rnd" cmpd="sng">
            <a:noFill/>
            <a:prstDash val="solid"/>
            <a:round/>
            <a:headEnd/>
            <a:tailEnd/>
          </a:ln>
        </p:spPr>
        <p:txBody>
          <a:bodyPr/>
          <a:lstStyle/>
          <a:p>
            <a:endParaRPr lang="zh-CN" altLang="en-US"/>
          </a:p>
        </p:txBody>
      </p:sp>
      <p:sp>
        <p:nvSpPr>
          <p:cNvPr id="40" name="Freeform 7"/>
          <p:cNvSpPr>
            <a:spLocks/>
          </p:cNvSpPr>
          <p:nvPr/>
        </p:nvSpPr>
        <p:spPr bwMode="blackWhite">
          <a:xfrm>
            <a:off x="4529138" y="1455738"/>
            <a:ext cx="1620837" cy="1778000"/>
          </a:xfrm>
          <a:custGeom>
            <a:avLst/>
            <a:gdLst>
              <a:gd name="T0" fmla="*/ 1636684426 w 943"/>
              <a:gd name="T1" fmla="*/ 2147483647 h 1065"/>
              <a:gd name="T2" fmla="*/ 2147483647 w 943"/>
              <a:gd name="T3" fmla="*/ 2147483647 h 1065"/>
              <a:gd name="T4" fmla="*/ 2147483647 w 943"/>
              <a:gd name="T5" fmla="*/ 2147483647 h 1065"/>
              <a:gd name="T6" fmla="*/ 2147483647 w 943"/>
              <a:gd name="T7" fmla="*/ 2147483647 h 1065"/>
              <a:gd name="T8" fmla="*/ 2147483647 w 943"/>
              <a:gd name="T9" fmla="*/ 1995617103 h 1065"/>
              <a:gd name="T10" fmla="*/ 2147483647 w 943"/>
              <a:gd name="T11" fmla="*/ 1825600313 h 1065"/>
              <a:gd name="T12" fmla="*/ 2147483647 w 943"/>
              <a:gd name="T13" fmla="*/ 1658369473 h 1065"/>
              <a:gd name="T14" fmla="*/ 2109374429 w 943"/>
              <a:gd name="T15" fmla="*/ 1493925417 h 1065"/>
              <a:gd name="T16" fmla="*/ 2032562589 w 943"/>
              <a:gd name="T17" fmla="*/ 1337843800 h 1065"/>
              <a:gd name="T18" fmla="*/ 1943933938 w 943"/>
              <a:gd name="T19" fmla="*/ 1184548550 h 1065"/>
              <a:gd name="T20" fmla="*/ 1843486759 w 943"/>
              <a:gd name="T21" fmla="*/ 1036829373 h 1065"/>
              <a:gd name="T22" fmla="*/ 1731222341 w 943"/>
              <a:gd name="T23" fmla="*/ 900257332 h 1065"/>
              <a:gd name="T24" fmla="*/ 1616005439 w 943"/>
              <a:gd name="T25" fmla="*/ 766473119 h 1065"/>
              <a:gd name="T26" fmla="*/ 1483060744 w 943"/>
              <a:gd name="T27" fmla="*/ 646624288 h 1065"/>
              <a:gd name="T28" fmla="*/ 1344208504 w 943"/>
              <a:gd name="T29" fmla="*/ 532349859 h 1065"/>
              <a:gd name="T30" fmla="*/ 1196494087 w 943"/>
              <a:gd name="T31" fmla="*/ 426437766 h 1065"/>
              <a:gd name="T32" fmla="*/ 1039915773 w 943"/>
              <a:gd name="T33" fmla="*/ 334460950 h 1065"/>
              <a:gd name="T34" fmla="*/ 880382612 w 943"/>
              <a:gd name="T35" fmla="*/ 248058537 h 1065"/>
              <a:gd name="T36" fmla="*/ 711987489 w 943"/>
              <a:gd name="T37" fmla="*/ 175591245 h 1065"/>
              <a:gd name="T38" fmla="*/ 537683101 w 943"/>
              <a:gd name="T39" fmla="*/ 114274481 h 1065"/>
              <a:gd name="T40" fmla="*/ 360425692 w 943"/>
              <a:gd name="T41" fmla="*/ 64104827 h 1065"/>
              <a:gd name="T42" fmla="*/ 180211987 w 943"/>
              <a:gd name="T43" fmla="*/ 25083986 h 1065"/>
              <a:gd name="T44" fmla="*/ 0 w 943"/>
              <a:gd name="T45" fmla="*/ 0 h 1065"/>
              <a:gd name="T46" fmla="*/ 404740018 w 943"/>
              <a:gd name="T47" fmla="*/ 629901079 h 1065"/>
              <a:gd name="T48" fmla="*/ 14771448 w 943"/>
              <a:gd name="T49" fmla="*/ 1257015790 h 1065"/>
              <a:gd name="T50" fmla="*/ 141806926 w 943"/>
              <a:gd name="T51" fmla="*/ 1296036612 h 1065"/>
              <a:gd name="T52" fmla="*/ 265887778 w 943"/>
              <a:gd name="T53" fmla="*/ 1346204570 h 1065"/>
              <a:gd name="T54" fmla="*/ 384059312 w 943"/>
              <a:gd name="T55" fmla="*/ 1407523004 h 1065"/>
              <a:gd name="T56" fmla="*/ 496323408 w 943"/>
              <a:gd name="T57" fmla="*/ 1479990244 h 1065"/>
              <a:gd name="T58" fmla="*/ 596768868 w 943"/>
              <a:gd name="T59" fmla="*/ 1563604621 h 1065"/>
              <a:gd name="T60" fmla="*/ 688353869 w 943"/>
              <a:gd name="T61" fmla="*/ 1655581437 h 1065"/>
              <a:gd name="T62" fmla="*/ 774027888 w 943"/>
              <a:gd name="T63" fmla="*/ 1753133073 h 1065"/>
              <a:gd name="T64" fmla="*/ 841977551 w 943"/>
              <a:gd name="T65" fmla="*/ 1861833098 h 1065"/>
              <a:gd name="T66" fmla="*/ 901063318 w 943"/>
              <a:gd name="T67" fmla="*/ 1976107527 h 1065"/>
              <a:gd name="T68" fmla="*/ 948332490 w 943"/>
              <a:gd name="T69" fmla="*/ 2093168322 h 1065"/>
              <a:gd name="T70" fmla="*/ 983782919 w 943"/>
              <a:gd name="T71" fmla="*/ 2147483647 h 1065"/>
              <a:gd name="T72" fmla="*/ 1004463625 w 943"/>
              <a:gd name="T73" fmla="*/ 2147483647 h 1065"/>
              <a:gd name="T74" fmla="*/ 555409175 w 943"/>
              <a:gd name="T75" fmla="*/ 2147483647 h 1065"/>
              <a:gd name="T76" fmla="*/ 1636684426 w 943"/>
              <a:gd name="T77" fmla="*/ 2147483647 h 106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43"/>
              <a:gd name="T118" fmla="*/ 0 h 1065"/>
              <a:gd name="T119" fmla="*/ 943 w 943"/>
              <a:gd name="T120" fmla="*/ 1065 h 106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43" h="1065">
                <a:moveTo>
                  <a:pt x="554" y="1064"/>
                </a:moveTo>
                <a:lnTo>
                  <a:pt x="942" y="840"/>
                </a:lnTo>
                <a:lnTo>
                  <a:pt x="781" y="840"/>
                </a:lnTo>
                <a:lnTo>
                  <a:pt x="776" y="778"/>
                </a:lnTo>
                <a:lnTo>
                  <a:pt x="767" y="716"/>
                </a:lnTo>
                <a:lnTo>
                  <a:pt x="754" y="655"/>
                </a:lnTo>
                <a:lnTo>
                  <a:pt x="737" y="595"/>
                </a:lnTo>
                <a:lnTo>
                  <a:pt x="714" y="536"/>
                </a:lnTo>
                <a:lnTo>
                  <a:pt x="688" y="480"/>
                </a:lnTo>
                <a:lnTo>
                  <a:pt x="658" y="425"/>
                </a:lnTo>
                <a:lnTo>
                  <a:pt x="624" y="372"/>
                </a:lnTo>
                <a:lnTo>
                  <a:pt x="586" y="323"/>
                </a:lnTo>
                <a:lnTo>
                  <a:pt x="547" y="275"/>
                </a:lnTo>
                <a:lnTo>
                  <a:pt x="502" y="232"/>
                </a:lnTo>
                <a:lnTo>
                  <a:pt x="455" y="191"/>
                </a:lnTo>
                <a:lnTo>
                  <a:pt x="405" y="153"/>
                </a:lnTo>
                <a:lnTo>
                  <a:pt x="352" y="120"/>
                </a:lnTo>
                <a:lnTo>
                  <a:pt x="298" y="89"/>
                </a:lnTo>
                <a:lnTo>
                  <a:pt x="241" y="63"/>
                </a:lnTo>
                <a:lnTo>
                  <a:pt x="182" y="41"/>
                </a:lnTo>
                <a:lnTo>
                  <a:pt x="122" y="23"/>
                </a:lnTo>
                <a:lnTo>
                  <a:pt x="61" y="9"/>
                </a:lnTo>
                <a:lnTo>
                  <a:pt x="0" y="0"/>
                </a:lnTo>
                <a:lnTo>
                  <a:pt x="137" y="226"/>
                </a:lnTo>
                <a:lnTo>
                  <a:pt x="5" y="451"/>
                </a:lnTo>
                <a:lnTo>
                  <a:pt x="48" y="465"/>
                </a:lnTo>
                <a:lnTo>
                  <a:pt x="90" y="483"/>
                </a:lnTo>
                <a:lnTo>
                  <a:pt x="130" y="505"/>
                </a:lnTo>
                <a:lnTo>
                  <a:pt x="168" y="531"/>
                </a:lnTo>
                <a:lnTo>
                  <a:pt x="202" y="561"/>
                </a:lnTo>
                <a:lnTo>
                  <a:pt x="233" y="594"/>
                </a:lnTo>
                <a:lnTo>
                  <a:pt x="262" y="629"/>
                </a:lnTo>
                <a:lnTo>
                  <a:pt x="285" y="668"/>
                </a:lnTo>
                <a:lnTo>
                  <a:pt x="305" y="709"/>
                </a:lnTo>
                <a:lnTo>
                  <a:pt x="321" y="751"/>
                </a:lnTo>
                <a:lnTo>
                  <a:pt x="333" y="795"/>
                </a:lnTo>
                <a:lnTo>
                  <a:pt x="340" y="840"/>
                </a:lnTo>
                <a:lnTo>
                  <a:pt x="188" y="841"/>
                </a:lnTo>
                <a:lnTo>
                  <a:pt x="554" y="1064"/>
                </a:lnTo>
              </a:path>
            </a:pathLst>
          </a:custGeom>
          <a:solidFill>
            <a:srgbClr val="0070C0"/>
          </a:solidFill>
          <a:ln w="12700" cap="rnd" cmpd="sng">
            <a:noFill/>
            <a:prstDash val="solid"/>
            <a:round/>
            <a:headEnd/>
            <a:tailEnd/>
          </a:ln>
        </p:spPr>
        <p:txBody>
          <a:bodyPr/>
          <a:lstStyle/>
          <a:p>
            <a:endParaRPr lang="zh-CN" altLang="en-US"/>
          </a:p>
        </p:txBody>
      </p:sp>
      <p:sp>
        <p:nvSpPr>
          <p:cNvPr id="108549" name="TextBox 41"/>
          <p:cNvSpPr txBox="1">
            <a:spLocks noChangeArrowheads="1"/>
          </p:cNvSpPr>
          <p:nvPr/>
        </p:nvSpPr>
        <p:spPr bwMode="auto">
          <a:xfrm>
            <a:off x="5715000" y="1785938"/>
            <a:ext cx="1570038" cy="369887"/>
          </a:xfrm>
          <a:prstGeom prst="rect">
            <a:avLst/>
          </a:prstGeom>
          <a:noFill/>
          <a:ln w="9525">
            <a:noFill/>
            <a:miter lim="800000"/>
            <a:headEnd/>
            <a:tailEnd/>
          </a:ln>
        </p:spPr>
        <p:txBody>
          <a:bodyPr wrap="none">
            <a:spAutoFit/>
          </a:bodyPr>
          <a:lstStyle/>
          <a:p>
            <a:r>
              <a:rPr lang="zh-CN" altLang="en-US" b="1">
                <a:solidFill>
                  <a:srgbClr val="1585D1"/>
                </a:solidFill>
                <a:latin typeface="汉仪中圆简"/>
                <a:ea typeface="汉仪中圆简"/>
                <a:cs typeface="汉仪中圆简"/>
              </a:rPr>
              <a:t>评估运动风险</a:t>
            </a:r>
          </a:p>
        </p:txBody>
      </p:sp>
      <p:sp>
        <p:nvSpPr>
          <p:cNvPr id="108550" name="TextBox 44"/>
          <p:cNvSpPr txBox="1">
            <a:spLocks noChangeArrowheads="1"/>
          </p:cNvSpPr>
          <p:nvPr/>
        </p:nvSpPr>
        <p:spPr bwMode="auto">
          <a:xfrm>
            <a:off x="5500688" y="3786188"/>
            <a:ext cx="1800225" cy="369887"/>
          </a:xfrm>
          <a:prstGeom prst="rect">
            <a:avLst/>
          </a:prstGeom>
          <a:noFill/>
          <a:ln w="9525">
            <a:noFill/>
            <a:miter lim="800000"/>
            <a:headEnd/>
            <a:tailEnd/>
          </a:ln>
        </p:spPr>
        <p:txBody>
          <a:bodyPr wrap="none">
            <a:spAutoFit/>
          </a:bodyPr>
          <a:lstStyle/>
          <a:p>
            <a:r>
              <a:rPr lang="zh-CN" altLang="en-US" b="1">
                <a:solidFill>
                  <a:srgbClr val="1585D1"/>
                </a:solidFill>
                <a:latin typeface="汉仪中圆简"/>
                <a:ea typeface="汉仪中圆简"/>
                <a:cs typeface="汉仪中圆简"/>
              </a:rPr>
              <a:t>完整、全面健身</a:t>
            </a:r>
          </a:p>
        </p:txBody>
      </p:sp>
      <p:sp>
        <p:nvSpPr>
          <p:cNvPr id="108551" name="TextBox 47"/>
          <p:cNvSpPr txBox="1">
            <a:spLocks noChangeArrowheads="1"/>
          </p:cNvSpPr>
          <p:nvPr/>
        </p:nvSpPr>
        <p:spPr bwMode="auto">
          <a:xfrm>
            <a:off x="1585913" y="3578225"/>
            <a:ext cx="1570037" cy="369888"/>
          </a:xfrm>
          <a:prstGeom prst="rect">
            <a:avLst/>
          </a:prstGeom>
          <a:noFill/>
          <a:ln w="9525">
            <a:noFill/>
            <a:miter lim="800000"/>
            <a:headEnd/>
            <a:tailEnd/>
          </a:ln>
        </p:spPr>
        <p:txBody>
          <a:bodyPr wrap="none">
            <a:spAutoFit/>
          </a:bodyPr>
          <a:lstStyle/>
          <a:p>
            <a:r>
              <a:rPr lang="zh-CN" altLang="en-US" b="1">
                <a:solidFill>
                  <a:srgbClr val="1585D1"/>
                </a:solidFill>
                <a:latin typeface="汉仪中圆简"/>
                <a:ea typeface="汉仪中圆简"/>
                <a:cs typeface="汉仪中圆简"/>
              </a:rPr>
              <a:t>坚持养成习惯</a:t>
            </a:r>
          </a:p>
        </p:txBody>
      </p:sp>
      <p:sp>
        <p:nvSpPr>
          <p:cNvPr id="108552" name="TextBox 50"/>
          <p:cNvSpPr txBox="1">
            <a:spLocks noChangeArrowheads="1"/>
          </p:cNvSpPr>
          <p:nvPr/>
        </p:nvSpPr>
        <p:spPr bwMode="auto">
          <a:xfrm>
            <a:off x="1785938" y="1500188"/>
            <a:ext cx="1570037" cy="369887"/>
          </a:xfrm>
          <a:prstGeom prst="rect">
            <a:avLst/>
          </a:prstGeom>
          <a:noFill/>
          <a:ln w="9525">
            <a:noFill/>
            <a:miter lim="800000"/>
            <a:headEnd/>
            <a:tailEnd/>
          </a:ln>
        </p:spPr>
        <p:txBody>
          <a:bodyPr wrap="none">
            <a:spAutoFit/>
          </a:bodyPr>
          <a:lstStyle/>
          <a:p>
            <a:r>
              <a:rPr lang="zh-CN" altLang="en-US" b="1">
                <a:solidFill>
                  <a:srgbClr val="1585D1"/>
                </a:solidFill>
                <a:latin typeface="汉仪中圆简"/>
                <a:ea typeface="汉仪中圆简"/>
                <a:cs typeface="汉仪中圆简"/>
              </a:rPr>
              <a:t>科学健身原则</a:t>
            </a:r>
          </a:p>
        </p:txBody>
      </p:sp>
      <p:sp>
        <p:nvSpPr>
          <p:cNvPr id="53" name="TextBox 52"/>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08554" name="文本框 3"/>
          <p:cNvSpPr txBox="1">
            <a:spLocks noChangeArrowheads="1"/>
          </p:cNvSpPr>
          <p:nvPr/>
        </p:nvSpPr>
        <p:spPr bwMode="auto">
          <a:xfrm>
            <a:off x="266700" y="147638"/>
            <a:ext cx="2954338"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科学健身，快乐生活</a:t>
            </a:r>
          </a:p>
        </p:txBody>
      </p:sp>
      <p:sp>
        <p:nvSpPr>
          <p:cNvPr id="108555" name="矩形 20"/>
          <p:cNvSpPr>
            <a:spLocks noChangeArrowheads="1"/>
          </p:cNvSpPr>
          <p:nvPr/>
        </p:nvSpPr>
        <p:spPr bwMode="auto">
          <a:xfrm>
            <a:off x="3429000" y="1714500"/>
            <a:ext cx="560388" cy="523875"/>
          </a:xfrm>
          <a:prstGeom prst="rect">
            <a:avLst/>
          </a:prstGeom>
          <a:noFill/>
          <a:ln w="9525">
            <a:noFill/>
            <a:miter lim="800000"/>
            <a:headEnd/>
            <a:tailEnd/>
          </a:ln>
        </p:spPr>
        <p:txBody>
          <a:bodyPr>
            <a:spAutoFit/>
          </a:bodyPr>
          <a:lstStyle/>
          <a:p>
            <a:r>
              <a:rPr lang="zh-CN" altLang="en-US" sz="2800" b="1">
                <a:solidFill>
                  <a:srgbClr val="FF6600"/>
                </a:solidFill>
                <a:latin typeface="微软雅黑"/>
                <a:ea typeface="微软雅黑"/>
                <a:cs typeface="微软雅黑"/>
              </a:rPr>
              <a:t>①</a:t>
            </a:r>
            <a:endParaRPr lang="zh-CN" altLang="en-US" sz="2800" b="1">
              <a:solidFill>
                <a:srgbClr val="FF6600"/>
              </a:solidFill>
            </a:endParaRPr>
          </a:p>
        </p:txBody>
      </p:sp>
      <p:sp>
        <p:nvSpPr>
          <p:cNvPr id="108556" name="矩形 21"/>
          <p:cNvSpPr>
            <a:spLocks noChangeArrowheads="1"/>
          </p:cNvSpPr>
          <p:nvPr/>
        </p:nvSpPr>
        <p:spPr bwMode="auto">
          <a:xfrm>
            <a:off x="3143250" y="3143250"/>
            <a:ext cx="560388" cy="523875"/>
          </a:xfrm>
          <a:prstGeom prst="rect">
            <a:avLst/>
          </a:prstGeom>
          <a:noFill/>
          <a:ln w="9525">
            <a:noFill/>
            <a:miter lim="800000"/>
            <a:headEnd/>
            <a:tailEnd/>
          </a:ln>
        </p:spPr>
        <p:txBody>
          <a:bodyPr>
            <a:spAutoFit/>
          </a:bodyPr>
          <a:lstStyle/>
          <a:p>
            <a:r>
              <a:rPr lang="zh-CN" altLang="en-US" sz="2800" b="1">
                <a:solidFill>
                  <a:srgbClr val="FF6600"/>
                </a:solidFill>
                <a:latin typeface="微软雅黑"/>
                <a:ea typeface="微软雅黑"/>
                <a:cs typeface="微软雅黑"/>
              </a:rPr>
              <a:t>④</a:t>
            </a:r>
            <a:endParaRPr lang="zh-CN" altLang="en-US" sz="2800" b="1">
              <a:solidFill>
                <a:srgbClr val="FF6600"/>
              </a:solidFill>
            </a:endParaRPr>
          </a:p>
        </p:txBody>
      </p:sp>
      <p:sp>
        <p:nvSpPr>
          <p:cNvPr id="108557" name="矩形 22"/>
          <p:cNvSpPr>
            <a:spLocks noChangeArrowheads="1"/>
          </p:cNvSpPr>
          <p:nvPr/>
        </p:nvSpPr>
        <p:spPr bwMode="auto">
          <a:xfrm>
            <a:off x="4786313" y="3500438"/>
            <a:ext cx="560387" cy="523875"/>
          </a:xfrm>
          <a:prstGeom prst="rect">
            <a:avLst/>
          </a:prstGeom>
          <a:noFill/>
          <a:ln w="9525">
            <a:noFill/>
            <a:miter lim="800000"/>
            <a:headEnd/>
            <a:tailEnd/>
          </a:ln>
        </p:spPr>
        <p:txBody>
          <a:bodyPr>
            <a:spAutoFit/>
          </a:bodyPr>
          <a:lstStyle/>
          <a:p>
            <a:r>
              <a:rPr lang="zh-CN" altLang="en-US" sz="2800" b="1">
                <a:solidFill>
                  <a:srgbClr val="FF6600"/>
                </a:solidFill>
                <a:latin typeface="微软雅黑"/>
                <a:ea typeface="微软雅黑"/>
                <a:cs typeface="微软雅黑"/>
              </a:rPr>
              <a:t>③</a:t>
            </a:r>
            <a:endParaRPr lang="zh-CN" altLang="en-US" sz="2800" b="1">
              <a:solidFill>
                <a:srgbClr val="FF6600"/>
              </a:solidFill>
            </a:endParaRPr>
          </a:p>
        </p:txBody>
      </p:sp>
      <p:sp>
        <p:nvSpPr>
          <p:cNvPr id="108558" name="矩形 23"/>
          <p:cNvSpPr>
            <a:spLocks noChangeArrowheads="1"/>
          </p:cNvSpPr>
          <p:nvPr/>
        </p:nvSpPr>
        <p:spPr bwMode="auto">
          <a:xfrm>
            <a:off x="5000625" y="2071688"/>
            <a:ext cx="560388" cy="523875"/>
          </a:xfrm>
          <a:prstGeom prst="rect">
            <a:avLst/>
          </a:prstGeom>
          <a:noFill/>
          <a:ln w="9525">
            <a:noFill/>
            <a:miter lim="800000"/>
            <a:headEnd/>
            <a:tailEnd/>
          </a:ln>
        </p:spPr>
        <p:txBody>
          <a:bodyPr>
            <a:spAutoFit/>
          </a:bodyPr>
          <a:lstStyle/>
          <a:p>
            <a:r>
              <a:rPr lang="zh-CN" altLang="en-US" sz="2800" b="1">
                <a:solidFill>
                  <a:srgbClr val="FF6600"/>
                </a:solidFill>
                <a:latin typeface="微软雅黑"/>
                <a:ea typeface="微软雅黑"/>
                <a:cs typeface="微软雅黑"/>
              </a:rPr>
              <a:t>②</a:t>
            </a:r>
            <a:endParaRPr lang="zh-CN" altLang="en-US" sz="2800" b="1">
              <a:solidFill>
                <a:srgbClr val="FF6600"/>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up)">
                                      <p:cBhvr>
                                        <p:cTn id="11" dur="500"/>
                                        <p:tgtEl>
                                          <p:spTgt spid="40"/>
                                        </p:tgtEl>
                                      </p:cBhvr>
                                    </p:animEffect>
                                  </p:childTnLst>
                                </p:cTn>
                              </p:par>
                            </p:childTnLst>
                          </p:cTn>
                        </p:par>
                        <p:par>
                          <p:cTn id="12" fill="hold" nodeType="afterGroup">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nodeType="afterGroup">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3"/>
                                        </p:tgtEl>
                                        <p:attrNameLst>
                                          <p:attrName>style.visibility</p:attrName>
                                        </p:attrNameLst>
                                      </p:cBhvr>
                                      <p:to>
                                        <p:strVal val="visible"/>
                                      </p:to>
                                    </p:set>
                                    <p:animEffect transition="in" filter="fade">
                                      <p:cBhvr>
                                        <p:cTn id="23"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5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4"/>
          <p:cNvGrpSpPr>
            <a:grpSpLocks/>
          </p:cNvGrpSpPr>
          <p:nvPr/>
        </p:nvGrpSpPr>
        <p:grpSpPr bwMode="auto">
          <a:xfrm>
            <a:off x="3876675" y="2395538"/>
            <a:ext cx="2079625" cy="2079625"/>
            <a:chOff x="4380657" y="2035895"/>
            <a:chExt cx="2079625" cy="2079625"/>
          </a:xfrm>
        </p:grpSpPr>
        <p:grpSp>
          <p:nvGrpSpPr>
            <p:cNvPr id="110616" name="Group 8"/>
            <p:cNvGrpSpPr>
              <a:grpSpLocks/>
            </p:cNvGrpSpPr>
            <p:nvPr/>
          </p:nvGrpSpPr>
          <p:grpSpPr bwMode="auto">
            <a:xfrm>
              <a:off x="4380657" y="2035895"/>
              <a:ext cx="2079625" cy="2079625"/>
              <a:chOff x="3242" y="1969"/>
              <a:chExt cx="1310" cy="1310"/>
            </a:xfrm>
          </p:grpSpPr>
          <p:sp>
            <p:nvSpPr>
              <p:cNvPr id="110618" name="Freeform 9"/>
              <p:cNvSpPr>
                <a:spLocks/>
              </p:cNvSpPr>
              <p:nvPr/>
            </p:nvSpPr>
            <p:spPr bwMode="auto">
              <a:xfrm>
                <a:off x="3242" y="1969"/>
                <a:ext cx="1310" cy="327"/>
              </a:xfrm>
              <a:custGeom>
                <a:avLst/>
                <a:gdLst>
                  <a:gd name="T0" fmla="*/ 558 w 2304"/>
                  <a:gd name="T1" fmla="*/ 0 h 576"/>
                  <a:gd name="T2" fmla="*/ 0 w 2304"/>
                  <a:gd name="T3" fmla="*/ 0 h 576"/>
                  <a:gd name="T4" fmla="*/ 186 w 2304"/>
                  <a:gd name="T5" fmla="*/ 186 h 576"/>
                  <a:gd name="T6" fmla="*/ 745 w 2304"/>
                  <a:gd name="T7" fmla="*/ 186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chemeClr val="accent2"/>
              </a:solidFill>
              <a:ln w="9525">
                <a:noFill/>
                <a:round/>
                <a:headEnd/>
                <a:tailEnd/>
              </a:ln>
            </p:spPr>
            <p:txBody>
              <a:bodyPr/>
              <a:lstStyle/>
              <a:p>
                <a:endParaRPr lang="zh-CN" altLang="en-US"/>
              </a:p>
            </p:txBody>
          </p:sp>
          <p:sp>
            <p:nvSpPr>
              <p:cNvPr id="39" name="Rectangle 10"/>
              <p:cNvSpPr>
                <a:spLocks noChangeArrowheads="1"/>
              </p:cNvSpPr>
              <p:nvPr/>
            </p:nvSpPr>
            <p:spPr bwMode="auto">
              <a:xfrm>
                <a:off x="3569" y="2296"/>
                <a:ext cx="983" cy="983"/>
              </a:xfrm>
              <a:prstGeom prst="rect">
                <a:avLst/>
              </a:prstGeom>
              <a:solidFill>
                <a:schemeClr val="accent2">
                  <a:lumMod val="75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40" name="Freeform 11"/>
              <p:cNvSpPr/>
              <p:nvPr/>
            </p:nvSpPr>
            <p:spPr bwMode="auto">
              <a:xfrm>
                <a:off x="3242" y="1969"/>
                <a:ext cx="327" cy="1310"/>
              </a:xfrm>
              <a:custGeom>
                <a:avLst/>
                <a:gdLst>
                  <a:gd name="T0" fmla="*/ 0 w 576"/>
                  <a:gd name="T1" fmla="*/ 0 h 2304"/>
                  <a:gd name="T2" fmla="*/ 0 w 576"/>
                  <a:gd name="T3" fmla="*/ 1728 h 2304"/>
                  <a:gd name="T4" fmla="*/ 576 w 576"/>
                  <a:gd name="T5" fmla="*/ 2304 h 2304"/>
                  <a:gd name="T6" fmla="*/ 576 w 576"/>
                  <a:gd name="T7" fmla="*/ 576 h 2304"/>
                  <a:gd name="T8" fmla="*/ 0 w 576"/>
                  <a:gd name="T9" fmla="*/ 0 h 2304"/>
                </a:gdLst>
                <a:ahLst/>
                <a:cxnLst>
                  <a:cxn ang="0">
                    <a:pos x="T0" y="T1"/>
                  </a:cxn>
                  <a:cxn ang="0">
                    <a:pos x="T2" y="T3"/>
                  </a:cxn>
                  <a:cxn ang="0">
                    <a:pos x="T4" y="T5"/>
                  </a:cxn>
                  <a:cxn ang="0">
                    <a:pos x="T6" y="T7"/>
                  </a:cxn>
                  <a:cxn ang="0">
                    <a:pos x="T8" y="T9"/>
                  </a:cxn>
                </a:cxnLst>
                <a:rect l="0" t="0" r="r" b="b"/>
                <a:pathLst>
                  <a:path w="576" h="2304">
                    <a:moveTo>
                      <a:pt x="0" y="0"/>
                    </a:moveTo>
                    <a:lnTo>
                      <a:pt x="0" y="1728"/>
                    </a:lnTo>
                    <a:lnTo>
                      <a:pt x="576" y="2304"/>
                    </a:lnTo>
                    <a:lnTo>
                      <a:pt x="576" y="576"/>
                    </a:lnTo>
                    <a:lnTo>
                      <a:pt x="0" y="0"/>
                    </a:lnTo>
                    <a:close/>
                  </a:path>
                </a:pathLst>
              </a:custGeom>
              <a:solidFill>
                <a:schemeClr val="accent2">
                  <a:lumMod val="50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grpSp>
        <p:sp>
          <p:nvSpPr>
            <p:cNvPr id="110617" name="Text Box 25"/>
            <p:cNvSpPr txBox="1">
              <a:spLocks noChangeArrowheads="1"/>
            </p:cNvSpPr>
            <p:nvPr/>
          </p:nvSpPr>
          <p:spPr bwMode="auto">
            <a:xfrm>
              <a:off x="5075982" y="3140801"/>
              <a:ext cx="1116012" cy="369332"/>
            </a:xfrm>
            <a:prstGeom prst="rect">
              <a:avLst/>
            </a:prstGeom>
            <a:noFill/>
            <a:ln w="9525">
              <a:noFill/>
              <a:miter lim="800000"/>
              <a:headEnd/>
              <a:tailEnd/>
            </a:ln>
          </p:spPr>
          <p:txBody>
            <a:bodyPr>
              <a:spAutoFit/>
            </a:bodyPr>
            <a:lstStyle/>
            <a:p>
              <a:pPr algn="ctr"/>
              <a:r>
                <a:rPr lang="zh-CN" altLang="en-US" b="1">
                  <a:solidFill>
                    <a:srgbClr val="FFFFFF"/>
                  </a:solidFill>
                  <a:latin typeface="微软雅黑"/>
                  <a:ea typeface="微软雅黑"/>
                  <a:cs typeface="微软雅黑"/>
                </a:rPr>
                <a:t>科学健身</a:t>
              </a:r>
              <a:endParaRPr lang="en-US" altLang="ko-KR" b="1">
                <a:solidFill>
                  <a:srgbClr val="FFFFFF"/>
                </a:solidFill>
                <a:latin typeface="微软雅黑"/>
                <a:ea typeface="微软雅黑"/>
                <a:cs typeface="微软雅黑"/>
              </a:endParaRPr>
            </a:p>
          </p:txBody>
        </p:sp>
      </p:grpSp>
      <p:sp>
        <p:nvSpPr>
          <p:cNvPr id="41" name="Arc 23"/>
          <p:cNvSpPr>
            <a:spLocks/>
          </p:cNvSpPr>
          <p:nvPr/>
        </p:nvSpPr>
        <p:spPr bwMode="auto">
          <a:xfrm>
            <a:off x="3373438" y="1857375"/>
            <a:ext cx="979487" cy="784225"/>
          </a:xfrm>
          <a:custGeom>
            <a:avLst/>
            <a:gdLst>
              <a:gd name="T0" fmla="*/ 8285 w 35703"/>
              <a:gd name="T1" fmla="*/ 27606282 h 22278"/>
              <a:gd name="T2" fmla="*/ 26871540 w 35703"/>
              <a:gd name="T3" fmla="*/ 6493248 h 22278"/>
              <a:gd name="T4" fmla="*/ 16257048 w 35703"/>
              <a:gd name="T5" fmla="*/ 26766122 h 22278"/>
              <a:gd name="T6" fmla="*/ 0 60000 65536"/>
              <a:gd name="T7" fmla="*/ 0 60000 65536"/>
              <a:gd name="T8" fmla="*/ 0 60000 65536"/>
              <a:gd name="T9" fmla="*/ 0 w 35703"/>
              <a:gd name="T10" fmla="*/ 0 h 22278"/>
              <a:gd name="T11" fmla="*/ 35703 w 35703"/>
              <a:gd name="T12" fmla="*/ 22278 h 22278"/>
            </a:gdLst>
            <a:ahLst/>
            <a:cxnLst>
              <a:cxn ang="T6">
                <a:pos x="T0" y="T1"/>
              </a:cxn>
              <a:cxn ang="T7">
                <a:pos x="T2" y="T3"/>
              </a:cxn>
              <a:cxn ang="T8">
                <a:pos x="T4" y="T5"/>
              </a:cxn>
            </a:cxnLst>
            <a:rect l="T9" t="T10" r="T11" b="T12"/>
            <a:pathLst>
              <a:path w="35703" h="22278" fill="none" extrusionOk="0">
                <a:moveTo>
                  <a:pt x="10" y="22278"/>
                </a:moveTo>
                <a:cubicBezTo>
                  <a:pt x="3" y="22052"/>
                  <a:pt x="0" y="21826"/>
                  <a:pt x="0" y="21600"/>
                </a:cubicBezTo>
                <a:cubicBezTo>
                  <a:pt x="0" y="9670"/>
                  <a:pt x="9670" y="0"/>
                  <a:pt x="21600" y="0"/>
                </a:cubicBezTo>
                <a:cubicBezTo>
                  <a:pt x="26777" y="-1"/>
                  <a:pt x="31781" y="1859"/>
                  <a:pt x="35703" y="5239"/>
                </a:cubicBezTo>
              </a:path>
              <a:path w="35703" h="22278" stroke="0" extrusionOk="0">
                <a:moveTo>
                  <a:pt x="10" y="22278"/>
                </a:moveTo>
                <a:cubicBezTo>
                  <a:pt x="3" y="22052"/>
                  <a:pt x="0" y="21826"/>
                  <a:pt x="0" y="21600"/>
                </a:cubicBezTo>
                <a:cubicBezTo>
                  <a:pt x="0" y="9670"/>
                  <a:pt x="9670" y="0"/>
                  <a:pt x="21600" y="0"/>
                </a:cubicBezTo>
                <a:cubicBezTo>
                  <a:pt x="26777" y="-1"/>
                  <a:pt x="31781" y="1859"/>
                  <a:pt x="35703" y="5239"/>
                </a:cubicBezTo>
                <a:lnTo>
                  <a:pt x="21600" y="21600"/>
                </a:lnTo>
                <a:close/>
              </a:path>
            </a:pathLst>
          </a:custGeom>
          <a:noFill/>
          <a:ln w="31750" cap="rnd">
            <a:solidFill>
              <a:schemeClr val="accent2"/>
            </a:solidFill>
            <a:prstDash val="sysDot"/>
            <a:round/>
            <a:headEnd/>
            <a:tailEnd type="triangle" w="med" len="med"/>
          </a:ln>
        </p:spPr>
        <p:txBody>
          <a:bodyPr/>
          <a:lstStyle/>
          <a:p>
            <a:endParaRPr lang="zh-CN" altLang="en-US"/>
          </a:p>
        </p:txBody>
      </p:sp>
      <p:grpSp>
        <p:nvGrpSpPr>
          <p:cNvPr id="5" name="组合 41"/>
          <p:cNvGrpSpPr>
            <a:grpSpLocks/>
          </p:cNvGrpSpPr>
          <p:nvPr/>
        </p:nvGrpSpPr>
        <p:grpSpPr bwMode="auto">
          <a:xfrm>
            <a:off x="2316163" y="2914650"/>
            <a:ext cx="2079625" cy="1560513"/>
            <a:chOff x="2820145" y="2555007"/>
            <a:chExt cx="2079625" cy="1560513"/>
          </a:xfrm>
        </p:grpSpPr>
        <p:grpSp>
          <p:nvGrpSpPr>
            <p:cNvPr id="110611" name="Group 12"/>
            <p:cNvGrpSpPr>
              <a:grpSpLocks/>
            </p:cNvGrpSpPr>
            <p:nvPr/>
          </p:nvGrpSpPr>
          <p:grpSpPr bwMode="auto">
            <a:xfrm>
              <a:off x="2820145" y="2555007"/>
              <a:ext cx="2079625" cy="1560513"/>
              <a:chOff x="2259" y="2296"/>
              <a:chExt cx="1310" cy="983"/>
            </a:xfrm>
          </p:grpSpPr>
          <p:sp>
            <p:nvSpPr>
              <p:cNvPr id="110613" name="Freeform 13"/>
              <p:cNvSpPr>
                <a:spLocks/>
              </p:cNvSpPr>
              <p:nvPr/>
            </p:nvSpPr>
            <p:spPr bwMode="auto">
              <a:xfrm>
                <a:off x="2259" y="2296"/>
                <a:ext cx="1310" cy="328"/>
              </a:xfrm>
              <a:custGeom>
                <a:avLst/>
                <a:gdLst>
                  <a:gd name="T0" fmla="*/ 558 w 2304"/>
                  <a:gd name="T1" fmla="*/ 0 h 576"/>
                  <a:gd name="T2" fmla="*/ 0 w 2304"/>
                  <a:gd name="T3" fmla="*/ 0 h 576"/>
                  <a:gd name="T4" fmla="*/ 186 w 2304"/>
                  <a:gd name="T5" fmla="*/ 187 h 576"/>
                  <a:gd name="T6" fmla="*/ 745 w 2304"/>
                  <a:gd name="T7" fmla="*/ 187 h 576"/>
                  <a:gd name="T8" fmla="*/ 558 w 2304"/>
                  <a:gd name="T9" fmla="*/ 0 h 576"/>
                  <a:gd name="T10" fmla="*/ 0 60000 65536"/>
                  <a:gd name="T11" fmla="*/ 0 60000 65536"/>
                  <a:gd name="T12" fmla="*/ 0 60000 65536"/>
                  <a:gd name="T13" fmla="*/ 0 60000 65536"/>
                  <a:gd name="T14" fmla="*/ 0 60000 65536"/>
                  <a:gd name="T15" fmla="*/ 0 w 2304"/>
                  <a:gd name="T16" fmla="*/ 0 h 576"/>
                  <a:gd name="T17" fmla="*/ 2304 w 2304"/>
                  <a:gd name="T18" fmla="*/ 576 h 576"/>
                </a:gdLst>
                <a:ahLst/>
                <a:cxnLst>
                  <a:cxn ang="T10">
                    <a:pos x="T0" y="T1"/>
                  </a:cxn>
                  <a:cxn ang="T11">
                    <a:pos x="T2" y="T3"/>
                  </a:cxn>
                  <a:cxn ang="T12">
                    <a:pos x="T4" y="T5"/>
                  </a:cxn>
                  <a:cxn ang="T13">
                    <a:pos x="T6" y="T7"/>
                  </a:cxn>
                  <a:cxn ang="T14">
                    <a:pos x="T8" y="T9"/>
                  </a:cxn>
                </a:cxnLst>
                <a:rect l="T15" t="T16" r="T17" b="T18"/>
                <a:pathLst>
                  <a:path w="2304" h="576">
                    <a:moveTo>
                      <a:pt x="1728" y="0"/>
                    </a:moveTo>
                    <a:lnTo>
                      <a:pt x="0" y="0"/>
                    </a:lnTo>
                    <a:lnTo>
                      <a:pt x="576" y="576"/>
                    </a:lnTo>
                    <a:lnTo>
                      <a:pt x="2304" y="576"/>
                    </a:lnTo>
                    <a:lnTo>
                      <a:pt x="1728" y="0"/>
                    </a:lnTo>
                    <a:close/>
                  </a:path>
                </a:pathLst>
              </a:custGeom>
              <a:solidFill>
                <a:schemeClr val="tx2"/>
              </a:solidFill>
              <a:ln w="9525">
                <a:noFill/>
                <a:round/>
                <a:headEnd/>
                <a:tailEnd/>
              </a:ln>
            </p:spPr>
            <p:txBody>
              <a:bodyPr/>
              <a:lstStyle/>
              <a:p>
                <a:endParaRPr lang="zh-CN" altLang="en-US"/>
              </a:p>
            </p:txBody>
          </p:sp>
          <p:sp>
            <p:nvSpPr>
              <p:cNvPr id="110614" name="Rectangle 14"/>
              <p:cNvSpPr>
                <a:spLocks noChangeArrowheads="1"/>
              </p:cNvSpPr>
              <p:nvPr/>
            </p:nvSpPr>
            <p:spPr bwMode="auto">
              <a:xfrm>
                <a:off x="2586" y="2624"/>
                <a:ext cx="983" cy="655"/>
              </a:xfrm>
              <a:prstGeom prst="rect">
                <a:avLst/>
              </a:prstGeom>
              <a:solidFill>
                <a:schemeClr val="tx2"/>
              </a:solidFill>
              <a:ln w="9525">
                <a:noFill/>
                <a:miter lim="800000"/>
                <a:headEnd/>
                <a:tailEnd/>
              </a:ln>
            </p:spPr>
            <p:txBody>
              <a:bodyPr wrap="none" anchor="ctr"/>
              <a:lstStyle/>
              <a:p>
                <a:endParaRPr lang="zh-CN" altLang="en-US">
                  <a:solidFill>
                    <a:srgbClr val="FFFFFF"/>
                  </a:solidFill>
                  <a:latin typeface="Calibri" pitchFamily="34" charset="0"/>
                  <a:ea typeface="宋体" charset="-122"/>
                </a:endParaRPr>
              </a:p>
            </p:txBody>
          </p:sp>
          <p:sp>
            <p:nvSpPr>
              <p:cNvPr id="47" name="Freeform 15"/>
              <p:cNvSpPr/>
              <p:nvPr/>
            </p:nvSpPr>
            <p:spPr bwMode="auto">
              <a:xfrm>
                <a:off x="2259" y="2296"/>
                <a:ext cx="327" cy="983"/>
              </a:xfrm>
              <a:custGeom>
                <a:avLst/>
                <a:gdLst>
                  <a:gd name="T0" fmla="*/ 0 w 576"/>
                  <a:gd name="T1" fmla="*/ 0 h 1728"/>
                  <a:gd name="T2" fmla="*/ 0 w 576"/>
                  <a:gd name="T3" fmla="*/ 1152 h 1728"/>
                  <a:gd name="T4" fmla="*/ 576 w 576"/>
                  <a:gd name="T5" fmla="*/ 1728 h 1728"/>
                  <a:gd name="T6" fmla="*/ 576 w 576"/>
                  <a:gd name="T7" fmla="*/ 576 h 1728"/>
                  <a:gd name="T8" fmla="*/ 0 w 576"/>
                  <a:gd name="T9" fmla="*/ 0 h 1728"/>
                </a:gdLst>
                <a:ahLst/>
                <a:cxnLst>
                  <a:cxn ang="0">
                    <a:pos x="T0" y="T1"/>
                  </a:cxn>
                  <a:cxn ang="0">
                    <a:pos x="T2" y="T3"/>
                  </a:cxn>
                  <a:cxn ang="0">
                    <a:pos x="T4" y="T5"/>
                  </a:cxn>
                  <a:cxn ang="0">
                    <a:pos x="T6" y="T7"/>
                  </a:cxn>
                  <a:cxn ang="0">
                    <a:pos x="T8" y="T9"/>
                  </a:cxn>
                </a:cxnLst>
                <a:rect l="0" t="0" r="r" b="b"/>
                <a:pathLst>
                  <a:path w="576" h="1728">
                    <a:moveTo>
                      <a:pt x="0" y="0"/>
                    </a:moveTo>
                    <a:lnTo>
                      <a:pt x="0" y="1152"/>
                    </a:lnTo>
                    <a:lnTo>
                      <a:pt x="576" y="1728"/>
                    </a:lnTo>
                    <a:lnTo>
                      <a:pt x="576" y="576"/>
                    </a:lnTo>
                    <a:lnTo>
                      <a:pt x="0" y="0"/>
                    </a:lnTo>
                    <a:close/>
                  </a:path>
                </a:pathLst>
              </a:custGeom>
              <a:solidFill>
                <a:schemeClr val="tx2">
                  <a:lumMod val="75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grpSp>
        <p:sp>
          <p:nvSpPr>
            <p:cNvPr id="110612" name="Text Box 24"/>
            <p:cNvSpPr txBox="1">
              <a:spLocks noChangeArrowheads="1"/>
            </p:cNvSpPr>
            <p:nvPr/>
          </p:nvSpPr>
          <p:spPr bwMode="auto">
            <a:xfrm>
              <a:off x="3361470" y="3426553"/>
              <a:ext cx="1439863" cy="369332"/>
            </a:xfrm>
            <a:prstGeom prst="rect">
              <a:avLst/>
            </a:prstGeom>
            <a:noFill/>
            <a:ln w="9525">
              <a:noFill/>
              <a:miter lim="800000"/>
              <a:headEnd/>
              <a:tailEnd/>
            </a:ln>
          </p:spPr>
          <p:txBody>
            <a:bodyPr>
              <a:spAutoFit/>
            </a:bodyPr>
            <a:lstStyle/>
            <a:p>
              <a:pPr algn="ctr"/>
              <a:r>
                <a:rPr lang="zh-CN" altLang="en-US" sz="1200" b="1">
                  <a:solidFill>
                    <a:srgbClr val="FFFFFF"/>
                  </a:solidFill>
                  <a:latin typeface="微软雅黑"/>
                  <a:ea typeface="微软雅黑"/>
                  <a:cs typeface="微软雅黑"/>
                </a:rPr>
                <a:t> </a:t>
              </a:r>
              <a:r>
                <a:rPr lang="zh-CN" altLang="en-US" b="1">
                  <a:solidFill>
                    <a:srgbClr val="FFFFFF"/>
                  </a:solidFill>
                  <a:latin typeface="微软雅黑"/>
                  <a:ea typeface="微软雅黑"/>
                  <a:cs typeface="微软雅黑"/>
                </a:rPr>
                <a:t>健身</a:t>
              </a:r>
              <a:endParaRPr lang="en-US" altLang="ko-KR">
                <a:solidFill>
                  <a:srgbClr val="FFFFFF"/>
                </a:solidFill>
                <a:latin typeface="Arial Black" pitchFamily="34" charset="0"/>
                <a:ea typeface="Malgun Gothic"/>
                <a:cs typeface="Malgun Gothic"/>
              </a:endParaRPr>
            </a:p>
          </p:txBody>
        </p:sp>
      </p:grpSp>
      <p:grpSp>
        <p:nvGrpSpPr>
          <p:cNvPr id="7" name="组合 47"/>
          <p:cNvGrpSpPr>
            <a:grpSpLocks/>
          </p:cNvGrpSpPr>
          <p:nvPr/>
        </p:nvGrpSpPr>
        <p:grpSpPr bwMode="auto">
          <a:xfrm>
            <a:off x="755650" y="3435350"/>
            <a:ext cx="2079625" cy="1039813"/>
            <a:chOff x="1259632" y="3075707"/>
            <a:chExt cx="2079625" cy="1039813"/>
          </a:xfrm>
        </p:grpSpPr>
        <p:grpSp>
          <p:nvGrpSpPr>
            <p:cNvPr id="110606" name="Group 16"/>
            <p:cNvGrpSpPr>
              <a:grpSpLocks/>
            </p:cNvGrpSpPr>
            <p:nvPr/>
          </p:nvGrpSpPr>
          <p:grpSpPr bwMode="auto">
            <a:xfrm>
              <a:off x="1259632" y="3075707"/>
              <a:ext cx="2079625" cy="1039813"/>
              <a:chOff x="1276" y="2624"/>
              <a:chExt cx="1310" cy="655"/>
            </a:xfrm>
          </p:grpSpPr>
          <p:sp>
            <p:nvSpPr>
              <p:cNvPr id="51" name="Freeform 17"/>
              <p:cNvSpPr/>
              <p:nvPr/>
            </p:nvSpPr>
            <p:spPr bwMode="auto">
              <a:xfrm>
                <a:off x="1276" y="2624"/>
                <a:ext cx="1310" cy="328"/>
              </a:xfrm>
              <a:custGeom>
                <a:avLst/>
                <a:gdLst>
                  <a:gd name="T0" fmla="*/ 1728 w 2304"/>
                  <a:gd name="T1" fmla="*/ 0 h 576"/>
                  <a:gd name="T2" fmla="*/ 0 w 2304"/>
                  <a:gd name="T3" fmla="*/ 0 h 576"/>
                  <a:gd name="T4" fmla="*/ 576 w 2304"/>
                  <a:gd name="T5" fmla="*/ 576 h 576"/>
                  <a:gd name="T6" fmla="*/ 2304 w 2304"/>
                  <a:gd name="T7" fmla="*/ 576 h 576"/>
                  <a:gd name="T8" fmla="*/ 1728 w 2304"/>
                  <a:gd name="T9" fmla="*/ 0 h 576"/>
                </a:gdLst>
                <a:ahLst/>
                <a:cxnLst>
                  <a:cxn ang="0">
                    <a:pos x="T0" y="T1"/>
                  </a:cxn>
                  <a:cxn ang="0">
                    <a:pos x="T2" y="T3"/>
                  </a:cxn>
                  <a:cxn ang="0">
                    <a:pos x="T4" y="T5"/>
                  </a:cxn>
                  <a:cxn ang="0">
                    <a:pos x="T6" y="T7"/>
                  </a:cxn>
                  <a:cxn ang="0">
                    <a:pos x="T8" y="T9"/>
                  </a:cxn>
                </a:cxnLst>
                <a:rect l="0" t="0" r="r" b="b"/>
                <a:pathLst>
                  <a:path w="2304" h="576">
                    <a:moveTo>
                      <a:pt x="1728" y="0"/>
                    </a:moveTo>
                    <a:lnTo>
                      <a:pt x="0" y="0"/>
                    </a:lnTo>
                    <a:lnTo>
                      <a:pt x="576" y="576"/>
                    </a:lnTo>
                    <a:lnTo>
                      <a:pt x="2304" y="576"/>
                    </a:lnTo>
                    <a:lnTo>
                      <a:pt x="1728" y="0"/>
                    </a:lnTo>
                    <a:close/>
                  </a:path>
                </a:pathLst>
              </a:custGeom>
              <a:solidFill>
                <a:schemeClr val="tx2">
                  <a:lumMod val="40000"/>
                  <a:lumOff val="60000"/>
                </a:schemeClr>
              </a:solidFill>
              <a:ln>
                <a:noFill/>
              </a:ln>
              <a:effectLst/>
              <a:extLst>
                <a:ext uri="{91240B29-F687-4F45-9708-019B960494DF}"/>
                <a:ext uri="{AF507438-7753-43E0-B8FC-AC1667EBCBE1}"/>
              </a:extLst>
            </p:spPr>
            <p:txBody>
              <a:bodyP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52" name="Rectangle 18"/>
              <p:cNvSpPr>
                <a:spLocks noChangeArrowheads="1"/>
              </p:cNvSpPr>
              <p:nvPr/>
            </p:nvSpPr>
            <p:spPr bwMode="auto">
              <a:xfrm>
                <a:off x="1603" y="2952"/>
                <a:ext cx="983" cy="327"/>
              </a:xfrm>
              <a:prstGeom prst="rect">
                <a:avLst/>
              </a:prstGeom>
              <a:solidFill>
                <a:schemeClr val="tx2">
                  <a:lumMod val="60000"/>
                  <a:lumOff val="40000"/>
                </a:schemeClr>
              </a:solidFill>
              <a:ln>
                <a:noFill/>
              </a:ln>
              <a:effectLst/>
              <a:extLst>
                <a:ext uri="{91240B29-F687-4F45-9708-019B960494DF}"/>
                <a:ext uri="{AF507438-7753-43E0-B8FC-AC1667EBCBE1}"/>
              </a:extLst>
            </p:spPr>
            <p:txBody>
              <a:bodyPr wrap="none" anchor="ct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110610" name="Freeform 19"/>
              <p:cNvSpPr>
                <a:spLocks/>
              </p:cNvSpPr>
              <p:nvPr/>
            </p:nvSpPr>
            <p:spPr bwMode="auto">
              <a:xfrm>
                <a:off x="1276" y="2624"/>
                <a:ext cx="327" cy="655"/>
              </a:xfrm>
              <a:custGeom>
                <a:avLst/>
                <a:gdLst>
                  <a:gd name="T0" fmla="*/ 0 w 576"/>
                  <a:gd name="T1" fmla="*/ 0 h 1152"/>
                  <a:gd name="T2" fmla="*/ 0 w 576"/>
                  <a:gd name="T3" fmla="*/ 186 h 1152"/>
                  <a:gd name="T4" fmla="*/ 186 w 576"/>
                  <a:gd name="T5" fmla="*/ 372 h 1152"/>
                  <a:gd name="T6" fmla="*/ 186 w 576"/>
                  <a:gd name="T7" fmla="*/ 186 h 1152"/>
                  <a:gd name="T8" fmla="*/ 0 w 576"/>
                  <a:gd name="T9" fmla="*/ 0 h 1152"/>
                  <a:gd name="T10" fmla="*/ 0 60000 65536"/>
                  <a:gd name="T11" fmla="*/ 0 60000 65536"/>
                  <a:gd name="T12" fmla="*/ 0 60000 65536"/>
                  <a:gd name="T13" fmla="*/ 0 60000 65536"/>
                  <a:gd name="T14" fmla="*/ 0 60000 65536"/>
                  <a:gd name="T15" fmla="*/ 0 w 576"/>
                  <a:gd name="T16" fmla="*/ 0 h 1152"/>
                  <a:gd name="T17" fmla="*/ 576 w 576"/>
                  <a:gd name="T18" fmla="*/ 1152 h 1152"/>
                </a:gdLst>
                <a:ahLst/>
                <a:cxnLst>
                  <a:cxn ang="T10">
                    <a:pos x="T0" y="T1"/>
                  </a:cxn>
                  <a:cxn ang="T11">
                    <a:pos x="T2" y="T3"/>
                  </a:cxn>
                  <a:cxn ang="T12">
                    <a:pos x="T4" y="T5"/>
                  </a:cxn>
                  <a:cxn ang="T13">
                    <a:pos x="T6" y="T7"/>
                  </a:cxn>
                  <a:cxn ang="T14">
                    <a:pos x="T8" y="T9"/>
                  </a:cxn>
                </a:cxnLst>
                <a:rect l="T15" t="T16" r="T17" b="T18"/>
                <a:pathLst>
                  <a:path w="576" h="1152">
                    <a:moveTo>
                      <a:pt x="0" y="0"/>
                    </a:moveTo>
                    <a:lnTo>
                      <a:pt x="0" y="576"/>
                    </a:lnTo>
                    <a:lnTo>
                      <a:pt x="576" y="1152"/>
                    </a:lnTo>
                    <a:lnTo>
                      <a:pt x="576" y="576"/>
                    </a:lnTo>
                    <a:lnTo>
                      <a:pt x="0" y="0"/>
                    </a:lnTo>
                    <a:close/>
                  </a:path>
                </a:pathLst>
              </a:custGeom>
              <a:solidFill>
                <a:schemeClr val="tx2"/>
              </a:solidFill>
              <a:ln w="9525">
                <a:noFill/>
                <a:round/>
                <a:headEnd/>
                <a:tailEnd/>
              </a:ln>
            </p:spPr>
            <p:txBody>
              <a:bodyPr/>
              <a:lstStyle/>
              <a:p>
                <a:endParaRPr lang="zh-CN" altLang="en-US"/>
              </a:p>
            </p:txBody>
          </p:sp>
        </p:grpSp>
        <p:sp>
          <p:nvSpPr>
            <p:cNvPr id="110607" name="Text Box 26"/>
            <p:cNvSpPr txBox="1">
              <a:spLocks noChangeArrowheads="1"/>
            </p:cNvSpPr>
            <p:nvPr/>
          </p:nvSpPr>
          <p:spPr bwMode="auto">
            <a:xfrm>
              <a:off x="1861272" y="3712305"/>
              <a:ext cx="1295400" cy="369332"/>
            </a:xfrm>
            <a:prstGeom prst="rect">
              <a:avLst/>
            </a:prstGeom>
            <a:noFill/>
            <a:ln w="9525">
              <a:noFill/>
              <a:miter lim="800000"/>
              <a:headEnd/>
              <a:tailEnd/>
            </a:ln>
          </p:spPr>
          <p:txBody>
            <a:bodyPr>
              <a:spAutoFit/>
            </a:bodyPr>
            <a:lstStyle/>
            <a:p>
              <a:r>
                <a:rPr lang="zh-CN" altLang="en-US" sz="1000" b="1">
                  <a:solidFill>
                    <a:srgbClr val="FFFFFF"/>
                  </a:solidFill>
                  <a:latin typeface="微软雅黑"/>
                  <a:ea typeface="微软雅黑"/>
                  <a:cs typeface="微软雅黑"/>
                </a:rPr>
                <a:t>   </a:t>
              </a:r>
              <a:r>
                <a:rPr lang="zh-CN" altLang="en-US" b="1">
                  <a:solidFill>
                    <a:srgbClr val="FFFFFF"/>
                  </a:solidFill>
                  <a:latin typeface="微软雅黑"/>
                  <a:ea typeface="微软雅黑"/>
                  <a:cs typeface="微软雅黑"/>
                </a:rPr>
                <a:t>一般运动</a:t>
              </a:r>
              <a:endParaRPr lang="en-US" altLang="ko-KR" b="1">
                <a:solidFill>
                  <a:srgbClr val="FFFFFF"/>
                </a:solidFill>
                <a:latin typeface="微软雅黑"/>
                <a:ea typeface="微软雅黑"/>
                <a:cs typeface="微软雅黑"/>
              </a:endParaRPr>
            </a:p>
          </p:txBody>
        </p:sp>
      </p:grpSp>
      <p:sp>
        <p:nvSpPr>
          <p:cNvPr id="54" name="Arc 28"/>
          <p:cNvSpPr>
            <a:spLocks/>
          </p:cNvSpPr>
          <p:nvPr/>
        </p:nvSpPr>
        <p:spPr bwMode="auto">
          <a:xfrm>
            <a:off x="2214563" y="2000250"/>
            <a:ext cx="871537" cy="666750"/>
          </a:xfrm>
          <a:custGeom>
            <a:avLst/>
            <a:gdLst>
              <a:gd name="T0" fmla="*/ 989880 w 21600"/>
              <a:gd name="T1" fmla="*/ 0 h 23193"/>
              <a:gd name="T2" fmla="*/ 35070202 w 21600"/>
              <a:gd name="T3" fmla="*/ 19167777 h 23193"/>
              <a:gd name="T4" fmla="*/ 0 w 21600"/>
              <a:gd name="T5" fmla="*/ 17843822 h 23193"/>
              <a:gd name="T6" fmla="*/ 0 60000 65536"/>
              <a:gd name="T7" fmla="*/ 0 60000 65536"/>
              <a:gd name="T8" fmla="*/ 0 60000 65536"/>
              <a:gd name="T9" fmla="*/ 0 w 21600"/>
              <a:gd name="T10" fmla="*/ 0 h 23193"/>
              <a:gd name="T11" fmla="*/ 21600 w 21600"/>
              <a:gd name="T12" fmla="*/ 23193 h 23193"/>
            </a:gdLst>
            <a:ahLst/>
            <a:cxnLst>
              <a:cxn ang="T6">
                <a:pos x="T0" y="T1"/>
              </a:cxn>
              <a:cxn ang="T7">
                <a:pos x="T2" y="T3"/>
              </a:cxn>
              <a:cxn ang="T8">
                <a:pos x="T4" y="T5"/>
              </a:cxn>
            </a:cxnLst>
            <a:rect l="T9" t="T10" r="T11" b="T12"/>
            <a:pathLst>
              <a:path w="21600" h="23193" fill="none" extrusionOk="0">
                <a:moveTo>
                  <a:pt x="608" y="-1"/>
                </a:moveTo>
                <a:cubicBezTo>
                  <a:pt x="12295" y="328"/>
                  <a:pt x="21600" y="9898"/>
                  <a:pt x="21600" y="21591"/>
                </a:cubicBezTo>
                <a:cubicBezTo>
                  <a:pt x="21600" y="22125"/>
                  <a:pt x="21580" y="22659"/>
                  <a:pt x="21540" y="23192"/>
                </a:cubicBezTo>
              </a:path>
              <a:path w="21600" h="23193" stroke="0" extrusionOk="0">
                <a:moveTo>
                  <a:pt x="608" y="-1"/>
                </a:moveTo>
                <a:cubicBezTo>
                  <a:pt x="12295" y="328"/>
                  <a:pt x="21600" y="9898"/>
                  <a:pt x="21600" y="21591"/>
                </a:cubicBezTo>
                <a:cubicBezTo>
                  <a:pt x="21600" y="22125"/>
                  <a:pt x="21580" y="22659"/>
                  <a:pt x="21540" y="23192"/>
                </a:cubicBezTo>
                <a:lnTo>
                  <a:pt x="0" y="21591"/>
                </a:lnTo>
                <a:close/>
              </a:path>
            </a:pathLst>
          </a:custGeom>
          <a:noFill/>
          <a:ln w="31750" cap="rnd">
            <a:solidFill>
              <a:srgbClr val="969696"/>
            </a:solidFill>
            <a:prstDash val="sysDot"/>
            <a:round/>
            <a:headEnd/>
            <a:tailEnd type="triangle" w="med" len="med"/>
          </a:ln>
        </p:spPr>
        <p:txBody>
          <a:bodyPr/>
          <a:lstStyle/>
          <a:p>
            <a:endParaRPr lang="zh-CN" altLang="en-US"/>
          </a:p>
        </p:txBody>
      </p:sp>
      <p:grpSp>
        <p:nvGrpSpPr>
          <p:cNvPr id="9" name="组合 31"/>
          <p:cNvGrpSpPr>
            <a:grpSpLocks/>
          </p:cNvGrpSpPr>
          <p:nvPr/>
        </p:nvGrpSpPr>
        <p:grpSpPr bwMode="auto">
          <a:xfrm>
            <a:off x="6286500" y="1357313"/>
            <a:ext cx="2484438" cy="3182937"/>
            <a:chOff x="467544" y="1772816"/>
            <a:chExt cx="2088232" cy="2675449"/>
          </a:xfrm>
        </p:grpSpPr>
        <p:sp>
          <p:nvSpPr>
            <p:cNvPr id="33" name="圆角矩形 32"/>
            <p:cNvSpPr/>
            <p:nvPr/>
          </p:nvSpPr>
          <p:spPr>
            <a:xfrm>
              <a:off x="467544" y="1772816"/>
              <a:ext cx="2088232" cy="432342"/>
            </a:xfrm>
            <a:prstGeom prst="roundRect">
              <a:avLst>
                <a:gd name="adj" fmla="val 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6600"/>
                  </a:solidFill>
                  <a:latin typeface="Franklin Gothic Book" panose="020B0503020102020204" pitchFamily="34" charset="0"/>
                  <a:ea typeface="黑体" panose="02010609060101010101" pitchFamily="49" charset="-122"/>
                </a:rPr>
                <a:t>更壮更强</a:t>
              </a:r>
            </a:p>
          </p:txBody>
        </p:sp>
        <p:sp>
          <p:nvSpPr>
            <p:cNvPr id="34" name="矩形 33"/>
            <p:cNvSpPr/>
            <p:nvPr/>
          </p:nvSpPr>
          <p:spPr>
            <a:xfrm>
              <a:off x="467544" y="2193148"/>
              <a:ext cx="2088232" cy="2255117"/>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lnSpc>
                  <a:spcPct val="150000"/>
                </a:lnSpc>
                <a:spcBef>
                  <a:spcPts val="0"/>
                </a:spcBef>
                <a:spcAft>
                  <a:spcPts val="0"/>
                </a:spcAft>
                <a:defRPr/>
              </a:pPr>
              <a:r>
                <a:rPr lang="zh-CN" altLang="en-US" sz="1400" dirty="0">
                  <a:solidFill>
                    <a:sysClr val="windowText" lastClr="000000"/>
                  </a:solidFill>
                  <a:latin typeface="微软雅黑" panose="020B0503020204020204" pitchFamily="34" charset="-122"/>
                  <a:ea typeface="微软雅黑" panose="020B0503020204020204" pitchFamily="34" charset="-122"/>
                </a:rPr>
                <a:t>安全、有效、合理、健康的健身习惯，能帮助我们养成更好的生活状态。</a:t>
              </a:r>
            </a:p>
          </p:txBody>
        </p:sp>
      </p:grpSp>
      <p:sp>
        <p:nvSpPr>
          <p:cNvPr id="58" name="TextBox 57"/>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10600" name="文本框 3"/>
          <p:cNvSpPr txBox="1">
            <a:spLocks noChangeArrowheads="1"/>
          </p:cNvSpPr>
          <p:nvPr/>
        </p:nvSpPr>
        <p:spPr bwMode="auto">
          <a:xfrm>
            <a:off x="266700" y="147638"/>
            <a:ext cx="2954338"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科学健身，快乐生活</a:t>
            </a:r>
          </a:p>
        </p:txBody>
      </p:sp>
      <p:pic>
        <p:nvPicPr>
          <p:cNvPr id="110601" name="图片 30" descr="2345_image_file_copy_30.jpg"/>
          <p:cNvPicPr>
            <a:picLocks noChangeAspect="1"/>
          </p:cNvPicPr>
          <p:nvPr/>
        </p:nvPicPr>
        <p:blipFill>
          <a:blip r:embed="rId3"/>
          <a:srcRect/>
          <a:stretch>
            <a:fillRect/>
          </a:stretch>
        </p:blipFill>
        <p:spPr bwMode="auto">
          <a:xfrm>
            <a:off x="1143000" y="2714625"/>
            <a:ext cx="928688" cy="709613"/>
          </a:xfrm>
          <a:prstGeom prst="rect">
            <a:avLst/>
          </a:prstGeom>
          <a:noFill/>
          <a:ln w="9525">
            <a:noFill/>
            <a:miter lim="800000"/>
            <a:headEnd/>
            <a:tailEnd/>
          </a:ln>
        </p:spPr>
      </p:pic>
      <p:pic>
        <p:nvPicPr>
          <p:cNvPr id="110602" name="图片 35" descr="2345_image_file_copy_30.jpg"/>
          <p:cNvPicPr>
            <a:picLocks noChangeAspect="1"/>
          </p:cNvPicPr>
          <p:nvPr/>
        </p:nvPicPr>
        <p:blipFill>
          <a:blip r:embed="rId4"/>
          <a:srcRect/>
          <a:stretch>
            <a:fillRect/>
          </a:stretch>
        </p:blipFill>
        <p:spPr bwMode="auto">
          <a:xfrm>
            <a:off x="2643188" y="1714500"/>
            <a:ext cx="1143000" cy="1143000"/>
          </a:xfrm>
          <a:prstGeom prst="rect">
            <a:avLst/>
          </a:prstGeom>
          <a:noFill/>
          <a:ln w="9525">
            <a:noFill/>
            <a:miter lim="800000"/>
            <a:headEnd/>
            <a:tailEnd/>
          </a:ln>
        </p:spPr>
      </p:pic>
      <p:pic>
        <p:nvPicPr>
          <p:cNvPr id="110603" name="图片 42" descr="2345_image_file_copy_30.jpg"/>
          <p:cNvPicPr>
            <a:picLocks noChangeAspect="1"/>
          </p:cNvPicPr>
          <p:nvPr/>
        </p:nvPicPr>
        <p:blipFill>
          <a:blip r:embed="rId4"/>
          <a:srcRect/>
          <a:stretch>
            <a:fillRect/>
          </a:stretch>
        </p:blipFill>
        <p:spPr bwMode="auto">
          <a:xfrm>
            <a:off x="4214813" y="928688"/>
            <a:ext cx="1903412" cy="1423987"/>
          </a:xfrm>
          <a:prstGeom prst="rect">
            <a:avLst/>
          </a:prstGeom>
          <a:noFill/>
          <a:ln w="9525">
            <a:noFill/>
            <a:miter lim="800000"/>
            <a:headEnd/>
            <a:tailEnd/>
          </a:ln>
        </p:spPr>
      </p:pic>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75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750"/>
                                        <p:tgtEl>
                                          <p:spTgt spid="5"/>
                                        </p:tgtEl>
                                      </p:cBhvr>
                                    </p:animEffect>
                                    <p:anim calcmode="lin" valueType="num">
                                      <p:cBhvr>
                                        <p:cTn id="14" dur="750" fill="hold"/>
                                        <p:tgtEl>
                                          <p:spTgt spid="5"/>
                                        </p:tgtEl>
                                        <p:attrNameLst>
                                          <p:attrName>ppt_x</p:attrName>
                                        </p:attrNameLst>
                                      </p:cBhvr>
                                      <p:tavLst>
                                        <p:tav tm="0">
                                          <p:val>
                                            <p:strVal val="#ppt_x"/>
                                          </p:val>
                                        </p:tav>
                                        <p:tav tm="100000">
                                          <p:val>
                                            <p:strVal val="#ppt_x"/>
                                          </p:val>
                                        </p:tav>
                                      </p:tavLst>
                                    </p:anim>
                                    <p:anim calcmode="lin" valueType="num">
                                      <p:cBhvr>
                                        <p:cTn id="15" dur="750" fill="hold"/>
                                        <p:tgtEl>
                                          <p:spTgt spid="5"/>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500"/>
                            </p:stCondLst>
                            <p:childTnLst>
                              <p:par>
                                <p:cTn id="17" presetID="4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anim calcmode="lin" valueType="num">
                                      <p:cBhvr>
                                        <p:cTn id="20" dur="750" fill="hold"/>
                                        <p:tgtEl>
                                          <p:spTgt spid="2"/>
                                        </p:tgtEl>
                                        <p:attrNameLst>
                                          <p:attrName>ppt_x</p:attrName>
                                        </p:attrNameLst>
                                      </p:cBhvr>
                                      <p:tavLst>
                                        <p:tav tm="0">
                                          <p:val>
                                            <p:strVal val="#ppt_x"/>
                                          </p:val>
                                        </p:tav>
                                        <p:tav tm="100000">
                                          <p:val>
                                            <p:strVal val="#ppt_x"/>
                                          </p:val>
                                        </p:tav>
                                      </p:tavLst>
                                    </p:anim>
                                    <p:anim calcmode="lin" valueType="num">
                                      <p:cBhvr>
                                        <p:cTn id="21" dur="7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left)">
                                      <p:cBhvr>
                                        <p:cTn id="31" dur="500"/>
                                        <p:tgtEl>
                                          <p:spTgt spid="41"/>
                                        </p:tgtEl>
                                      </p:cBhvr>
                                    </p:animEffect>
                                  </p:childTnLst>
                                </p:cTn>
                              </p:par>
                            </p:childTnLst>
                          </p:cTn>
                        </p:par>
                        <p:par>
                          <p:cTn id="32" fill="hold" nodeType="afterGroup">
                            <p:stCondLst>
                              <p:cond delay="500"/>
                            </p:stCondLst>
                            <p:childTnLst>
                              <p:par>
                                <p:cTn id="33" presetID="2" presetClass="entr" presetSubtype="2" fill="hold"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ppt_x</p:attrName>
                                        </p:attrNameLst>
                                      </p:cBhvr>
                                      <p:tavLst>
                                        <p:tav tm="0">
                                          <p:val>
                                            <p:strVal val="1+#ppt_w/2"/>
                                          </p:val>
                                        </p:tav>
                                        <p:tav tm="100000">
                                          <p:val>
                                            <p:strVal val="#ppt_x"/>
                                          </p:val>
                                        </p:tav>
                                      </p:tavLst>
                                    </p:anim>
                                    <p:anim calcmode="lin" valueType="num">
                                      <p:cBhvr>
                                        <p:cTn id="36" dur="500" fill="hold"/>
                                        <p:tgtEl>
                                          <p:spTgt spid="9"/>
                                        </p:tgtEl>
                                        <p:attrNameLst>
                                          <p:attrName>ppt_y</p:attrName>
                                        </p:attrNameLst>
                                      </p:cBhvr>
                                      <p:tavLst>
                                        <p:tav tm="0">
                                          <p:val>
                                            <p:strVal val="#ppt_y"/>
                                          </p:val>
                                        </p:tav>
                                        <p:tav tm="100000">
                                          <p:val>
                                            <p:strVal val="#ppt_y"/>
                                          </p:val>
                                        </p:tav>
                                      </p:tavLst>
                                    </p:anim>
                                  </p:childTnLst>
                                </p:cTn>
                              </p:par>
                            </p:childTnLst>
                          </p:cTn>
                        </p:par>
                        <p:par>
                          <p:cTn id="37" fill="hold" nodeType="afterGroup">
                            <p:stCondLst>
                              <p:cond delay="1000"/>
                            </p:stCondLst>
                            <p:childTnLst>
                              <p:par>
                                <p:cTn id="38" presetID="10"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2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4" grpId="0" animBg="1"/>
      <p:bldP spid="58"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45"/>
          <p:cNvSpPr txBox="1">
            <a:spLocks noChangeArrowheads="1"/>
          </p:cNvSpPr>
          <p:nvPr/>
        </p:nvSpPr>
        <p:spPr bwMode="auto">
          <a:xfrm>
            <a:off x="5643563" y="1071563"/>
            <a:ext cx="1298575" cy="692150"/>
          </a:xfrm>
          <a:prstGeom prst="rect">
            <a:avLst/>
          </a:prstGeom>
          <a:noFill/>
          <a:ln w="9525">
            <a:noFill/>
            <a:miter lim="800000"/>
            <a:headEnd/>
            <a:tailEnd/>
          </a:ln>
        </p:spPr>
        <p:txBody>
          <a:bodyPr>
            <a:spAutoFit/>
          </a:bodyPr>
          <a:lstStyle/>
          <a:p>
            <a:r>
              <a:rPr lang="zh-CN" altLang="en-US" sz="1400">
                <a:solidFill>
                  <a:srgbClr val="000000"/>
                </a:solidFill>
                <a:latin typeface="微软雅黑"/>
                <a:ea typeface="微软雅黑"/>
                <a:cs typeface="微软雅黑"/>
              </a:rPr>
              <a:t>健康的饮食和作息</a:t>
            </a:r>
            <a:endParaRPr lang="en-US" altLang="zh-CN" sz="1400">
              <a:solidFill>
                <a:srgbClr val="000000"/>
              </a:solidFill>
              <a:latin typeface="微软雅黑"/>
              <a:ea typeface="微软雅黑"/>
              <a:cs typeface="微软雅黑"/>
            </a:endParaRPr>
          </a:p>
          <a:p>
            <a:pPr marL="0" lvl="2" eaLnBrk="0" hangingPunct="0">
              <a:buClr>
                <a:srgbClr val="0070C0"/>
              </a:buClr>
              <a:buSzPct val="80000"/>
            </a:pPr>
            <a:endParaRPr lang="en-US" altLang="zh-CN" sz="1100">
              <a:solidFill>
                <a:srgbClr val="000000"/>
              </a:solidFill>
              <a:latin typeface="微软雅黑"/>
              <a:ea typeface="微软雅黑"/>
              <a:cs typeface="微软雅黑"/>
            </a:endParaRPr>
          </a:p>
        </p:txBody>
      </p:sp>
      <p:sp>
        <p:nvSpPr>
          <p:cNvPr id="15" name="Text Box 45"/>
          <p:cNvSpPr txBox="1">
            <a:spLocks noChangeArrowheads="1"/>
          </p:cNvSpPr>
          <p:nvPr/>
        </p:nvSpPr>
        <p:spPr bwMode="auto">
          <a:xfrm>
            <a:off x="1071563" y="3643313"/>
            <a:ext cx="3529012" cy="307975"/>
          </a:xfrm>
          <a:prstGeom prst="rect">
            <a:avLst/>
          </a:prstGeom>
          <a:noFill/>
          <a:ln>
            <a:noFill/>
          </a:ln>
          <a:effectLst/>
          <a:extLst>
            <a:ext uri="{909E8E84-426E-40DD-AFC4-6F175D3DCCD1}"/>
            <a:ext uri="{91240B29-F687-4F45-9708-019B960494DF}"/>
            <a:ext uri="{AF507438-7753-43E0-B8FC-AC1667EBCBE1}"/>
          </a:extLst>
        </p:spPr>
        <p:txBody>
          <a:bodyPr>
            <a:spAutoFit/>
          </a:bodyPr>
          <a:lstStyle/>
          <a:p>
            <a:pPr fontAlgn="auto">
              <a:spcBef>
                <a:spcPts val="0"/>
              </a:spcBef>
              <a:spcAft>
                <a:spcPts val="0"/>
              </a:spcAft>
              <a:defRPr/>
            </a:pPr>
            <a:r>
              <a:rPr lang="zh-CN" altLang="en-US" sz="1400" spc="50" dirty="0">
                <a:ln w="11430"/>
                <a:solidFill>
                  <a:sysClr val="windowText" lastClr="000000"/>
                </a:solidFill>
                <a:latin typeface="微软雅黑" panose="020B0503020204020204" pitchFamily="34" charset="-122"/>
                <a:ea typeface="微软雅黑" panose="020B0503020204020204" pitchFamily="34" charset="-122"/>
              </a:rPr>
              <a:t>符合个人的科学健身计划</a:t>
            </a:r>
            <a:endParaRPr lang="en-US" altLang="zh-CN" sz="1400" spc="50" dirty="0">
              <a:ln w="11430"/>
              <a:solidFill>
                <a:sysClr val="windowText" lastClr="000000"/>
              </a:solidFill>
              <a:latin typeface="微软雅黑" panose="020B0503020204020204" pitchFamily="34" charset="-122"/>
              <a:ea typeface="微软雅黑" panose="020B0503020204020204" pitchFamily="34" charset="-122"/>
            </a:endParaRPr>
          </a:p>
        </p:txBody>
      </p:sp>
      <p:sp>
        <p:nvSpPr>
          <p:cNvPr id="16" name="Text Box 45"/>
          <p:cNvSpPr txBox="1">
            <a:spLocks noChangeArrowheads="1"/>
          </p:cNvSpPr>
          <p:nvPr/>
        </p:nvSpPr>
        <p:spPr bwMode="auto">
          <a:xfrm>
            <a:off x="6643688" y="3357563"/>
            <a:ext cx="2109787" cy="523875"/>
          </a:xfrm>
          <a:prstGeom prst="rect">
            <a:avLst/>
          </a:prstGeom>
          <a:noFill/>
          <a:ln>
            <a:noFill/>
          </a:ln>
          <a:effectLst/>
          <a:extLst>
            <a:ext uri="{909E8E84-426E-40DD-AFC4-6F175D3DCCD1}"/>
            <a:ext uri="{91240B29-F687-4F45-9708-019B960494DF}"/>
            <a:ext uri="{AF507438-7753-43E0-B8FC-AC1667EBCBE1}"/>
          </a:extLst>
        </p:spPr>
        <p:txBody>
          <a:bodyPr>
            <a:spAutoFit/>
          </a:bodyPr>
          <a:lstStyle/>
          <a:p>
            <a:pPr marL="0" lvl="2" defTabSz="912495" eaLnBrk="0" fontAlgn="auto" hangingPunct="0">
              <a:spcBef>
                <a:spcPts val="0"/>
              </a:spcBef>
              <a:spcAft>
                <a:spcPts val="0"/>
              </a:spcAft>
              <a:buClr>
                <a:srgbClr val="0070C0"/>
              </a:buClr>
              <a:buSzPct val="80000"/>
              <a:tabLst>
                <a:tab pos="136525" algn="l"/>
              </a:tabLst>
              <a:defRPr/>
            </a:pPr>
            <a:r>
              <a:rPr lang="zh-CN" altLang="en-US" sz="1400" spc="50" dirty="0">
                <a:ln w="11430"/>
                <a:solidFill>
                  <a:sysClr val="windowText" lastClr="000000"/>
                </a:solidFill>
                <a:latin typeface="微软雅黑" panose="020B0503020204020204" pitchFamily="34" charset="-122"/>
                <a:ea typeface="微软雅黑" panose="020B0503020204020204" pitchFamily="34" charset="-122"/>
              </a:rPr>
              <a:t>持之以恒，养成习惯，改变生活</a:t>
            </a:r>
            <a:endParaRPr lang="en-US" altLang="zh-CN" sz="1400" spc="50" dirty="0">
              <a:ln w="11430"/>
              <a:solidFill>
                <a:sysClr val="windowText" lastClr="000000"/>
              </a:solidFill>
              <a:latin typeface="微软雅黑" panose="020B0503020204020204" pitchFamily="34" charset="-122"/>
              <a:ea typeface="微软雅黑" panose="020B0503020204020204" pitchFamily="34" charset="-122"/>
            </a:endParaRPr>
          </a:p>
        </p:txBody>
      </p:sp>
      <p:sp>
        <p:nvSpPr>
          <p:cNvPr id="32" name="Freeform 673"/>
          <p:cNvSpPr>
            <a:spLocks noEditPoints="1"/>
          </p:cNvSpPr>
          <p:nvPr/>
        </p:nvSpPr>
        <p:spPr bwMode="auto">
          <a:xfrm rot="-324743">
            <a:off x="3521075" y="885825"/>
            <a:ext cx="2019300" cy="2020888"/>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round/>
            <a:headEnd/>
            <a:tailEnd/>
          </a:ln>
        </p:spPr>
        <p:txBody>
          <a:bodyPr wrap="none" anchor="ctr"/>
          <a:lstStyle/>
          <a:p>
            <a:endParaRPr lang="zh-CN" altLang="en-US"/>
          </a:p>
        </p:txBody>
      </p:sp>
      <p:sp>
        <p:nvSpPr>
          <p:cNvPr id="33" name="Freeform 675"/>
          <p:cNvSpPr>
            <a:spLocks noEditPoints="1"/>
          </p:cNvSpPr>
          <p:nvPr/>
        </p:nvSpPr>
        <p:spPr bwMode="auto">
          <a:xfrm rot="-324743">
            <a:off x="1016000" y="939800"/>
            <a:ext cx="2632075" cy="2633663"/>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rgbClr val="808080">
              <a:alpha val="79999"/>
            </a:srgbClr>
          </a:solidFill>
          <a:ln w="9525">
            <a:noFill/>
            <a:round/>
            <a:headEnd/>
            <a:tailEnd/>
          </a:ln>
        </p:spPr>
        <p:txBody>
          <a:bodyPr wrap="none" anchor="ctr"/>
          <a:lstStyle/>
          <a:p>
            <a:endParaRPr lang="zh-CN" altLang="en-US"/>
          </a:p>
        </p:txBody>
      </p:sp>
      <p:sp>
        <p:nvSpPr>
          <p:cNvPr id="34" name="Freeform 679"/>
          <p:cNvSpPr>
            <a:spLocks noEditPoints="1"/>
          </p:cNvSpPr>
          <p:nvPr/>
        </p:nvSpPr>
        <p:spPr bwMode="auto">
          <a:xfrm rot="-324743">
            <a:off x="4664075" y="2497138"/>
            <a:ext cx="1768475" cy="1768475"/>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round/>
            <a:headEnd/>
            <a:tailEnd/>
          </a:ln>
        </p:spPr>
        <p:txBody>
          <a:bodyPr wrap="none" anchor="ctr"/>
          <a:lstStyle/>
          <a:p>
            <a:endParaRPr lang="zh-CN" altLang="en-US"/>
          </a:p>
        </p:txBody>
      </p:sp>
      <p:grpSp>
        <p:nvGrpSpPr>
          <p:cNvPr id="2" name="组合 34"/>
          <p:cNvGrpSpPr>
            <a:grpSpLocks/>
          </p:cNvGrpSpPr>
          <p:nvPr/>
        </p:nvGrpSpPr>
        <p:grpSpPr bwMode="auto">
          <a:xfrm>
            <a:off x="1296988" y="1222375"/>
            <a:ext cx="2074862" cy="2066925"/>
            <a:chOff x="1973233" y="1754224"/>
            <a:chExt cx="2074337" cy="2068379"/>
          </a:xfrm>
        </p:grpSpPr>
        <p:sp>
          <p:nvSpPr>
            <p:cNvPr id="112654" name="Oval 676"/>
            <p:cNvSpPr>
              <a:spLocks noChangeArrowheads="1"/>
            </p:cNvSpPr>
            <p:nvPr/>
          </p:nvSpPr>
          <p:spPr bwMode="auto">
            <a:xfrm rot="-324743">
              <a:off x="1973233" y="1754224"/>
              <a:ext cx="2069597" cy="2068379"/>
            </a:xfrm>
            <a:prstGeom prst="ellipse">
              <a:avLst/>
            </a:prstGeom>
            <a:solidFill>
              <a:srgbClr val="168BF6"/>
            </a:solidFill>
            <a:ln w="9525">
              <a:noFill/>
              <a:round/>
              <a:headEnd/>
              <a:tailEnd/>
            </a:ln>
          </p:spPr>
          <p:txBody>
            <a:bodyPr wrap="none" anchor="ctr"/>
            <a:lstStyle/>
            <a:p>
              <a:pPr latinLnBrk="1"/>
              <a:endParaRPr kumimoji="1" lang="ko-KR" altLang="en-US">
                <a:solidFill>
                  <a:srgbClr val="000000"/>
                </a:solidFill>
                <a:latin typeface="Gulim" pitchFamily="34" charset="-127"/>
                <a:ea typeface="Gulim" pitchFamily="34" charset="-127"/>
              </a:endParaRPr>
            </a:p>
          </p:txBody>
        </p:sp>
        <p:sp>
          <p:nvSpPr>
            <p:cNvPr id="112655" name="文本框 16"/>
            <p:cNvSpPr txBox="1">
              <a:spLocks noChangeArrowheads="1"/>
            </p:cNvSpPr>
            <p:nvPr/>
          </p:nvSpPr>
          <p:spPr bwMode="auto">
            <a:xfrm>
              <a:off x="2319203" y="2604130"/>
              <a:ext cx="1728367" cy="380064"/>
            </a:xfrm>
            <a:prstGeom prst="rect">
              <a:avLst/>
            </a:prstGeom>
            <a:noFill/>
            <a:ln w="9525">
              <a:noFill/>
              <a:miter lim="800000"/>
              <a:headEnd/>
              <a:tailEnd/>
            </a:ln>
          </p:spPr>
          <p:txBody>
            <a:bodyPr lIns="71323" tIns="35662" rIns="71323" bIns="35662">
              <a:spAutoFit/>
            </a:bodyPr>
            <a:lstStyle/>
            <a:p>
              <a:r>
                <a:rPr lang="zh-CN" altLang="en-US" sz="2000" b="1">
                  <a:solidFill>
                    <a:srgbClr val="FFFFFF"/>
                  </a:solidFill>
                  <a:latin typeface="汉仪中圆简"/>
                  <a:ea typeface="汉仪中圆简"/>
                  <a:cs typeface="汉仪中圆简"/>
                </a:rPr>
                <a:t>科学健身</a:t>
              </a:r>
            </a:p>
          </p:txBody>
        </p:sp>
      </p:grpSp>
      <p:grpSp>
        <p:nvGrpSpPr>
          <p:cNvPr id="3" name="组合 37"/>
          <p:cNvGrpSpPr/>
          <p:nvPr/>
        </p:nvGrpSpPr>
        <p:grpSpPr>
          <a:xfrm>
            <a:off x="3838334" y="1204537"/>
            <a:ext cx="1383388" cy="1383388"/>
            <a:chOff x="4514522" y="1737160"/>
            <a:chExt cx="1383388" cy="1383388"/>
          </a:xfrm>
          <a:solidFill>
            <a:srgbClr val="168BF6"/>
          </a:solidFill>
        </p:grpSpPr>
        <p:sp>
          <p:nvSpPr>
            <p:cNvPr id="39" name="Oval 677"/>
            <p:cNvSpPr>
              <a:spLocks noChangeArrowheads="1"/>
            </p:cNvSpPr>
            <p:nvPr/>
          </p:nvSpPr>
          <p:spPr bwMode="auto">
            <a:xfrm rot="21275257">
              <a:off x="4514522" y="1737160"/>
              <a:ext cx="1383388" cy="1383388"/>
            </a:xfrm>
            <a:prstGeom prst="ellipse">
              <a:avLst/>
            </a:prstGeom>
            <a:grpFill/>
            <a:ln>
              <a:noFill/>
            </a:ln>
          </p:spPr>
          <p:txBody>
            <a:bodyPr wrap="none" anchor="ctr"/>
            <a:lstStyle/>
            <a:p>
              <a:pPr latinLnBrk="1">
                <a:defRPr/>
              </a:pPr>
              <a:endParaRPr kumimoji="1" lang="ko-KR" altLang="en-US">
                <a:solidFill>
                  <a:srgbClr val="000000"/>
                </a:solidFill>
                <a:latin typeface="Gulim" panose="020B0600000101010101" pitchFamily="34" charset="-127"/>
                <a:ea typeface="Gulim" panose="020B0600000101010101" pitchFamily="34" charset="-127"/>
              </a:endParaRPr>
            </a:p>
          </p:txBody>
        </p:sp>
        <p:sp>
          <p:nvSpPr>
            <p:cNvPr id="40" name="文本框 16"/>
            <p:cNvSpPr txBox="1"/>
            <p:nvPr/>
          </p:nvSpPr>
          <p:spPr>
            <a:xfrm>
              <a:off x="4605246" y="2175679"/>
              <a:ext cx="1178614" cy="379797"/>
            </a:xfrm>
            <a:prstGeom prst="rect">
              <a:avLst/>
            </a:prstGeom>
            <a:noFill/>
          </p:spPr>
          <p:txBody>
            <a:bodyPr lIns="71323" tIns="35662" rIns="71323" bIns="35662">
              <a:spAutoFit/>
            </a:bodyPr>
            <a:lstStyle/>
            <a:p>
              <a:pPr>
                <a:defRPr/>
              </a:pPr>
              <a:r>
                <a:rPr lang="zh-CN" altLang="en-US" sz="2000" b="1" dirty="0">
                  <a:solidFill>
                    <a:srgbClr val="FFFFFF"/>
                  </a:solidFill>
                  <a:latin typeface="汉仪中圆简" pitchFamily="49" charset="-122"/>
                  <a:ea typeface="汉仪中圆简" pitchFamily="49" charset="-122"/>
                </a:rPr>
                <a:t>合理膳食</a:t>
              </a:r>
            </a:p>
          </p:txBody>
        </p:sp>
      </p:grpSp>
      <p:grpSp>
        <p:nvGrpSpPr>
          <p:cNvPr id="5" name="组合 40"/>
          <p:cNvGrpSpPr>
            <a:grpSpLocks/>
          </p:cNvGrpSpPr>
          <p:nvPr/>
        </p:nvGrpSpPr>
        <p:grpSpPr bwMode="auto">
          <a:xfrm>
            <a:off x="4941888" y="2774950"/>
            <a:ext cx="1392237" cy="1212850"/>
            <a:chOff x="5618794" y="3308250"/>
            <a:chExt cx="1390676" cy="1211531"/>
          </a:xfrm>
        </p:grpSpPr>
        <p:sp>
          <p:nvSpPr>
            <p:cNvPr id="112652" name="Oval 680"/>
            <p:cNvSpPr>
              <a:spLocks noChangeArrowheads="1"/>
            </p:cNvSpPr>
            <p:nvPr/>
          </p:nvSpPr>
          <p:spPr bwMode="auto">
            <a:xfrm rot="-324743">
              <a:off x="5618794" y="3308250"/>
              <a:ext cx="1211477" cy="1211531"/>
            </a:xfrm>
            <a:prstGeom prst="ellipse">
              <a:avLst/>
            </a:prstGeom>
            <a:solidFill>
              <a:srgbClr val="168BF6"/>
            </a:solidFill>
            <a:ln w="9525">
              <a:noFill/>
              <a:round/>
              <a:headEnd/>
              <a:tailEnd/>
            </a:ln>
          </p:spPr>
          <p:txBody>
            <a:bodyPr wrap="none" anchor="ctr"/>
            <a:lstStyle/>
            <a:p>
              <a:pPr latinLnBrk="1"/>
              <a:endParaRPr kumimoji="1" lang="ko-KR" altLang="en-US">
                <a:solidFill>
                  <a:srgbClr val="000000"/>
                </a:solidFill>
                <a:latin typeface="Gulim" pitchFamily="34" charset="-127"/>
                <a:ea typeface="Gulim" pitchFamily="34" charset="-127"/>
              </a:endParaRPr>
            </a:p>
          </p:txBody>
        </p:sp>
        <p:sp>
          <p:nvSpPr>
            <p:cNvPr id="112653" name="文本框 16"/>
            <p:cNvSpPr txBox="1">
              <a:spLocks noChangeArrowheads="1"/>
            </p:cNvSpPr>
            <p:nvPr/>
          </p:nvSpPr>
          <p:spPr bwMode="auto">
            <a:xfrm>
              <a:off x="5677468" y="3676153"/>
              <a:ext cx="1332002" cy="348639"/>
            </a:xfrm>
            <a:prstGeom prst="rect">
              <a:avLst/>
            </a:prstGeom>
            <a:noFill/>
            <a:ln w="9525">
              <a:noFill/>
              <a:miter lim="800000"/>
              <a:headEnd/>
              <a:tailEnd/>
            </a:ln>
          </p:spPr>
          <p:txBody>
            <a:bodyPr lIns="71323" tIns="35662" rIns="71323" bIns="35662">
              <a:spAutoFit/>
            </a:bodyPr>
            <a:lstStyle/>
            <a:p>
              <a:pPr>
                <a:buFont typeface="Arial" charset="0"/>
                <a:buChar char="•"/>
              </a:pPr>
              <a:r>
                <a:rPr lang="zh-CN" altLang="en-US" b="1">
                  <a:solidFill>
                    <a:srgbClr val="FFFFFF"/>
                  </a:solidFill>
                  <a:latin typeface="汉仪中圆简"/>
                  <a:ea typeface="汉仪中圆简"/>
                  <a:cs typeface="汉仪中圆简"/>
                </a:rPr>
                <a:t>坚持锻炼</a:t>
              </a:r>
            </a:p>
          </p:txBody>
        </p:sp>
      </p:grpSp>
      <p:sp>
        <p:nvSpPr>
          <p:cNvPr id="44" name="TextBox 43"/>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12651" name="文本框 3"/>
          <p:cNvSpPr txBox="1">
            <a:spLocks noChangeArrowheads="1"/>
          </p:cNvSpPr>
          <p:nvPr/>
        </p:nvSpPr>
        <p:spPr bwMode="auto">
          <a:xfrm>
            <a:off x="266700" y="147638"/>
            <a:ext cx="2954338"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科学健身，快乐生活</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8" presetClass="emph" presetSubtype="0" fill="hold" grpId="1" nodeType="withEffect">
                                  <p:stCondLst>
                                    <p:cond delay="0"/>
                                  </p:stCondLst>
                                  <p:childTnLst>
                                    <p:animRot by="21600000">
                                      <p:cBhvr>
                                        <p:cTn id="9" dur="3000" fill="hold"/>
                                        <p:tgtEl>
                                          <p:spTgt spid="33"/>
                                        </p:tgtEl>
                                        <p:attrNameLst>
                                          <p:attrName>r</p:attrName>
                                        </p:attrNameLst>
                                      </p:cBhvr>
                                    </p:animRot>
                                  </p:childTnLst>
                                </p:cTn>
                              </p:par>
                              <p:par>
                                <p:cTn id="10" presetID="10" presetClass="entr" presetSubtype="0" fill="hold" grpId="0"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8" presetClass="emph" presetSubtype="0" fill="hold" grpId="1" nodeType="withEffect">
                                  <p:stCondLst>
                                    <p:cond delay="0"/>
                                  </p:stCondLst>
                                  <p:childTnLst>
                                    <p:animRot by="-21600000">
                                      <p:cBhvr>
                                        <p:cTn id="14" dur="3000" fill="hold"/>
                                        <p:tgtEl>
                                          <p:spTgt spid="32"/>
                                        </p:tgtEl>
                                        <p:attrNameLst>
                                          <p:attrName>r</p:attrName>
                                        </p:attrNameLst>
                                      </p:cBhvr>
                                    </p:animRot>
                                  </p:childTnLst>
                                </p:cTn>
                              </p:par>
                              <p:par>
                                <p:cTn id="15" presetID="10" presetClass="entr" presetSubtype="0" fill="hold" grpId="0" nodeType="withEffect">
                                  <p:stCondLst>
                                    <p:cond delay="10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par>
                                <p:cTn id="18" presetID="8" presetClass="emph" presetSubtype="0" fill="hold" grpId="1" nodeType="withEffect">
                                  <p:stCondLst>
                                    <p:cond delay="0"/>
                                  </p:stCondLst>
                                  <p:childTnLst>
                                    <p:animRot by="21600000">
                                      <p:cBhvr>
                                        <p:cTn id="19" dur="3000" fill="hold"/>
                                        <p:tgtEl>
                                          <p:spTgt spid="34"/>
                                        </p:tgtEl>
                                        <p:attrNameLst>
                                          <p:attrName>r</p:attrName>
                                        </p:attrNameLst>
                                      </p:cBhvr>
                                    </p:animRot>
                                  </p:childTnLst>
                                </p:cTn>
                              </p:par>
                              <p:par>
                                <p:cTn id="20" presetID="10" presetClass="entr" presetSubtype="0" fill="hold" nodeType="withEffect">
                                  <p:stCondLst>
                                    <p:cond delay="60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750"/>
                                        <p:tgtEl>
                                          <p:spTgt spid="2"/>
                                        </p:tgtEl>
                                      </p:cBhvr>
                                    </p:animEffect>
                                  </p:childTnLst>
                                </p:cTn>
                              </p:par>
                              <p:par>
                                <p:cTn id="23" presetID="10" presetClass="entr" presetSubtype="0" fill="hold" nodeType="withEffect">
                                  <p:stCondLst>
                                    <p:cond delay="130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750"/>
                                        <p:tgtEl>
                                          <p:spTgt spid="3"/>
                                        </p:tgtEl>
                                      </p:cBhvr>
                                    </p:animEffect>
                                  </p:childTnLst>
                                </p:cTn>
                              </p:par>
                              <p:par>
                                <p:cTn id="26" presetID="10" presetClass="entr" presetSubtype="0" fill="hold" nodeType="withEffect">
                                  <p:stCondLst>
                                    <p:cond delay="220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750"/>
                                        <p:tgtEl>
                                          <p:spTgt spid="5"/>
                                        </p:tgtEl>
                                      </p:cBhvr>
                                    </p:animEffect>
                                  </p:childTnLst>
                                </p:cTn>
                              </p:par>
                            </p:childTnLst>
                          </p:cTn>
                        </p:par>
                        <p:par>
                          <p:cTn id="29" fill="hold" nodeType="afterGroup">
                            <p:stCondLst>
                              <p:cond delay="3000"/>
                            </p:stCondLst>
                            <p:childTnLst>
                              <p:par>
                                <p:cTn id="30" presetID="42" presetClass="entr" presetSubtype="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anim calcmode="lin" valueType="num">
                                      <p:cBhvr>
                                        <p:cTn id="33" dur="500" fill="hold"/>
                                        <p:tgtEl>
                                          <p:spTgt spid="14"/>
                                        </p:tgtEl>
                                        <p:attrNameLst>
                                          <p:attrName>ppt_x</p:attrName>
                                        </p:attrNameLst>
                                      </p:cBhvr>
                                      <p:tavLst>
                                        <p:tav tm="0">
                                          <p:val>
                                            <p:strVal val="#ppt_x"/>
                                          </p:val>
                                        </p:tav>
                                        <p:tav tm="100000">
                                          <p:val>
                                            <p:strVal val="#ppt_x"/>
                                          </p:val>
                                        </p:tav>
                                      </p:tavLst>
                                    </p:anim>
                                    <p:anim calcmode="lin" valueType="num">
                                      <p:cBhvr>
                                        <p:cTn id="34" dur="500" fill="hold"/>
                                        <p:tgtEl>
                                          <p:spTgt spid="14"/>
                                        </p:tgtEl>
                                        <p:attrNameLst>
                                          <p:attrName>ppt_y</p:attrName>
                                        </p:attrNameLst>
                                      </p:cBhvr>
                                      <p:tavLst>
                                        <p:tav tm="0">
                                          <p:val>
                                            <p:strVal val="#ppt_y+.1"/>
                                          </p:val>
                                        </p:tav>
                                        <p:tav tm="100000">
                                          <p:val>
                                            <p:strVal val="#ppt_y"/>
                                          </p:val>
                                        </p:tav>
                                      </p:tavLst>
                                    </p:anim>
                                  </p:childTnLst>
                                </p:cTn>
                              </p:par>
                            </p:childTnLst>
                          </p:cTn>
                        </p:par>
                        <p:par>
                          <p:cTn id="35" fill="hold" nodeType="afterGroup">
                            <p:stCondLst>
                              <p:cond delay="3500"/>
                            </p:stCondLst>
                            <p:childTnLst>
                              <p:par>
                                <p:cTn id="36" presetID="42" presetClass="entr" presetSubtype="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500"/>
                                        <p:tgtEl>
                                          <p:spTgt spid="15"/>
                                        </p:tgtEl>
                                      </p:cBhvr>
                                    </p:animEffect>
                                    <p:anim calcmode="lin" valueType="num">
                                      <p:cBhvr>
                                        <p:cTn id="39" dur="500" fill="hold"/>
                                        <p:tgtEl>
                                          <p:spTgt spid="15"/>
                                        </p:tgtEl>
                                        <p:attrNameLst>
                                          <p:attrName>ppt_x</p:attrName>
                                        </p:attrNameLst>
                                      </p:cBhvr>
                                      <p:tavLst>
                                        <p:tav tm="0">
                                          <p:val>
                                            <p:strVal val="#ppt_x"/>
                                          </p:val>
                                        </p:tav>
                                        <p:tav tm="100000">
                                          <p:val>
                                            <p:strVal val="#ppt_x"/>
                                          </p:val>
                                        </p:tav>
                                      </p:tavLst>
                                    </p:anim>
                                    <p:anim calcmode="lin" valueType="num">
                                      <p:cBhvr>
                                        <p:cTn id="40" dur="500" fill="hold"/>
                                        <p:tgtEl>
                                          <p:spTgt spid="15"/>
                                        </p:tgtEl>
                                        <p:attrNameLst>
                                          <p:attrName>ppt_y</p:attrName>
                                        </p:attrNameLst>
                                      </p:cBhvr>
                                      <p:tavLst>
                                        <p:tav tm="0">
                                          <p:val>
                                            <p:strVal val="#ppt_y+.1"/>
                                          </p:val>
                                        </p:tav>
                                        <p:tav tm="100000">
                                          <p:val>
                                            <p:strVal val="#ppt_y"/>
                                          </p:val>
                                        </p:tav>
                                      </p:tavLst>
                                    </p:anim>
                                  </p:childTnLst>
                                </p:cTn>
                              </p:par>
                            </p:childTnLst>
                          </p:cTn>
                        </p:par>
                        <p:par>
                          <p:cTn id="41" fill="hold" nodeType="afterGroup">
                            <p:stCondLst>
                              <p:cond delay="4000"/>
                            </p:stCondLst>
                            <p:childTnLst>
                              <p:par>
                                <p:cTn id="42" presetID="42"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500"/>
                                        <p:tgtEl>
                                          <p:spTgt spid="16"/>
                                        </p:tgtEl>
                                      </p:cBhvr>
                                    </p:animEffect>
                                    <p:anim calcmode="lin" valueType="num">
                                      <p:cBhvr>
                                        <p:cTn id="45" dur="500" fill="hold"/>
                                        <p:tgtEl>
                                          <p:spTgt spid="16"/>
                                        </p:tgtEl>
                                        <p:attrNameLst>
                                          <p:attrName>ppt_x</p:attrName>
                                        </p:attrNameLst>
                                      </p:cBhvr>
                                      <p:tavLst>
                                        <p:tav tm="0">
                                          <p:val>
                                            <p:strVal val="#ppt_x"/>
                                          </p:val>
                                        </p:tav>
                                        <p:tav tm="100000">
                                          <p:val>
                                            <p:strVal val="#ppt_x"/>
                                          </p:val>
                                        </p:tav>
                                      </p:tavLst>
                                    </p:anim>
                                    <p:anim calcmode="lin" valueType="num">
                                      <p:cBhvr>
                                        <p:cTn id="46" dur="500" fill="hold"/>
                                        <p:tgtEl>
                                          <p:spTgt spid="1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fade">
                                      <p:cBhvr>
                                        <p:cTn id="50"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32" grpId="0" animBg="1"/>
      <p:bldP spid="32" grpId="1" animBg="1"/>
      <p:bldP spid="33" grpId="0" animBg="1"/>
      <p:bldP spid="33" grpId="1" animBg="1"/>
      <p:bldP spid="34" grpId="0" animBg="1"/>
      <p:bldP spid="34" grpId="1" animBg="1"/>
      <p:bldP spid="4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673"/>
          <p:cNvSpPr>
            <a:spLocks noEditPoints="1"/>
          </p:cNvSpPr>
          <p:nvPr/>
        </p:nvSpPr>
        <p:spPr bwMode="auto">
          <a:xfrm rot="-324743">
            <a:off x="312738" y="709613"/>
            <a:ext cx="2308225" cy="22240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rgbClr val="808080">
              <a:alpha val="79999"/>
            </a:srgbClr>
          </a:solidFill>
          <a:ln w="9525">
            <a:noFill/>
            <a:round/>
            <a:headEnd/>
            <a:tailEnd/>
          </a:ln>
        </p:spPr>
        <p:txBody>
          <a:bodyPr wrap="none" anchor="ctr"/>
          <a:lstStyle/>
          <a:p>
            <a:endParaRPr lang="zh-CN" altLang="en-US"/>
          </a:p>
        </p:txBody>
      </p:sp>
      <p:grpSp>
        <p:nvGrpSpPr>
          <p:cNvPr id="3" name="组合 37"/>
          <p:cNvGrpSpPr/>
          <p:nvPr/>
        </p:nvGrpSpPr>
        <p:grpSpPr>
          <a:xfrm>
            <a:off x="642910" y="1071552"/>
            <a:ext cx="1643074" cy="1500198"/>
            <a:chOff x="1309819" y="1594895"/>
            <a:chExt cx="1383388" cy="1383388"/>
          </a:xfrm>
          <a:solidFill>
            <a:srgbClr val="168BF6"/>
          </a:solidFill>
        </p:grpSpPr>
        <p:sp>
          <p:nvSpPr>
            <p:cNvPr id="39" name="Oval 677"/>
            <p:cNvSpPr>
              <a:spLocks noChangeArrowheads="1"/>
            </p:cNvSpPr>
            <p:nvPr/>
          </p:nvSpPr>
          <p:spPr bwMode="auto">
            <a:xfrm rot="21275257">
              <a:off x="1309819" y="1594895"/>
              <a:ext cx="1383388" cy="1383388"/>
            </a:xfrm>
            <a:prstGeom prst="ellipse">
              <a:avLst/>
            </a:prstGeom>
            <a:grpFill/>
            <a:ln>
              <a:noFill/>
            </a:ln>
          </p:spPr>
          <p:txBody>
            <a:bodyPr wrap="none" anchor="ctr"/>
            <a:lstStyle/>
            <a:p>
              <a:pPr latinLnBrk="1">
                <a:defRPr/>
              </a:pPr>
              <a:endParaRPr kumimoji="1" lang="ko-KR" altLang="en-US">
                <a:solidFill>
                  <a:srgbClr val="000000"/>
                </a:solidFill>
                <a:latin typeface="Gulim" panose="020B0600000101010101" pitchFamily="34" charset="-127"/>
                <a:ea typeface="Gulim" panose="020B0600000101010101" pitchFamily="34" charset="-127"/>
              </a:endParaRPr>
            </a:p>
          </p:txBody>
        </p:sp>
        <p:sp>
          <p:nvSpPr>
            <p:cNvPr id="40" name="文本框 16"/>
            <p:cNvSpPr txBox="1"/>
            <p:nvPr/>
          </p:nvSpPr>
          <p:spPr>
            <a:xfrm>
              <a:off x="1430114" y="2015926"/>
              <a:ext cx="1142799" cy="578904"/>
            </a:xfrm>
            <a:prstGeom prst="rect">
              <a:avLst/>
            </a:prstGeom>
            <a:noFill/>
          </p:spPr>
          <p:txBody>
            <a:bodyPr lIns="71323" tIns="35662" rIns="71323" bIns="35662">
              <a:spAutoFit/>
            </a:bodyPr>
            <a:lstStyle/>
            <a:p>
              <a:pPr>
                <a:defRPr/>
              </a:pPr>
              <a:r>
                <a:rPr lang="zh-CN" altLang="en-US" sz="2000" b="1" dirty="0">
                  <a:solidFill>
                    <a:srgbClr val="FFFFFF"/>
                  </a:solidFill>
                  <a:latin typeface="汉仪中圆简" pitchFamily="49" charset="-122"/>
                  <a:ea typeface="汉仪中圆简" pitchFamily="49" charset="-122"/>
                </a:rPr>
                <a:t>科学健身</a:t>
              </a:r>
              <a:endParaRPr lang="en-US" altLang="zh-CN" sz="2000" b="1" dirty="0">
                <a:solidFill>
                  <a:srgbClr val="FFFFFF"/>
                </a:solidFill>
                <a:latin typeface="汉仪中圆简" pitchFamily="49" charset="-122"/>
                <a:ea typeface="汉仪中圆简" pitchFamily="49" charset="-122"/>
              </a:endParaRPr>
            </a:p>
            <a:p>
              <a:pPr>
                <a:defRPr/>
              </a:pPr>
              <a:r>
                <a:rPr lang="zh-CN" altLang="en-US" sz="2000" b="1" dirty="0">
                  <a:solidFill>
                    <a:srgbClr val="FFFFFF"/>
                  </a:solidFill>
                  <a:latin typeface="汉仪中圆简" pitchFamily="49" charset="-122"/>
                  <a:ea typeface="汉仪中圆简" pitchFamily="49" charset="-122"/>
                </a:rPr>
                <a:t>减脂食谱</a:t>
              </a:r>
            </a:p>
          </p:txBody>
        </p:sp>
      </p:grpSp>
      <p:sp>
        <p:nvSpPr>
          <p:cNvPr id="44" name="TextBox 43"/>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14692" name="文本框 3"/>
          <p:cNvSpPr txBox="1">
            <a:spLocks noChangeArrowheads="1"/>
          </p:cNvSpPr>
          <p:nvPr/>
        </p:nvSpPr>
        <p:spPr bwMode="auto">
          <a:xfrm>
            <a:off x="266700" y="147638"/>
            <a:ext cx="2954338"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科学健身，快乐生活</a:t>
            </a:r>
          </a:p>
        </p:txBody>
      </p:sp>
      <p:grpSp>
        <p:nvGrpSpPr>
          <p:cNvPr id="20" name="组合 8"/>
          <p:cNvGrpSpPr>
            <a:grpSpLocks/>
          </p:cNvGrpSpPr>
          <p:nvPr/>
        </p:nvGrpSpPr>
        <p:grpSpPr bwMode="auto">
          <a:xfrm>
            <a:off x="3143250" y="785813"/>
            <a:ext cx="4752975" cy="642937"/>
            <a:chOff x="3347864" y="1152444"/>
            <a:chExt cx="4752528" cy="883732"/>
          </a:xfrm>
        </p:grpSpPr>
        <p:sp>
          <p:nvSpPr>
            <p:cNvPr id="21" name="矩形 20"/>
            <p:cNvSpPr/>
            <p:nvPr/>
          </p:nvSpPr>
          <p:spPr>
            <a:xfrm>
              <a:off x="3347864" y="1152444"/>
              <a:ext cx="4752528" cy="2662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原则一：少吃多餐</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2" name="矩形 21"/>
            <p:cNvSpPr/>
            <p:nvPr/>
          </p:nvSpPr>
          <p:spPr>
            <a:xfrm>
              <a:off x="3347864" y="1418655"/>
              <a:ext cx="4752528" cy="617521"/>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spcBef>
                  <a:spcPts val="675"/>
                </a:spcBef>
                <a:spcAft>
                  <a:spcPts val="0"/>
                </a:spcAft>
                <a:defRPr/>
              </a:pPr>
              <a:r>
                <a:rPr lang="zh-CN" altLang="en-US" sz="1600" kern="1300" dirty="0">
                  <a:solidFill>
                    <a:sysClr val="windowText" lastClr="000000"/>
                  </a:solidFill>
                </a:rPr>
                <a:t>     </a:t>
              </a:r>
              <a:r>
                <a:rPr lang="zh-CN" altLang="en-US" sz="1400" kern="1300" dirty="0">
                  <a:solidFill>
                    <a:sysClr val="windowText" lastClr="000000"/>
                  </a:solidFill>
                </a:rPr>
                <a:t> 每隔三个小时左右进餐一次，可以使营养物质供应更平衡，更充足。</a:t>
              </a:r>
            </a:p>
          </p:txBody>
        </p:sp>
      </p:grpSp>
      <p:grpSp>
        <p:nvGrpSpPr>
          <p:cNvPr id="23" name="组合 8"/>
          <p:cNvGrpSpPr>
            <a:grpSpLocks/>
          </p:cNvGrpSpPr>
          <p:nvPr/>
        </p:nvGrpSpPr>
        <p:grpSpPr bwMode="auto">
          <a:xfrm>
            <a:off x="3143250" y="1643063"/>
            <a:ext cx="4752975" cy="571500"/>
            <a:chOff x="3347864" y="1152444"/>
            <a:chExt cx="4752528" cy="571832"/>
          </a:xfrm>
        </p:grpSpPr>
        <p:sp>
          <p:nvSpPr>
            <p:cNvPr id="24" name="矩形 23"/>
            <p:cNvSpPr/>
            <p:nvPr/>
          </p:nvSpPr>
          <p:spPr>
            <a:xfrm>
              <a:off x="3347864" y="1152444"/>
              <a:ext cx="4752528" cy="2668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原则二：早餐不能不吃</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5" name="矩形 24"/>
            <p:cNvSpPr/>
            <p:nvPr/>
          </p:nvSpPr>
          <p:spPr>
            <a:xfrm>
              <a:off x="3347864" y="1419299"/>
              <a:ext cx="4752528" cy="30497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spcBef>
                  <a:spcPts val="675"/>
                </a:spcBef>
                <a:spcAft>
                  <a:spcPts val="0"/>
                </a:spcAft>
                <a:defRPr/>
              </a:pPr>
              <a:r>
                <a:rPr lang="zh-CN" altLang="en-US" sz="1600" kern="1300" dirty="0">
                  <a:solidFill>
                    <a:sysClr val="windowText" lastClr="000000"/>
                  </a:solidFill>
                </a:rPr>
                <a:t>     </a:t>
              </a:r>
              <a:r>
                <a:rPr lang="zh-CN" altLang="en-US" sz="1400" kern="1300" dirty="0">
                  <a:solidFill>
                    <a:sysClr val="windowText" lastClr="000000"/>
                  </a:solidFill>
                </a:rPr>
                <a:t>科学健身，需要一顿丰盛的早餐，提供足够的燃料。</a:t>
              </a:r>
            </a:p>
          </p:txBody>
        </p:sp>
      </p:grpSp>
      <p:grpSp>
        <p:nvGrpSpPr>
          <p:cNvPr id="26" name="组合 8"/>
          <p:cNvGrpSpPr>
            <a:grpSpLocks/>
          </p:cNvGrpSpPr>
          <p:nvPr/>
        </p:nvGrpSpPr>
        <p:grpSpPr bwMode="auto">
          <a:xfrm>
            <a:off x="3143250" y="2357438"/>
            <a:ext cx="4752975" cy="714375"/>
            <a:chOff x="3347864" y="1152444"/>
            <a:chExt cx="4752528" cy="714790"/>
          </a:xfrm>
        </p:grpSpPr>
        <p:sp>
          <p:nvSpPr>
            <p:cNvPr id="27" name="矩形 26"/>
            <p:cNvSpPr/>
            <p:nvPr/>
          </p:nvSpPr>
          <p:spPr>
            <a:xfrm>
              <a:off x="3347864" y="1152444"/>
              <a:ext cx="4752528" cy="2668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原则三：多蛋白</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28" name="矩形 27"/>
            <p:cNvSpPr/>
            <p:nvPr/>
          </p:nvSpPr>
          <p:spPr>
            <a:xfrm>
              <a:off x="3347864" y="1419299"/>
              <a:ext cx="4752528" cy="447935"/>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spcBef>
                  <a:spcPts val="675"/>
                </a:spcBef>
                <a:spcAft>
                  <a:spcPts val="0"/>
                </a:spcAft>
                <a:defRPr/>
              </a:pPr>
              <a:r>
                <a:rPr lang="zh-CN" altLang="en-US" sz="1600" kern="1300" dirty="0">
                  <a:solidFill>
                    <a:sysClr val="windowText" lastClr="000000"/>
                  </a:solidFill>
                </a:rPr>
                <a:t>     </a:t>
              </a:r>
              <a:r>
                <a:rPr lang="zh-CN" altLang="en-US" sz="1400" kern="1300" dirty="0">
                  <a:solidFill>
                    <a:sysClr val="windowText" lastClr="000000"/>
                  </a:solidFill>
                </a:rPr>
                <a:t>身体的每一个细胞都需要蛋白质，</a:t>
              </a:r>
              <a:r>
                <a:rPr lang="en-US" altLang="zh-CN" sz="1400" kern="1300" dirty="0">
                  <a:solidFill>
                    <a:sysClr val="windowText" lastClr="000000"/>
                  </a:solidFill>
                </a:rPr>
                <a:t>70</a:t>
              </a:r>
              <a:r>
                <a:rPr lang="zh-CN" altLang="en-US" sz="1400" kern="1300" dirty="0">
                  <a:solidFill>
                    <a:sysClr val="windowText" lastClr="000000"/>
                  </a:solidFill>
                </a:rPr>
                <a:t>公斤左右的男士要摄取</a:t>
              </a:r>
              <a:r>
                <a:rPr lang="en-US" altLang="zh-CN" sz="1400" kern="1300" dirty="0">
                  <a:solidFill>
                    <a:sysClr val="windowText" lastClr="000000"/>
                  </a:solidFill>
                </a:rPr>
                <a:t>140</a:t>
              </a:r>
              <a:r>
                <a:rPr lang="zh-CN" altLang="en-US" sz="1400" kern="1300" dirty="0">
                  <a:solidFill>
                    <a:sysClr val="windowText" lastClr="000000"/>
                  </a:solidFill>
                </a:rPr>
                <a:t>克的蛋白质。</a:t>
              </a:r>
            </a:p>
          </p:txBody>
        </p:sp>
      </p:grpSp>
      <p:grpSp>
        <p:nvGrpSpPr>
          <p:cNvPr id="30" name="组合 8"/>
          <p:cNvGrpSpPr>
            <a:grpSpLocks/>
          </p:cNvGrpSpPr>
          <p:nvPr/>
        </p:nvGrpSpPr>
        <p:grpSpPr bwMode="auto">
          <a:xfrm>
            <a:off x="3143250" y="3286125"/>
            <a:ext cx="4752975" cy="1079500"/>
            <a:chOff x="3347864" y="1152444"/>
            <a:chExt cx="4752528" cy="1080120"/>
          </a:xfrm>
        </p:grpSpPr>
        <p:sp>
          <p:nvSpPr>
            <p:cNvPr id="31" name="矩形 30"/>
            <p:cNvSpPr/>
            <p:nvPr/>
          </p:nvSpPr>
          <p:spPr>
            <a:xfrm>
              <a:off x="3347864" y="1152444"/>
              <a:ext cx="4752528" cy="2668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rPr>
                <a:t>原则四：不能戒掉碳水化合物</a:t>
              </a:r>
              <a:endParaRPr lang="en-US" altLang="zh-CN" sz="1400" b="1" dirty="0">
                <a:solidFill>
                  <a:srgbClr val="FFFFFF"/>
                </a:solidFill>
                <a:latin typeface="微软雅黑" panose="020B0503020204020204" pitchFamily="34" charset="-122"/>
                <a:ea typeface="微软雅黑" panose="020B0503020204020204" pitchFamily="34" charset="-122"/>
                <a:cs typeface="Segoe UI" panose="020B0502040204020203" pitchFamily="34" charset="0"/>
              </a:endParaRPr>
            </a:p>
          </p:txBody>
        </p:sp>
        <p:sp>
          <p:nvSpPr>
            <p:cNvPr id="35" name="矩形 34"/>
            <p:cNvSpPr/>
            <p:nvPr/>
          </p:nvSpPr>
          <p:spPr>
            <a:xfrm>
              <a:off x="3347864" y="1419297"/>
              <a:ext cx="4752528" cy="813267"/>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228600" indent="-228600" defTabSz="685165" fontAlgn="auto">
                <a:spcBef>
                  <a:spcPts val="675"/>
                </a:spcBef>
                <a:spcAft>
                  <a:spcPts val="0"/>
                </a:spcAft>
                <a:defRPr/>
              </a:pPr>
              <a:r>
                <a:rPr lang="zh-CN" altLang="en-US" sz="1400" kern="1300" dirty="0">
                  <a:solidFill>
                    <a:sysClr val="windowText" lastClr="000000"/>
                  </a:solidFill>
                </a:rPr>
                <a:t>饭、面、水果、豆、薯等碳水化合物是非常重要的，每餐都应该有至少三分之一的份量是来自碳水化合物。</a:t>
              </a:r>
            </a:p>
          </p:txBody>
        </p:sp>
      </p:gr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8" presetClass="emph" presetSubtype="0" fill="hold" grpId="1" nodeType="withEffect">
                                  <p:stCondLst>
                                    <p:cond delay="0"/>
                                  </p:stCondLst>
                                  <p:childTnLst>
                                    <p:animRot by="-21600000">
                                      <p:cBhvr>
                                        <p:cTn id="9" dur="3000" fill="hold"/>
                                        <p:tgtEl>
                                          <p:spTgt spid="32"/>
                                        </p:tgtEl>
                                        <p:attrNameLst>
                                          <p:attrName>r</p:attrName>
                                        </p:attrNameLst>
                                      </p:cBhvr>
                                    </p:animRot>
                                  </p:childTnLst>
                                </p:cTn>
                              </p:par>
                              <p:par>
                                <p:cTn id="10" presetID="10" presetClass="entr" presetSubtype="0" fill="hold" nodeType="withEffect">
                                  <p:stCondLst>
                                    <p:cond delay="13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750"/>
                                        <p:tgtEl>
                                          <p:spTgt spid="3"/>
                                        </p:tgtEl>
                                      </p:cBhvr>
                                    </p:animEffect>
                                  </p:childTnLst>
                                </p:cTn>
                              </p:par>
                            </p:childTnLst>
                          </p:cTn>
                        </p:par>
                        <p:par>
                          <p:cTn id="13" fill="hold" nodeType="afterGroup">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2000"/>
                                        <p:tgtEl>
                                          <p:spTgt spid="44"/>
                                        </p:tgtEl>
                                      </p:cBhvr>
                                    </p:animEffect>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750" fill="hold"/>
                                        <p:tgtEl>
                                          <p:spTgt spid="20"/>
                                        </p:tgtEl>
                                        <p:attrNameLst>
                                          <p:attrName>ppt_x</p:attrName>
                                        </p:attrNameLst>
                                      </p:cBhvr>
                                      <p:tavLst>
                                        <p:tav tm="0">
                                          <p:val>
                                            <p:strVal val="1+#ppt_w/2"/>
                                          </p:val>
                                        </p:tav>
                                        <p:tav tm="100000">
                                          <p:val>
                                            <p:strVal val="#ppt_x"/>
                                          </p:val>
                                        </p:tav>
                                      </p:tavLst>
                                    </p:anim>
                                    <p:anim calcmode="lin" valueType="num">
                                      <p:cBhvr>
                                        <p:cTn id="20" dur="75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750" fill="hold"/>
                                        <p:tgtEl>
                                          <p:spTgt spid="23"/>
                                        </p:tgtEl>
                                        <p:attrNameLst>
                                          <p:attrName>ppt_x</p:attrName>
                                        </p:attrNameLst>
                                      </p:cBhvr>
                                      <p:tavLst>
                                        <p:tav tm="0">
                                          <p:val>
                                            <p:strVal val="1+#ppt_w/2"/>
                                          </p:val>
                                        </p:tav>
                                        <p:tav tm="100000">
                                          <p:val>
                                            <p:strVal val="#ppt_x"/>
                                          </p:val>
                                        </p:tav>
                                      </p:tavLst>
                                    </p:anim>
                                    <p:anim calcmode="lin" valueType="num">
                                      <p:cBhvr>
                                        <p:cTn id="24" dur="75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750" fill="hold"/>
                                        <p:tgtEl>
                                          <p:spTgt spid="26"/>
                                        </p:tgtEl>
                                        <p:attrNameLst>
                                          <p:attrName>ppt_x</p:attrName>
                                        </p:attrNameLst>
                                      </p:cBhvr>
                                      <p:tavLst>
                                        <p:tav tm="0">
                                          <p:val>
                                            <p:strVal val="1+#ppt_w/2"/>
                                          </p:val>
                                        </p:tav>
                                        <p:tav tm="100000">
                                          <p:val>
                                            <p:strVal val="#ppt_x"/>
                                          </p:val>
                                        </p:tav>
                                      </p:tavLst>
                                    </p:anim>
                                    <p:anim calcmode="lin" valueType="num">
                                      <p:cBhvr>
                                        <p:cTn id="28" dur="750" fill="hold"/>
                                        <p:tgtEl>
                                          <p:spTgt spid="2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750" fill="hold"/>
                                        <p:tgtEl>
                                          <p:spTgt spid="30"/>
                                        </p:tgtEl>
                                        <p:attrNameLst>
                                          <p:attrName>ppt_x</p:attrName>
                                        </p:attrNameLst>
                                      </p:cBhvr>
                                      <p:tavLst>
                                        <p:tav tm="0">
                                          <p:val>
                                            <p:strVal val="1+#ppt_w/2"/>
                                          </p:val>
                                        </p:tav>
                                        <p:tav tm="100000">
                                          <p:val>
                                            <p:strVal val="#ppt_x"/>
                                          </p:val>
                                        </p:tav>
                                      </p:tavLst>
                                    </p:anim>
                                    <p:anim calcmode="lin" valueType="num">
                                      <p:cBhvr>
                                        <p:cTn id="32" dur="75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44"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形标注 5"/>
          <p:cNvSpPr/>
          <p:nvPr/>
        </p:nvSpPr>
        <p:spPr>
          <a:xfrm>
            <a:off x="792163" y="2211388"/>
            <a:ext cx="2339975" cy="2176462"/>
          </a:xfrm>
          <a:prstGeom prst="wedgeEllipseCallout">
            <a:avLst>
              <a:gd name="adj1" fmla="val 1163"/>
              <a:gd name="adj2" fmla="val -58257"/>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ysClr val="windowText" lastClr="000000"/>
              </a:solidFill>
              <a:latin typeface="微软雅黑" panose="020B0503020204020204" pitchFamily="34" charset="-122"/>
              <a:ea typeface="微软雅黑" panose="020B0503020204020204" pitchFamily="34" charset="-122"/>
            </a:endParaRPr>
          </a:p>
        </p:txBody>
      </p:sp>
      <p:sp>
        <p:nvSpPr>
          <p:cNvPr id="9" name="TextBox 8"/>
          <p:cNvSpPr txBox="1">
            <a:spLocks noChangeArrowheads="1"/>
          </p:cNvSpPr>
          <p:nvPr/>
        </p:nvSpPr>
        <p:spPr bwMode="auto">
          <a:xfrm>
            <a:off x="1071563" y="3000375"/>
            <a:ext cx="1635125" cy="682625"/>
          </a:xfrm>
          <a:prstGeom prst="rect">
            <a:avLst/>
          </a:prstGeom>
          <a:noFill/>
          <a:ln w="9525">
            <a:noFill/>
            <a:miter lim="800000"/>
            <a:headEnd/>
            <a:tailEnd/>
          </a:ln>
        </p:spPr>
        <p:txBody>
          <a:bodyPr anchor="ctr">
            <a:spAutoFit/>
          </a:bodyPr>
          <a:lstStyle/>
          <a:p>
            <a:pPr algn="ctr">
              <a:lnSpc>
                <a:spcPct val="120000"/>
              </a:lnSpc>
            </a:pPr>
            <a:r>
              <a:rPr lang="zh-CN" altLang="en-US" sz="1600">
                <a:solidFill>
                  <a:srgbClr val="000000"/>
                </a:solidFill>
                <a:latin typeface="微软雅黑"/>
                <a:ea typeface="微软雅黑"/>
                <a:cs typeface="微软雅黑"/>
              </a:rPr>
              <a:t>觉得健身就是健康的标志</a:t>
            </a:r>
          </a:p>
        </p:txBody>
      </p:sp>
      <p:sp>
        <p:nvSpPr>
          <p:cNvPr id="12" name="矩形 11"/>
          <p:cNvSpPr/>
          <p:nvPr/>
        </p:nvSpPr>
        <p:spPr>
          <a:xfrm>
            <a:off x="935038" y="1347788"/>
            <a:ext cx="2089150" cy="4619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rgbClr val="FFFFFF"/>
                </a:solidFill>
                <a:latin typeface="微软雅黑" panose="020B0503020204020204" pitchFamily="34" charset="-122"/>
                <a:ea typeface="微软雅黑" panose="020B0503020204020204" pitchFamily="34" charset="-122"/>
              </a:rPr>
              <a:t>要健康</a:t>
            </a:r>
          </a:p>
        </p:txBody>
      </p:sp>
      <p:sp>
        <p:nvSpPr>
          <p:cNvPr id="15" name="椭圆形标注 14"/>
          <p:cNvSpPr/>
          <p:nvPr/>
        </p:nvSpPr>
        <p:spPr>
          <a:xfrm>
            <a:off x="3492500" y="2211388"/>
            <a:ext cx="2339975" cy="2176462"/>
          </a:xfrm>
          <a:prstGeom prst="wedgeEllipseCallout">
            <a:avLst>
              <a:gd name="adj1" fmla="val 1163"/>
              <a:gd name="adj2" fmla="val -58257"/>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ysClr val="windowText" lastClr="000000"/>
              </a:solidFill>
              <a:latin typeface="微软雅黑" panose="020B0503020204020204" pitchFamily="34" charset="-122"/>
              <a:ea typeface="微软雅黑" panose="020B0503020204020204" pitchFamily="34" charset="-122"/>
            </a:endParaRPr>
          </a:p>
        </p:txBody>
      </p:sp>
      <p:sp>
        <p:nvSpPr>
          <p:cNvPr id="16" name="TextBox 15"/>
          <p:cNvSpPr txBox="1">
            <a:spLocks noChangeArrowheads="1"/>
          </p:cNvSpPr>
          <p:nvPr/>
        </p:nvSpPr>
        <p:spPr bwMode="auto">
          <a:xfrm>
            <a:off x="3714750" y="2928938"/>
            <a:ext cx="1649413" cy="682625"/>
          </a:xfrm>
          <a:prstGeom prst="rect">
            <a:avLst/>
          </a:prstGeom>
          <a:noFill/>
          <a:ln w="9525">
            <a:noFill/>
            <a:miter lim="800000"/>
            <a:headEnd/>
            <a:tailEnd/>
          </a:ln>
        </p:spPr>
        <p:txBody>
          <a:bodyPr anchor="ctr">
            <a:spAutoFit/>
          </a:bodyPr>
          <a:lstStyle/>
          <a:p>
            <a:pPr algn="ctr">
              <a:lnSpc>
                <a:spcPct val="120000"/>
              </a:lnSpc>
            </a:pPr>
            <a:r>
              <a:rPr lang="zh-CN" altLang="en-US" sz="1600">
                <a:solidFill>
                  <a:srgbClr val="000000"/>
                </a:solidFill>
                <a:latin typeface="微软雅黑"/>
                <a:ea typeface="微软雅黑"/>
                <a:cs typeface="微软雅黑"/>
              </a:rPr>
              <a:t>健身能永保生命活力</a:t>
            </a:r>
          </a:p>
        </p:txBody>
      </p:sp>
      <p:sp>
        <p:nvSpPr>
          <p:cNvPr id="17" name="矩形 16"/>
          <p:cNvSpPr/>
          <p:nvPr/>
        </p:nvSpPr>
        <p:spPr>
          <a:xfrm>
            <a:off x="3635375" y="1347788"/>
            <a:ext cx="2089150" cy="4619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rgbClr val="FFFFFF"/>
                </a:solidFill>
                <a:latin typeface="微软雅黑" panose="020B0503020204020204" pitchFamily="34" charset="-122"/>
                <a:ea typeface="微软雅黑" panose="020B0503020204020204" pitchFamily="34" charset="-122"/>
              </a:rPr>
              <a:t>要减缓衰老</a:t>
            </a:r>
          </a:p>
        </p:txBody>
      </p:sp>
      <p:sp>
        <p:nvSpPr>
          <p:cNvPr id="18" name="椭圆形标注 17"/>
          <p:cNvSpPr/>
          <p:nvPr/>
        </p:nvSpPr>
        <p:spPr>
          <a:xfrm>
            <a:off x="6156325" y="2211388"/>
            <a:ext cx="2339975" cy="2176462"/>
          </a:xfrm>
          <a:prstGeom prst="wedgeEllipseCallout">
            <a:avLst>
              <a:gd name="adj1" fmla="val 1163"/>
              <a:gd name="adj2" fmla="val -58257"/>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000" b="1">
              <a:solidFill>
                <a:sysClr val="windowText" lastClr="000000"/>
              </a:solidFill>
              <a:latin typeface="微软雅黑" panose="020B0503020204020204" pitchFamily="34" charset="-122"/>
              <a:ea typeface="微软雅黑" panose="020B0503020204020204" pitchFamily="34" charset="-122"/>
            </a:endParaRPr>
          </a:p>
        </p:txBody>
      </p:sp>
      <p:sp>
        <p:nvSpPr>
          <p:cNvPr id="19" name="TextBox 18"/>
          <p:cNvSpPr txBox="1">
            <a:spLocks noChangeArrowheads="1"/>
          </p:cNvSpPr>
          <p:nvPr/>
        </p:nvSpPr>
        <p:spPr bwMode="auto">
          <a:xfrm>
            <a:off x="6500813" y="2857500"/>
            <a:ext cx="1628775" cy="682625"/>
          </a:xfrm>
          <a:prstGeom prst="rect">
            <a:avLst/>
          </a:prstGeom>
          <a:noFill/>
          <a:ln w="9525">
            <a:noFill/>
            <a:miter lim="800000"/>
            <a:headEnd/>
            <a:tailEnd/>
          </a:ln>
        </p:spPr>
        <p:txBody>
          <a:bodyPr anchor="ctr">
            <a:spAutoFit/>
          </a:bodyPr>
          <a:lstStyle/>
          <a:p>
            <a:pPr algn="ctr">
              <a:lnSpc>
                <a:spcPct val="120000"/>
              </a:lnSpc>
            </a:pPr>
            <a:r>
              <a:rPr lang="zh-CN" altLang="en-US" sz="1600">
                <a:solidFill>
                  <a:srgbClr val="000000"/>
                </a:solidFill>
                <a:latin typeface="微软雅黑"/>
                <a:ea typeface="微软雅黑"/>
                <a:cs typeface="微软雅黑"/>
              </a:rPr>
              <a:t>想要减肥或塑身，想要更瘦更美丽</a:t>
            </a:r>
          </a:p>
        </p:txBody>
      </p:sp>
      <p:sp>
        <p:nvSpPr>
          <p:cNvPr id="20" name="矩形 19"/>
          <p:cNvSpPr/>
          <p:nvPr/>
        </p:nvSpPr>
        <p:spPr>
          <a:xfrm>
            <a:off x="6300788" y="1347788"/>
            <a:ext cx="2087562" cy="461962"/>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2000" b="1" dirty="0">
                <a:solidFill>
                  <a:srgbClr val="FFFFFF"/>
                </a:solidFill>
                <a:latin typeface="微软雅黑" panose="020B0503020204020204" pitchFamily="34" charset="-122"/>
                <a:ea typeface="微软雅黑" panose="020B0503020204020204" pitchFamily="34" charset="-122"/>
              </a:rPr>
              <a:t>要减肥瘦身</a:t>
            </a:r>
          </a:p>
        </p:txBody>
      </p:sp>
      <p:sp>
        <p:nvSpPr>
          <p:cNvPr id="21" name="TextBox 20"/>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16747" name="文本框 3"/>
          <p:cNvSpPr txBox="1">
            <a:spLocks noChangeArrowheads="1"/>
          </p:cNvSpPr>
          <p:nvPr/>
        </p:nvSpPr>
        <p:spPr bwMode="auto">
          <a:xfrm>
            <a:off x="266700" y="147638"/>
            <a:ext cx="2954338"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科学健身，快乐生活</a:t>
            </a:r>
          </a:p>
        </p:txBody>
      </p:sp>
      <p:sp>
        <p:nvSpPr>
          <p:cNvPr id="116751" name="Text Box 15"/>
          <p:cNvSpPr txBox="1">
            <a:spLocks noChangeArrowheads="1"/>
          </p:cNvSpPr>
          <p:nvPr/>
        </p:nvSpPr>
        <p:spPr bwMode="auto">
          <a:xfrm>
            <a:off x="900113" y="700088"/>
            <a:ext cx="7056437" cy="366712"/>
          </a:xfrm>
          <a:prstGeom prst="rect">
            <a:avLst/>
          </a:prstGeom>
          <a:noFill/>
          <a:ln w="9525">
            <a:noFill/>
            <a:miter lim="800000"/>
            <a:headEnd/>
            <a:tailEnd/>
          </a:ln>
          <a:effectLst/>
        </p:spPr>
        <p:txBody>
          <a:bodyPr>
            <a:spAutoFit/>
          </a:bodyPr>
          <a:lstStyle/>
          <a:p>
            <a:pPr>
              <a:spcBef>
                <a:spcPct val="50000"/>
              </a:spcBef>
            </a:pPr>
            <a:r>
              <a:rPr lang="zh-CN" altLang="en-US">
                <a:solidFill>
                  <a:srgbClr val="FF6600"/>
                </a:solidFill>
              </a:rPr>
              <a:t>健身目的多样化 </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2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ppt_x</p:attrName>
                                        </p:attrNameLst>
                                      </p:cBhvr>
                                      <p:tavLst>
                                        <p:tav tm="0">
                                          <p:val>
                                            <p:strVal val="#ppt_x"/>
                                          </p:val>
                                        </p:tav>
                                        <p:tav tm="100000">
                                          <p:val>
                                            <p:strVal val="#ppt_x"/>
                                          </p:val>
                                        </p:tav>
                                      </p:tavLst>
                                    </p:anim>
                                    <p:anim calcmode="lin" valueType="num">
                                      <p:cBhvr>
                                        <p:cTn id="13" dur="500" fill="hold"/>
                                        <p:tgtEl>
                                          <p:spTgt spid="6"/>
                                        </p:tgtEl>
                                        <p:attrNameLst>
                                          <p:attrName>ppt_y</p:attrName>
                                        </p:attrNameLst>
                                      </p:cBhvr>
                                      <p:tavLst>
                                        <p:tav tm="0">
                                          <p:val>
                                            <p:strVal val="1+#ppt_h/2"/>
                                          </p:val>
                                        </p:tav>
                                        <p:tav tm="100000">
                                          <p:val>
                                            <p:strVal val="#ppt_y"/>
                                          </p:val>
                                        </p:tav>
                                      </p:tavLst>
                                    </p:anim>
                                  </p:childTnLst>
                                </p:cTn>
                              </p:par>
                              <p:par>
                                <p:cTn id="14" presetID="47" presetClass="entr" presetSubtype="0" fill="hold" grpId="0" nodeType="withEffect">
                                  <p:stCondLst>
                                    <p:cond delay="20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anim calcmode="lin" valueType="num">
                                      <p:cBhvr>
                                        <p:cTn id="17" dur="500" fill="hold"/>
                                        <p:tgtEl>
                                          <p:spTgt spid="12"/>
                                        </p:tgtEl>
                                        <p:attrNameLst>
                                          <p:attrName>ppt_x</p:attrName>
                                        </p:attrNameLst>
                                      </p:cBhvr>
                                      <p:tavLst>
                                        <p:tav tm="0">
                                          <p:val>
                                            <p:strVal val="#ppt_x"/>
                                          </p:val>
                                        </p:tav>
                                        <p:tav tm="100000">
                                          <p:val>
                                            <p:strVal val="#ppt_x"/>
                                          </p:val>
                                        </p:tav>
                                      </p:tavLst>
                                    </p:anim>
                                    <p:anim calcmode="lin" valueType="num">
                                      <p:cBhvr>
                                        <p:cTn id="18" dur="500" fill="hold"/>
                                        <p:tgtEl>
                                          <p:spTgt spid="12"/>
                                        </p:tgtEl>
                                        <p:attrNameLst>
                                          <p:attrName>ppt_y</p:attrName>
                                        </p:attrNameLst>
                                      </p:cBhvr>
                                      <p:tavLst>
                                        <p:tav tm="0">
                                          <p:val>
                                            <p:strVal val="#ppt_y-.1"/>
                                          </p:val>
                                        </p:tav>
                                        <p:tav tm="100000">
                                          <p:val>
                                            <p:strVal val="#ppt_y"/>
                                          </p:val>
                                        </p:tav>
                                      </p:tavLst>
                                    </p:anim>
                                  </p:childTnLst>
                                </p:cTn>
                              </p:par>
                            </p:childTnLst>
                          </p:cTn>
                        </p:par>
                        <p:par>
                          <p:cTn id="19" fill="hold" nodeType="afterGroup">
                            <p:stCondLst>
                              <p:cond delay="750"/>
                            </p:stCondLst>
                            <p:childTnLst>
                              <p:par>
                                <p:cTn id="20" presetID="47" presetClass="entr" presetSubtype="0"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anim calcmode="lin" valueType="num">
                                      <p:cBhvr>
                                        <p:cTn id="23" dur="750" fill="hold"/>
                                        <p:tgtEl>
                                          <p:spTgt spid="16"/>
                                        </p:tgtEl>
                                        <p:attrNameLst>
                                          <p:attrName>ppt_x</p:attrName>
                                        </p:attrNameLst>
                                      </p:cBhvr>
                                      <p:tavLst>
                                        <p:tav tm="0">
                                          <p:val>
                                            <p:strVal val="#ppt_x"/>
                                          </p:val>
                                        </p:tav>
                                        <p:tav tm="100000">
                                          <p:val>
                                            <p:strVal val="#ppt_x"/>
                                          </p:val>
                                        </p:tav>
                                      </p:tavLst>
                                    </p:anim>
                                    <p:anim calcmode="lin" valueType="num">
                                      <p:cBhvr>
                                        <p:cTn id="24" dur="750" fill="hold"/>
                                        <p:tgtEl>
                                          <p:spTgt spid="16"/>
                                        </p:tgtEl>
                                        <p:attrNameLst>
                                          <p:attrName>ppt_y</p:attrName>
                                        </p:attrNameLst>
                                      </p:cBhvr>
                                      <p:tavLst>
                                        <p:tav tm="0">
                                          <p:val>
                                            <p:strVal val="#ppt_y-.1"/>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100000">
                                          <p:val>
                                            <p:strVal val="#ppt_x"/>
                                          </p:val>
                                        </p:tav>
                                      </p:tavLst>
                                    </p:anim>
                                    <p:anim calcmode="lin" valueType="num">
                                      <p:cBhvr>
                                        <p:cTn id="28" dur="500" fill="hold"/>
                                        <p:tgtEl>
                                          <p:spTgt spid="15"/>
                                        </p:tgtEl>
                                        <p:attrNameLst>
                                          <p:attrName>ppt_y</p:attrName>
                                        </p:attrNameLst>
                                      </p:cBhvr>
                                      <p:tavLst>
                                        <p:tav tm="0">
                                          <p:val>
                                            <p:strVal val="1+#ppt_h/2"/>
                                          </p:val>
                                        </p:tav>
                                        <p:tav tm="100000">
                                          <p:val>
                                            <p:strVal val="#ppt_y"/>
                                          </p:val>
                                        </p:tav>
                                      </p:tavLst>
                                    </p:anim>
                                  </p:childTnLst>
                                </p:cTn>
                              </p:par>
                              <p:par>
                                <p:cTn id="29" presetID="47" presetClass="entr" presetSubtype="0" fill="hold" grpId="0" nodeType="withEffect">
                                  <p:stCondLst>
                                    <p:cond delay="20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1500"/>
                            </p:stCondLst>
                            <p:childTnLst>
                              <p:par>
                                <p:cTn id="35" presetID="47"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750"/>
                                        <p:tgtEl>
                                          <p:spTgt spid="19"/>
                                        </p:tgtEl>
                                      </p:cBhvr>
                                    </p:animEffect>
                                    <p:anim calcmode="lin" valueType="num">
                                      <p:cBhvr>
                                        <p:cTn id="38" dur="750" fill="hold"/>
                                        <p:tgtEl>
                                          <p:spTgt spid="19"/>
                                        </p:tgtEl>
                                        <p:attrNameLst>
                                          <p:attrName>ppt_x</p:attrName>
                                        </p:attrNameLst>
                                      </p:cBhvr>
                                      <p:tavLst>
                                        <p:tav tm="0">
                                          <p:val>
                                            <p:strVal val="#ppt_x"/>
                                          </p:val>
                                        </p:tav>
                                        <p:tav tm="100000">
                                          <p:val>
                                            <p:strVal val="#ppt_x"/>
                                          </p:val>
                                        </p:tav>
                                      </p:tavLst>
                                    </p:anim>
                                    <p:anim calcmode="lin" valueType="num">
                                      <p:cBhvr>
                                        <p:cTn id="39" dur="750" fill="hold"/>
                                        <p:tgtEl>
                                          <p:spTgt spid="19"/>
                                        </p:tgtEl>
                                        <p:attrNameLst>
                                          <p:attrName>ppt_y</p:attrName>
                                        </p:attrNameLst>
                                      </p:cBhvr>
                                      <p:tavLst>
                                        <p:tav tm="0">
                                          <p:val>
                                            <p:strVal val="#ppt_y-.1"/>
                                          </p:val>
                                        </p:tav>
                                        <p:tav tm="100000">
                                          <p:val>
                                            <p:strVal val="#ppt_y"/>
                                          </p:val>
                                        </p:tav>
                                      </p:tavLst>
                                    </p:anim>
                                  </p:childTnLst>
                                </p:cTn>
                              </p:par>
                              <p:par>
                                <p:cTn id="40" presetID="2" presetClass="entr" presetSubtype="4" fill="hold" grpId="0" nodeType="withEffect">
                                  <p:stCondLst>
                                    <p:cond delay="20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1+#ppt_h/2"/>
                                          </p:val>
                                        </p:tav>
                                        <p:tav tm="100000">
                                          <p:val>
                                            <p:strVal val="#ppt_y"/>
                                          </p:val>
                                        </p:tav>
                                      </p:tavLst>
                                    </p:anim>
                                  </p:childTnLst>
                                </p:cTn>
                              </p:par>
                              <p:par>
                                <p:cTn id="44" presetID="47" presetClass="entr" presetSubtype="0" fill="hold" grpId="0" nodeType="withEffect">
                                  <p:stCondLst>
                                    <p:cond delay="200"/>
                                  </p:stCondLst>
                                  <p:childTnLst>
                                    <p:set>
                                      <p:cBhvr>
                                        <p:cTn id="45" dur="1" fill="hold">
                                          <p:stCondLst>
                                            <p:cond delay="0"/>
                                          </p:stCondLst>
                                        </p:cTn>
                                        <p:tgtEl>
                                          <p:spTgt spid="20"/>
                                        </p:tgtEl>
                                        <p:attrNameLst>
                                          <p:attrName>style.visibility</p:attrName>
                                        </p:attrNameLst>
                                      </p:cBhvr>
                                      <p:to>
                                        <p:strVal val="visible"/>
                                      </p:to>
                                    </p:set>
                                    <p:animEffect transition="in" filter="fade">
                                      <p:cBhvr>
                                        <p:cTn id="46" dur="500"/>
                                        <p:tgtEl>
                                          <p:spTgt spid="20"/>
                                        </p:tgtEl>
                                      </p:cBhvr>
                                    </p:animEffect>
                                    <p:anim calcmode="lin" valueType="num">
                                      <p:cBhvr>
                                        <p:cTn id="47" dur="500" fill="hold"/>
                                        <p:tgtEl>
                                          <p:spTgt spid="20"/>
                                        </p:tgtEl>
                                        <p:attrNameLst>
                                          <p:attrName>ppt_x</p:attrName>
                                        </p:attrNameLst>
                                      </p:cBhvr>
                                      <p:tavLst>
                                        <p:tav tm="0">
                                          <p:val>
                                            <p:strVal val="#ppt_x"/>
                                          </p:val>
                                        </p:tav>
                                        <p:tav tm="100000">
                                          <p:val>
                                            <p:strVal val="#ppt_x"/>
                                          </p:val>
                                        </p:tav>
                                      </p:tavLst>
                                    </p:anim>
                                    <p:anim calcmode="lin" valueType="num">
                                      <p:cBhvr>
                                        <p:cTn id="48" dur="500" fill="hold"/>
                                        <p:tgtEl>
                                          <p:spTgt spid="20"/>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2250"/>
                            </p:stCondLst>
                            <p:childTnLst>
                              <p:par>
                                <p:cTn id="50" presetID="10" presetClass="entr" presetSubtype="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p:bldP spid="12" grpId="0" animBg="1"/>
      <p:bldP spid="15" grpId="0" animBg="1"/>
      <p:bldP spid="16" grpId="0"/>
      <p:bldP spid="17" grpId="0" animBg="1"/>
      <p:bldP spid="18" grpId="0" animBg="1"/>
      <p:bldP spid="19" grpId="0"/>
      <p:bldP spid="20" grpId="0" animBg="1"/>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4146" name="组合 1"/>
          <p:cNvGrpSpPr>
            <a:grpSpLocks/>
          </p:cNvGrpSpPr>
          <p:nvPr/>
        </p:nvGrpSpPr>
        <p:grpSpPr bwMode="auto">
          <a:xfrm>
            <a:off x="0" y="0"/>
            <a:ext cx="9144000" cy="5143500"/>
            <a:chOff x="0" y="0"/>
            <a:chExt cx="9144000" cy="5143500"/>
          </a:xfrm>
        </p:grpSpPr>
        <p:pic>
          <p:nvPicPr>
            <p:cNvPr id="134147"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134148"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5" name="燕尾形 44"/>
          <p:cNvSpPr/>
          <p:nvPr/>
        </p:nvSpPr>
        <p:spPr>
          <a:xfrm>
            <a:off x="2771775" y="268288"/>
            <a:ext cx="307975" cy="360362"/>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2" name="燕尾形 44"/>
          <p:cNvSpPr>
            <a:spLocks noChangeArrowheads="1"/>
          </p:cNvSpPr>
          <p:nvPr/>
        </p:nvSpPr>
        <p:spPr bwMode="auto">
          <a:xfrm>
            <a:off x="1476375" y="268288"/>
            <a:ext cx="4484688" cy="466725"/>
          </a:xfrm>
          <a:prstGeom prst="chevron">
            <a:avLst>
              <a:gd name="adj" fmla="val 582136"/>
            </a:avLst>
          </a:prstGeom>
          <a:solidFill>
            <a:schemeClr val="accent1"/>
          </a:solidFill>
          <a:ln w="25400" algn="ctr">
            <a:noFill/>
            <a:miter lim="800000"/>
            <a:headEnd/>
            <a:tailEnd/>
          </a:ln>
        </p:spPr>
        <p:txBody>
          <a:bodyPr anchor="ctr"/>
          <a:lstStyle/>
          <a:p>
            <a:r>
              <a:rPr lang="zh-CN" altLang="en-US" sz="2400" b="1">
                <a:solidFill>
                  <a:srgbClr val="FF0000"/>
                </a:solidFill>
              </a:rPr>
              <a:t>健康中国行</a:t>
            </a:r>
          </a:p>
        </p:txBody>
      </p:sp>
      <p:sp>
        <p:nvSpPr>
          <p:cNvPr id="134154" name="Text Box 10"/>
          <p:cNvSpPr txBox="1">
            <a:spLocks noChangeArrowheads="1"/>
          </p:cNvSpPr>
          <p:nvPr/>
        </p:nvSpPr>
        <p:spPr bwMode="auto">
          <a:xfrm>
            <a:off x="971550" y="1058863"/>
            <a:ext cx="7272338" cy="366712"/>
          </a:xfrm>
          <a:prstGeom prst="rect">
            <a:avLst/>
          </a:prstGeom>
          <a:noFill/>
          <a:ln w="9525">
            <a:noFill/>
            <a:miter lim="800000"/>
            <a:headEnd/>
            <a:tailEnd/>
          </a:ln>
          <a:effectLst/>
        </p:spPr>
        <p:txBody>
          <a:bodyPr>
            <a:spAutoFit/>
          </a:bodyPr>
          <a:lstStyle/>
          <a:p>
            <a:pPr>
              <a:spcBef>
                <a:spcPct val="50000"/>
              </a:spcBef>
            </a:pPr>
            <a:endParaRPr lang="zh-CN" altLang="en-US"/>
          </a:p>
        </p:txBody>
      </p:sp>
      <p:sp>
        <p:nvSpPr>
          <p:cNvPr id="134156" name="Text Box 12"/>
          <p:cNvSpPr txBox="1">
            <a:spLocks noChangeArrowheads="1"/>
          </p:cNvSpPr>
          <p:nvPr/>
        </p:nvSpPr>
        <p:spPr bwMode="auto">
          <a:xfrm>
            <a:off x="971550" y="842963"/>
            <a:ext cx="7272338" cy="3743325"/>
          </a:xfrm>
          <a:prstGeom prst="rect">
            <a:avLst/>
          </a:prstGeom>
          <a:noFill/>
          <a:ln w="9525">
            <a:noFill/>
            <a:miter lim="800000"/>
            <a:headEnd/>
            <a:tailEnd/>
          </a:ln>
          <a:effectLst/>
        </p:spPr>
        <p:txBody>
          <a:bodyPr>
            <a:spAutoFit/>
          </a:bodyPr>
          <a:lstStyle/>
          <a:p>
            <a:pPr>
              <a:spcBef>
                <a:spcPct val="50000"/>
              </a:spcBef>
            </a:pPr>
            <a:endParaRPr lang="zh-CN" altLang="en-US" sz="2400" b="1">
              <a:solidFill>
                <a:srgbClr val="FF6600"/>
              </a:solidFill>
            </a:endParaRPr>
          </a:p>
          <a:p>
            <a:pPr>
              <a:spcBef>
                <a:spcPct val="50000"/>
              </a:spcBef>
            </a:pPr>
            <a:r>
              <a:rPr lang="zh-CN" altLang="en-US" sz="2400" b="1">
                <a:solidFill>
                  <a:srgbClr val="FF6600"/>
                </a:solidFill>
              </a:rPr>
              <a:t>您生活的方式，决定了您生活的状态！</a:t>
            </a:r>
          </a:p>
          <a:p>
            <a:pPr>
              <a:spcBef>
                <a:spcPct val="50000"/>
              </a:spcBef>
            </a:pPr>
            <a:r>
              <a:rPr lang="zh-CN" altLang="en-US" sz="2400" b="1">
                <a:solidFill>
                  <a:srgbClr val="FF6600"/>
                </a:solidFill>
              </a:rPr>
              <a:t>快乐生活，从科学健身开始！</a:t>
            </a:r>
          </a:p>
          <a:p>
            <a:pPr>
              <a:spcBef>
                <a:spcPct val="50000"/>
              </a:spcBef>
            </a:pPr>
            <a:endParaRPr lang="zh-CN" altLang="en-US" sz="2400" b="1">
              <a:solidFill>
                <a:srgbClr val="FF6600"/>
              </a:solidFill>
            </a:endParaRPr>
          </a:p>
          <a:p>
            <a:pPr>
              <a:spcBef>
                <a:spcPct val="50000"/>
              </a:spcBef>
            </a:pPr>
            <a:r>
              <a:rPr lang="zh-CN" altLang="en-US" sz="2400" b="1">
                <a:solidFill>
                  <a:srgbClr val="FF6600"/>
                </a:solidFill>
              </a:rPr>
              <a:t>运动是一切生命的源泉。</a:t>
            </a:r>
          </a:p>
          <a:p>
            <a:pPr>
              <a:spcBef>
                <a:spcPct val="50000"/>
              </a:spcBef>
            </a:pPr>
            <a:r>
              <a:rPr lang="en-US" altLang="zh-CN" sz="2400" b="1">
                <a:solidFill>
                  <a:srgbClr val="FF6600"/>
                </a:solidFill>
              </a:rPr>
              <a:t>              ——</a:t>
            </a:r>
            <a:r>
              <a:rPr lang="zh-CN" altLang="en-US" sz="2400" b="1">
                <a:solidFill>
                  <a:srgbClr val="FF6600"/>
                </a:solidFill>
              </a:rPr>
              <a:t>达芬奇</a:t>
            </a:r>
          </a:p>
          <a:p>
            <a:pPr>
              <a:spcBef>
                <a:spcPct val="50000"/>
              </a:spcBef>
            </a:pPr>
            <a:endParaRPr lang="zh-CN" altLang="en-US" sz="2400" b="1">
              <a:solidFill>
                <a:srgbClr val="FF6600"/>
              </a:solidFill>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ppt_x</p:attrName>
                                        </p:attrNameLst>
                                      </p:cBhvr>
                                      <p:tavLst>
                                        <p:tav tm="0">
                                          <p:val>
                                            <p:strVal val="1+#ppt_w/2"/>
                                          </p:val>
                                        </p:tav>
                                        <p:tav tm="100000">
                                          <p:val>
                                            <p:strVal val="#ppt_x"/>
                                          </p:val>
                                        </p:tav>
                                      </p:tavLst>
                                    </p:anim>
                                    <p:anim calcmode="lin" valueType="num">
                                      <p:cBhvr>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1+#ppt_w/2"/>
                                          </p:val>
                                        </p:tav>
                                        <p:tav tm="100000">
                                          <p:val>
                                            <p:strVal val="#ppt_x"/>
                                          </p:val>
                                        </p:tav>
                                      </p:tavLst>
                                    </p:anim>
                                    <p:anim calcmode="lin" valueType="num">
                                      <p:cBhvr>
                                        <p:cTn id="18" dur="500" fill="hold"/>
                                        <p:tgtEl>
                                          <p:spTgt spid="4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fill="hold"/>
                                        <p:tgtEl>
                                          <p:spTgt spid="2"/>
                                        </p:tgtEl>
                                        <p:attrNameLst>
                                          <p:attrName>ppt_x</p:attrName>
                                        </p:attrNameLst>
                                      </p:cBhvr>
                                      <p:tavLst>
                                        <p:tav tm="0">
                                          <p:val>
                                            <p:strVal val="1+#ppt_w/2"/>
                                          </p:val>
                                        </p:tav>
                                        <p:tav tm="100000">
                                          <p:val>
                                            <p:strVal val="#ppt_x"/>
                                          </p:val>
                                        </p:tav>
                                      </p:tavLst>
                                    </p:anim>
                                    <p:anim calcmode="lin" valueType="num">
                                      <p:cBhvr>
                                        <p:cTn id="23"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46" grpId="0" animBg="1"/>
      <p:bldP spid="2"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18786" name="文本框 3"/>
          <p:cNvSpPr txBox="1">
            <a:spLocks noChangeArrowheads="1"/>
          </p:cNvSpPr>
          <p:nvPr/>
        </p:nvSpPr>
        <p:spPr bwMode="auto">
          <a:xfrm>
            <a:off x="266700" y="147638"/>
            <a:ext cx="2954338"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科学健身，快乐生活</a:t>
            </a:r>
          </a:p>
        </p:txBody>
      </p:sp>
      <p:pic>
        <p:nvPicPr>
          <p:cNvPr id="118787" name="图片 28" descr="2345_image_file_copy_1.jpg"/>
          <p:cNvPicPr>
            <a:picLocks noChangeAspect="1"/>
          </p:cNvPicPr>
          <p:nvPr/>
        </p:nvPicPr>
        <p:blipFill>
          <a:blip r:embed="rId3"/>
          <a:srcRect/>
          <a:stretch>
            <a:fillRect/>
          </a:stretch>
        </p:blipFill>
        <p:spPr bwMode="auto">
          <a:xfrm>
            <a:off x="142875" y="1071563"/>
            <a:ext cx="1857375" cy="3744912"/>
          </a:xfrm>
          <a:prstGeom prst="rect">
            <a:avLst/>
          </a:prstGeom>
          <a:noFill/>
          <a:ln w="9525">
            <a:noFill/>
            <a:miter lim="800000"/>
            <a:headEnd/>
            <a:tailEnd/>
          </a:ln>
        </p:spPr>
      </p:pic>
      <p:pic>
        <p:nvPicPr>
          <p:cNvPr id="118788" name="图片 29" descr="2345_image_file_copy_4.jpg"/>
          <p:cNvPicPr>
            <a:picLocks noChangeAspect="1"/>
          </p:cNvPicPr>
          <p:nvPr/>
        </p:nvPicPr>
        <p:blipFill>
          <a:blip r:embed="rId4"/>
          <a:srcRect/>
          <a:stretch>
            <a:fillRect/>
          </a:stretch>
        </p:blipFill>
        <p:spPr bwMode="auto">
          <a:xfrm>
            <a:off x="3357563" y="1714500"/>
            <a:ext cx="2303462" cy="2000250"/>
          </a:xfrm>
          <a:prstGeom prst="rect">
            <a:avLst/>
          </a:prstGeom>
          <a:noFill/>
          <a:ln w="9525">
            <a:noFill/>
            <a:miter lim="800000"/>
            <a:headEnd/>
            <a:tailEnd/>
          </a:ln>
        </p:spPr>
      </p:pic>
      <p:pic>
        <p:nvPicPr>
          <p:cNvPr id="33" name="图片 32" descr="2345_image_file_copy_5.jpg"/>
          <p:cNvPicPr>
            <a:picLocks noChangeAspect="1"/>
          </p:cNvPicPr>
          <p:nvPr/>
        </p:nvPicPr>
        <p:blipFill>
          <a:blip r:embed="rId5"/>
          <a:srcRect/>
          <a:stretch>
            <a:fillRect/>
          </a:stretch>
        </p:blipFill>
        <p:spPr bwMode="auto">
          <a:xfrm>
            <a:off x="6500813" y="2714625"/>
            <a:ext cx="2500312" cy="2143125"/>
          </a:xfrm>
          <a:prstGeom prst="rect">
            <a:avLst/>
          </a:prstGeom>
          <a:noFill/>
          <a:ln w="9525">
            <a:noFill/>
            <a:miter lim="800000"/>
            <a:headEnd/>
            <a:tailEnd/>
          </a:ln>
        </p:spPr>
      </p:pic>
      <p:pic>
        <p:nvPicPr>
          <p:cNvPr id="36" name="图片 35" descr="2345_image_file_copy_3.jpg"/>
          <p:cNvPicPr>
            <a:picLocks noChangeAspect="1"/>
          </p:cNvPicPr>
          <p:nvPr/>
        </p:nvPicPr>
        <p:blipFill>
          <a:blip r:embed="rId6"/>
          <a:srcRect/>
          <a:stretch>
            <a:fillRect/>
          </a:stretch>
        </p:blipFill>
        <p:spPr bwMode="auto">
          <a:xfrm>
            <a:off x="6500813" y="785813"/>
            <a:ext cx="2524125" cy="1857375"/>
          </a:xfrm>
          <a:prstGeom prst="rect">
            <a:avLst/>
          </a:prstGeom>
          <a:noFill/>
          <a:ln w="9525">
            <a:noFill/>
            <a:miter lim="800000"/>
            <a:headEnd/>
            <a:tailEnd/>
          </a:ln>
        </p:spPr>
      </p:pic>
      <p:sp>
        <p:nvSpPr>
          <p:cNvPr id="118791" name="TextBox 41"/>
          <p:cNvSpPr txBox="1">
            <a:spLocks noChangeArrowheads="1"/>
          </p:cNvSpPr>
          <p:nvPr/>
        </p:nvSpPr>
        <p:spPr bwMode="auto">
          <a:xfrm>
            <a:off x="2214563" y="2428875"/>
            <a:ext cx="1277937" cy="1128713"/>
          </a:xfrm>
          <a:prstGeom prst="rect">
            <a:avLst/>
          </a:prstGeom>
          <a:noFill/>
          <a:ln w="9525">
            <a:noFill/>
            <a:miter lim="800000"/>
            <a:headEnd/>
            <a:tailEnd/>
          </a:ln>
        </p:spPr>
        <p:txBody>
          <a:bodyPr>
            <a:spAutoFit/>
          </a:bodyPr>
          <a:lstStyle/>
          <a:p>
            <a:r>
              <a:rPr lang="en-US" altLang="zh-CN" sz="3600" b="1">
                <a:solidFill>
                  <a:srgbClr val="FF6600"/>
                </a:solidFill>
              </a:rPr>
              <a:t>O</a:t>
            </a:r>
            <a:r>
              <a:rPr lang="en-US" altLang="zh-CN" sz="4800" b="1">
                <a:solidFill>
                  <a:srgbClr val="FF6600"/>
                </a:solidFill>
              </a:rPr>
              <a:t>r</a:t>
            </a:r>
          </a:p>
          <a:p>
            <a:r>
              <a:rPr lang="zh-CN" altLang="en-US" sz="2000" b="1">
                <a:solidFill>
                  <a:srgbClr val="FF6600"/>
                </a:solidFill>
              </a:rPr>
              <a:t>谁更美？</a:t>
            </a:r>
          </a:p>
        </p:txBody>
      </p:sp>
      <p:sp>
        <p:nvSpPr>
          <p:cNvPr id="50" name="右箭头 49"/>
          <p:cNvSpPr/>
          <p:nvPr/>
        </p:nvSpPr>
        <p:spPr>
          <a:xfrm rot="20124258">
            <a:off x="5715000" y="2082800"/>
            <a:ext cx="774700" cy="171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1" name="右箭头 50"/>
          <p:cNvSpPr/>
          <p:nvPr/>
        </p:nvSpPr>
        <p:spPr>
          <a:xfrm rot="2221055">
            <a:off x="5689600" y="3144838"/>
            <a:ext cx="773113" cy="1714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18794" name="TextBox 51"/>
          <p:cNvSpPr txBox="1">
            <a:spLocks noChangeArrowheads="1"/>
          </p:cNvSpPr>
          <p:nvPr/>
        </p:nvSpPr>
        <p:spPr bwMode="auto">
          <a:xfrm>
            <a:off x="0" y="1785938"/>
            <a:ext cx="461963" cy="1071562"/>
          </a:xfrm>
          <a:prstGeom prst="rect">
            <a:avLst/>
          </a:prstGeom>
          <a:noFill/>
          <a:ln w="9525">
            <a:noFill/>
            <a:miter lim="800000"/>
            <a:headEnd/>
            <a:tailEnd/>
          </a:ln>
        </p:spPr>
        <p:txBody>
          <a:bodyPr vert="eaVert">
            <a:spAutoFit/>
          </a:bodyPr>
          <a:lstStyle/>
          <a:p>
            <a:r>
              <a:rPr lang="zh-CN" altLang="en-US">
                <a:solidFill>
                  <a:srgbClr val="ED7D31"/>
                </a:solidFill>
              </a:rPr>
              <a:t>林黛玉</a:t>
            </a:r>
          </a:p>
        </p:txBody>
      </p:sp>
      <p:sp>
        <p:nvSpPr>
          <p:cNvPr id="118795" name="TextBox 52"/>
          <p:cNvSpPr txBox="1">
            <a:spLocks noChangeArrowheads="1"/>
          </p:cNvSpPr>
          <p:nvPr/>
        </p:nvSpPr>
        <p:spPr bwMode="auto">
          <a:xfrm>
            <a:off x="4286250" y="3857625"/>
            <a:ext cx="1285875" cy="369888"/>
          </a:xfrm>
          <a:prstGeom prst="rect">
            <a:avLst/>
          </a:prstGeom>
          <a:noFill/>
          <a:ln w="9525">
            <a:noFill/>
            <a:miter lim="800000"/>
            <a:headEnd/>
            <a:tailEnd/>
          </a:ln>
        </p:spPr>
        <p:txBody>
          <a:bodyPr>
            <a:spAutoFit/>
          </a:bodyPr>
          <a:lstStyle/>
          <a:p>
            <a:r>
              <a:rPr lang="zh-CN" altLang="en-US">
                <a:solidFill>
                  <a:srgbClr val="ED7D31"/>
                </a:solidFill>
              </a:rPr>
              <a:t>孙俪</a:t>
            </a:r>
          </a:p>
        </p:txBody>
      </p:sp>
      <p:sp>
        <p:nvSpPr>
          <p:cNvPr id="14" name="矩形 13"/>
          <p:cNvSpPr>
            <a:spLocks noChangeArrowheads="1"/>
          </p:cNvSpPr>
          <p:nvPr/>
        </p:nvSpPr>
        <p:spPr bwMode="auto">
          <a:xfrm>
            <a:off x="1928813" y="857250"/>
            <a:ext cx="4572000" cy="646113"/>
          </a:xfrm>
          <a:prstGeom prst="rect">
            <a:avLst/>
          </a:prstGeom>
          <a:noFill/>
          <a:ln w="9525">
            <a:noFill/>
            <a:miter lim="800000"/>
            <a:headEnd/>
            <a:tailEnd/>
          </a:ln>
        </p:spPr>
        <p:txBody>
          <a:bodyPr>
            <a:spAutoFit/>
          </a:bodyPr>
          <a:lstStyle/>
          <a:p>
            <a:r>
              <a:rPr lang="zh-CN" altLang="en-US">
                <a:solidFill>
                  <a:srgbClr val="2E75B6"/>
                </a:solidFill>
              </a:rPr>
              <a:t>“爱美之心，人皆有之”，我们要在体育运动中茁壮成长、</a:t>
            </a:r>
            <a:r>
              <a:rPr lang="zh-CN" altLang="en-US">
                <a:solidFill>
                  <a:srgbClr val="ED7D31"/>
                </a:solidFill>
              </a:rPr>
              <a:t>在运动中保持健美。</a:t>
            </a:r>
            <a:r>
              <a:rPr lang="zh-CN" altLang="en-US"/>
              <a:t>。</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2000"/>
                                        <p:tgtEl>
                                          <p:spTgt spid="45"/>
                                        </p:tgtEl>
                                      </p:cBhvr>
                                    </p:animEffect>
                                  </p:childTnLst>
                                </p:cTn>
                              </p:par>
                              <p:par>
                                <p:cTn id="8" presetID="2" presetClass="entr" presetSubtype="1"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 calcmode="lin" valueType="num">
                                      <p:cBhvr additive="base">
                                        <p:cTn id="10" dur="500" fill="hold"/>
                                        <p:tgtEl>
                                          <p:spTgt spid="50"/>
                                        </p:tgtEl>
                                        <p:attrNameLst>
                                          <p:attrName>ppt_x</p:attrName>
                                        </p:attrNameLst>
                                      </p:cBhvr>
                                      <p:tavLst>
                                        <p:tav tm="0">
                                          <p:val>
                                            <p:strVal val="#ppt_x"/>
                                          </p:val>
                                        </p:tav>
                                        <p:tav tm="100000">
                                          <p:val>
                                            <p:strVal val="#ppt_x"/>
                                          </p:val>
                                        </p:tav>
                                      </p:tavLst>
                                    </p:anim>
                                    <p:anim calcmode="lin" valueType="num">
                                      <p:cBhvr additive="base">
                                        <p:cTn id="11" dur="500" fill="hold"/>
                                        <p:tgtEl>
                                          <p:spTgt spid="50"/>
                                        </p:tgtEl>
                                        <p:attrNameLst>
                                          <p:attrName>ppt_y</p:attrName>
                                        </p:attrNameLst>
                                      </p:cBhvr>
                                      <p:tavLst>
                                        <p:tav tm="0">
                                          <p:val>
                                            <p:strVal val="0-#ppt_h/2"/>
                                          </p:val>
                                        </p:tav>
                                        <p:tav tm="100000">
                                          <p:val>
                                            <p:strVal val="#ppt_y"/>
                                          </p:val>
                                        </p:tav>
                                      </p:tavLst>
                                    </p:anim>
                                  </p:childTnLst>
                                </p:cTn>
                              </p:par>
                              <p:par>
                                <p:cTn id="12" presetID="2" presetClass="entr" presetSubtype="4" fill="hold" grpId="0" nodeType="with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additive="base">
                                        <p:cTn id="14" dur="500" fill="hold"/>
                                        <p:tgtEl>
                                          <p:spTgt spid="51"/>
                                        </p:tgtEl>
                                        <p:attrNameLst>
                                          <p:attrName>ppt_x</p:attrName>
                                        </p:attrNameLst>
                                      </p:cBhvr>
                                      <p:tavLst>
                                        <p:tav tm="0">
                                          <p:val>
                                            <p:strVal val="#ppt_x"/>
                                          </p:val>
                                        </p:tav>
                                        <p:tav tm="100000">
                                          <p:val>
                                            <p:strVal val="#ppt_x"/>
                                          </p:val>
                                        </p:tav>
                                      </p:tavLst>
                                    </p:anim>
                                    <p:anim calcmode="lin" valueType="num">
                                      <p:cBhvr additive="base">
                                        <p:cTn id="15"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additive="base">
                                        <p:cTn id="20" dur="500" fill="hold"/>
                                        <p:tgtEl>
                                          <p:spTgt spid="33"/>
                                        </p:tgtEl>
                                        <p:attrNameLst>
                                          <p:attrName>ppt_x</p:attrName>
                                        </p:attrNameLst>
                                      </p:cBhvr>
                                      <p:tavLst>
                                        <p:tav tm="0">
                                          <p:val>
                                            <p:strVal val="#ppt_x"/>
                                          </p:val>
                                        </p:tav>
                                        <p:tav tm="100000">
                                          <p:val>
                                            <p:strVal val="#ppt_x"/>
                                          </p:val>
                                        </p:tav>
                                      </p:tavLst>
                                    </p:anim>
                                    <p:anim calcmode="lin" valueType="num">
                                      <p:cBhvr additive="base">
                                        <p:cTn id="21" dur="500" fill="hold"/>
                                        <p:tgtEl>
                                          <p:spTgt spid="33"/>
                                        </p:tgtEl>
                                        <p:attrNameLst>
                                          <p:attrName>ppt_y</p:attrName>
                                        </p:attrNameLst>
                                      </p:cBhvr>
                                      <p:tavLst>
                                        <p:tav tm="0">
                                          <p:val>
                                            <p:strVal val="1+#ppt_h/2"/>
                                          </p:val>
                                        </p:tav>
                                        <p:tav tm="100000">
                                          <p:val>
                                            <p:strVal val="#ppt_y"/>
                                          </p:val>
                                        </p:tav>
                                      </p:tavLst>
                                    </p:anim>
                                  </p:childTnLst>
                                </p:cTn>
                              </p:par>
                            </p:childTnLst>
                          </p:cTn>
                        </p:par>
                        <p:par>
                          <p:cTn id="22" fill="hold">
                            <p:stCondLst>
                              <p:cond delay="500"/>
                            </p:stCondLst>
                            <p:childTnLst>
                              <p:par>
                                <p:cTn id="23" presetID="55" presetClass="entr" presetSubtype="0" fill="hold" grpId="0" nodeType="afterEffect">
                                  <p:stCondLst>
                                    <p:cond delay="5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strVal val="#ppt_w*0.70"/>
                                          </p:val>
                                        </p:tav>
                                        <p:tav tm="100000">
                                          <p:val>
                                            <p:strVal val="#ppt_w"/>
                                          </p:val>
                                        </p:tav>
                                      </p:tavLst>
                                    </p:anim>
                                    <p:anim calcmode="lin" valueType="num">
                                      <p:cBhvr>
                                        <p:cTn id="26" dur="1000" fill="hold"/>
                                        <p:tgtEl>
                                          <p:spTgt spid="14"/>
                                        </p:tgtEl>
                                        <p:attrNameLst>
                                          <p:attrName>ppt_h</p:attrName>
                                        </p:attrNameLst>
                                      </p:cBhvr>
                                      <p:tavLst>
                                        <p:tav tm="0">
                                          <p:val>
                                            <p:strVal val="#ppt_h"/>
                                          </p:val>
                                        </p:tav>
                                        <p:tav tm="100000">
                                          <p:val>
                                            <p:strVal val="#ppt_h"/>
                                          </p:val>
                                        </p:tav>
                                      </p:tavLst>
                                    </p:anim>
                                    <p:animEffect transition="in" filter="fade">
                                      <p:cBhvr>
                                        <p:cTn id="27" dur="1000"/>
                                        <p:tgtEl>
                                          <p:spTgt spid="14"/>
                                        </p:tgtEl>
                                      </p:cBhvr>
                                    </p:animEffect>
                                  </p:childTnLst>
                                </p:cTn>
                              </p:par>
                              <p:par>
                                <p:cTn id="28" presetID="2" presetClass="entr" presetSubtype="4" fill="hold" nodeType="with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additive="base">
                                        <p:cTn id="30" dur="500" fill="hold"/>
                                        <p:tgtEl>
                                          <p:spTgt spid="36"/>
                                        </p:tgtEl>
                                        <p:attrNameLst>
                                          <p:attrName>ppt_x</p:attrName>
                                        </p:attrNameLst>
                                      </p:cBhvr>
                                      <p:tavLst>
                                        <p:tav tm="0">
                                          <p:val>
                                            <p:strVal val="#ppt_x"/>
                                          </p:val>
                                        </p:tav>
                                        <p:tav tm="100000">
                                          <p:val>
                                            <p:strVal val="#ppt_x"/>
                                          </p:val>
                                        </p:tav>
                                      </p:tavLst>
                                    </p:anim>
                                    <p:anim calcmode="lin" valueType="num">
                                      <p:cBhvr additive="base">
                                        <p:cTn id="31" dur="500" fill="hold"/>
                                        <p:tgtEl>
                                          <p:spTgt spid="36"/>
                                        </p:tgtEl>
                                        <p:attrNameLst>
                                          <p:attrName>ppt_y</p:attrName>
                                        </p:attrNameLst>
                                      </p:cBhvr>
                                      <p:tavLst>
                                        <p:tav tm="0">
                                          <p:val>
                                            <p:strVal val="1+#ppt_h/2"/>
                                          </p:val>
                                        </p:tav>
                                        <p:tav tm="100000">
                                          <p:val>
                                            <p:strVal val="#ppt_y"/>
                                          </p:val>
                                        </p:tav>
                                      </p:tavLst>
                                    </p:anim>
                                  </p:childTnLst>
                                </p:cTn>
                              </p:par>
                              <p:par>
                                <p:cTn id="32" presetID="2" presetClass="entr" presetSubtype="4" fill="hold" grpId="1" nodeType="withEffect">
                                  <p:stCondLst>
                                    <p:cond delay="0"/>
                                  </p:stCondLst>
                                  <p:childTnLst>
                                    <p:set>
                                      <p:cBhvr>
                                        <p:cTn id="33" dur="1" fill="hold">
                                          <p:stCondLst>
                                            <p:cond delay="0"/>
                                          </p:stCondLst>
                                        </p:cTn>
                                        <p:tgtEl>
                                          <p:spTgt spid="50"/>
                                        </p:tgtEl>
                                        <p:attrNameLst>
                                          <p:attrName>style.visibility</p:attrName>
                                        </p:attrNameLst>
                                      </p:cBhvr>
                                      <p:to>
                                        <p:strVal val="visible"/>
                                      </p:to>
                                    </p:set>
                                    <p:anim calcmode="lin" valueType="num">
                                      <p:cBhvr additive="base">
                                        <p:cTn id="34" dur="500" fill="hold"/>
                                        <p:tgtEl>
                                          <p:spTgt spid="50"/>
                                        </p:tgtEl>
                                        <p:attrNameLst>
                                          <p:attrName>ppt_x</p:attrName>
                                        </p:attrNameLst>
                                      </p:cBhvr>
                                      <p:tavLst>
                                        <p:tav tm="0">
                                          <p:val>
                                            <p:strVal val="#ppt_x"/>
                                          </p:val>
                                        </p:tav>
                                        <p:tav tm="100000">
                                          <p:val>
                                            <p:strVal val="#ppt_x"/>
                                          </p:val>
                                        </p:tav>
                                      </p:tavLst>
                                    </p:anim>
                                    <p:anim calcmode="lin" valueType="num">
                                      <p:cBhvr additive="base">
                                        <p:cTn id="35" dur="500" fill="hold"/>
                                        <p:tgtEl>
                                          <p:spTgt spid="50"/>
                                        </p:tgtEl>
                                        <p:attrNameLst>
                                          <p:attrName>ppt_y</p:attrName>
                                        </p:attrNameLst>
                                      </p:cBhvr>
                                      <p:tavLst>
                                        <p:tav tm="0">
                                          <p:val>
                                            <p:strVal val="1+#ppt_h/2"/>
                                          </p:val>
                                        </p:tav>
                                        <p:tav tm="100000">
                                          <p:val>
                                            <p:strVal val="#ppt_y"/>
                                          </p:val>
                                        </p:tav>
                                      </p:tavLst>
                                    </p:anim>
                                  </p:childTnLst>
                                </p:cTn>
                              </p:par>
                              <p:par>
                                <p:cTn id="36" presetID="2" presetClass="entr" presetSubtype="4" fill="hold" grpId="1" nodeType="withEffect">
                                  <p:stCondLst>
                                    <p:cond delay="0"/>
                                  </p:stCondLst>
                                  <p:childTnLst>
                                    <p:set>
                                      <p:cBhvr>
                                        <p:cTn id="37" dur="1" fill="hold">
                                          <p:stCondLst>
                                            <p:cond delay="0"/>
                                          </p:stCondLst>
                                        </p:cTn>
                                        <p:tgtEl>
                                          <p:spTgt spid="51"/>
                                        </p:tgtEl>
                                        <p:attrNameLst>
                                          <p:attrName>style.visibility</p:attrName>
                                        </p:attrNameLst>
                                      </p:cBhvr>
                                      <p:to>
                                        <p:strVal val="visible"/>
                                      </p:to>
                                    </p:set>
                                    <p:anim calcmode="lin" valueType="num">
                                      <p:cBhvr additive="base">
                                        <p:cTn id="38" dur="500" fill="hold"/>
                                        <p:tgtEl>
                                          <p:spTgt spid="51"/>
                                        </p:tgtEl>
                                        <p:attrNameLst>
                                          <p:attrName>ppt_x</p:attrName>
                                        </p:attrNameLst>
                                      </p:cBhvr>
                                      <p:tavLst>
                                        <p:tav tm="0">
                                          <p:val>
                                            <p:strVal val="#ppt_x"/>
                                          </p:val>
                                        </p:tav>
                                        <p:tav tm="100000">
                                          <p:val>
                                            <p:strVal val="#ppt_x"/>
                                          </p:val>
                                        </p:tav>
                                      </p:tavLst>
                                    </p:anim>
                                    <p:anim calcmode="lin" valueType="num">
                                      <p:cBhvr additive="base">
                                        <p:cTn id="39"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0" grpId="0" animBg="1"/>
      <p:bldP spid="50" grpId="1" animBg="1"/>
      <p:bldP spid="51" grpId="0" animBg="1"/>
      <p:bldP spid="51" grpId="1" animBg="1"/>
      <p:bldP spid="1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a:off x="1135063" y="2924175"/>
            <a:ext cx="1898650" cy="1455738"/>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gradFill flip="none" rotWithShape="1">
            <a:gsLst>
              <a:gs pos="100000">
                <a:schemeClr val="tx2"/>
              </a:gs>
              <a:gs pos="0">
                <a:schemeClr val="tx2">
                  <a:lumMod val="5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4" name="任意多边形 23"/>
          <p:cNvSpPr/>
          <p:nvPr/>
        </p:nvSpPr>
        <p:spPr>
          <a:xfrm>
            <a:off x="2444750" y="2933700"/>
            <a:ext cx="1898650" cy="1436688"/>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gradFill flip="none" rotWithShape="1">
            <a:gsLst>
              <a:gs pos="100000">
                <a:schemeClr val="tx2"/>
              </a:gs>
              <a:gs pos="0">
                <a:schemeClr val="tx2">
                  <a:lumMod val="5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5" name="任意多边形 24"/>
          <p:cNvSpPr/>
          <p:nvPr/>
        </p:nvSpPr>
        <p:spPr>
          <a:xfrm>
            <a:off x="3778250" y="2924175"/>
            <a:ext cx="1900238" cy="1455738"/>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gradFill flip="none" rotWithShape="1">
            <a:gsLst>
              <a:gs pos="100000">
                <a:schemeClr val="tx2"/>
              </a:gs>
              <a:gs pos="0">
                <a:schemeClr val="tx2">
                  <a:lumMod val="5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6" name="任意多边形 25"/>
          <p:cNvSpPr/>
          <p:nvPr/>
        </p:nvSpPr>
        <p:spPr>
          <a:xfrm>
            <a:off x="5126038" y="2933700"/>
            <a:ext cx="1900237" cy="1436688"/>
          </a:xfrm>
          <a:custGeom>
            <a:avLst/>
            <a:gdLst>
              <a:gd name="connsiteX0" fmla="*/ 0 w 1988820"/>
              <a:gd name="connsiteY0" fmla="*/ 0 h 1524000"/>
              <a:gd name="connsiteX1" fmla="*/ 1074420 w 1988820"/>
              <a:gd name="connsiteY1" fmla="*/ 1524000 h 1524000"/>
              <a:gd name="connsiteX2" fmla="*/ 1988820 w 1988820"/>
              <a:gd name="connsiteY2" fmla="*/ 1524000 h 1524000"/>
              <a:gd name="connsiteX3" fmla="*/ 914400 w 1988820"/>
              <a:gd name="connsiteY3" fmla="*/ 7620 h 1524000"/>
              <a:gd name="connsiteX4" fmla="*/ 0 w 1988820"/>
              <a:gd name="connsiteY4" fmla="*/ 0 h 152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8820" h="1524000">
                <a:moveTo>
                  <a:pt x="0" y="0"/>
                </a:moveTo>
                <a:lnTo>
                  <a:pt x="1074420" y="1524000"/>
                </a:lnTo>
                <a:lnTo>
                  <a:pt x="1988820" y="1524000"/>
                </a:lnTo>
                <a:lnTo>
                  <a:pt x="914400" y="7620"/>
                </a:lnTo>
                <a:lnTo>
                  <a:pt x="0" y="0"/>
                </a:lnTo>
                <a:close/>
              </a:path>
            </a:pathLst>
          </a:custGeom>
          <a:gradFill flip="none" rotWithShape="1">
            <a:gsLst>
              <a:gs pos="100000">
                <a:schemeClr val="tx2"/>
              </a:gs>
              <a:gs pos="0">
                <a:schemeClr val="tx2">
                  <a:lumMod val="5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7316" tIns="43658" rIns="87316" bIns="43658"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27" name="矩形 26"/>
          <p:cNvSpPr>
            <a:spLocks noChangeArrowheads="1"/>
          </p:cNvSpPr>
          <p:nvPr/>
        </p:nvSpPr>
        <p:spPr bwMode="auto">
          <a:xfrm>
            <a:off x="1095375" y="1276350"/>
            <a:ext cx="4562475" cy="365125"/>
          </a:xfrm>
          <a:prstGeom prst="rect">
            <a:avLst/>
          </a:prstGeom>
          <a:noFill/>
          <a:ln w="9525">
            <a:noFill/>
            <a:miter lim="800000"/>
            <a:headEnd/>
            <a:tailEnd/>
          </a:ln>
        </p:spPr>
        <p:txBody>
          <a:bodyPr wrap="none" lIns="87316" tIns="43658" rIns="87316" bIns="43658">
            <a:spAutoFit/>
          </a:bodyPr>
          <a:lstStyle/>
          <a:p>
            <a:r>
              <a:rPr lang="zh-CN" altLang="en-US" b="1">
                <a:solidFill>
                  <a:srgbClr val="0070C0"/>
                </a:solidFill>
                <a:latin typeface="微软雅黑"/>
                <a:ea typeface="微软雅黑"/>
                <a:cs typeface="微软雅黑"/>
              </a:rPr>
              <a:t>不及硅步无以至千里，不积小流无以成江海</a:t>
            </a:r>
          </a:p>
        </p:txBody>
      </p:sp>
      <p:cxnSp>
        <p:nvCxnSpPr>
          <p:cNvPr id="28" name="直接连接符 27"/>
          <p:cNvCxnSpPr>
            <a:cxnSpLocks noChangeShapeType="1"/>
          </p:cNvCxnSpPr>
          <p:nvPr/>
        </p:nvCxnSpPr>
        <p:spPr bwMode="auto">
          <a:xfrm>
            <a:off x="1149350" y="1690688"/>
            <a:ext cx="3578225" cy="0"/>
          </a:xfrm>
          <a:prstGeom prst="line">
            <a:avLst/>
          </a:prstGeom>
          <a:noFill/>
          <a:ln w="12700">
            <a:solidFill>
              <a:schemeClr val="tx2"/>
            </a:solidFill>
            <a:prstDash val="dash"/>
            <a:round/>
            <a:headEnd/>
            <a:tailEnd/>
          </a:ln>
        </p:spPr>
      </p:cxnSp>
      <p:grpSp>
        <p:nvGrpSpPr>
          <p:cNvPr id="2" name="组合 29"/>
          <p:cNvGrpSpPr/>
          <p:nvPr/>
        </p:nvGrpSpPr>
        <p:grpSpPr>
          <a:xfrm>
            <a:off x="2164537" y="2938998"/>
            <a:ext cx="1161494" cy="1440962"/>
            <a:chOff x="2190657" y="2872581"/>
            <a:chExt cx="1216152" cy="1508919"/>
          </a:xfrm>
          <a:solidFill>
            <a:schemeClr val="accent2"/>
          </a:solidFill>
        </p:grpSpPr>
        <p:sp>
          <p:nvSpPr>
            <p:cNvPr id="31" name="平行四边形 30"/>
            <p:cNvSpPr/>
            <p:nvPr/>
          </p:nvSpPr>
          <p:spPr>
            <a:xfrm>
              <a:off x="2190657" y="2872581"/>
              <a:ext cx="1216152" cy="15089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2444959" y="3439145"/>
              <a:ext cx="707548" cy="676813"/>
            </a:xfrm>
            <a:prstGeom prst="rect">
              <a:avLst/>
            </a:prstGeom>
            <a:grpFill/>
          </p:spPr>
          <p:txBody>
            <a:bodyPr>
              <a:spAutoFit/>
            </a:bodyPr>
            <a:lstStyle/>
            <a:p>
              <a:pPr fontAlgn="auto">
                <a:spcBef>
                  <a:spcPts val="0"/>
                </a:spcBef>
                <a:spcAft>
                  <a:spcPts val="0"/>
                </a:spcAft>
                <a:defRPr/>
              </a:pPr>
              <a:r>
                <a:rPr lang="zh-CN" altLang="en-US" b="1" dirty="0">
                  <a:solidFill>
                    <a:srgbClr val="FFFFFF"/>
                  </a:solidFill>
                  <a:latin typeface="微软雅黑" panose="020B0503020204020204" pitchFamily="34" charset="-122"/>
                  <a:ea typeface="微软雅黑" panose="020B0503020204020204" pitchFamily="34" charset="-122"/>
                </a:rPr>
                <a:t>平衡饮食</a:t>
              </a:r>
            </a:p>
          </p:txBody>
        </p:sp>
      </p:grpSp>
      <p:grpSp>
        <p:nvGrpSpPr>
          <p:cNvPr id="3" name="组合 32"/>
          <p:cNvGrpSpPr/>
          <p:nvPr/>
        </p:nvGrpSpPr>
        <p:grpSpPr>
          <a:xfrm>
            <a:off x="3491652" y="2932935"/>
            <a:ext cx="1161494" cy="1437906"/>
            <a:chOff x="3580223" y="2866231"/>
            <a:chExt cx="1216152" cy="1505719"/>
          </a:xfrm>
          <a:solidFill>
            <a:schemeClr val="accent2"/>
          </a:solidFill>
        </p:grpSpPr>
        <p:sp>
          <p:nvSpPr>
            <p:cNvPr id="34" name="平行四边形 33"/>
            <p:cNvSpPr/>
            <p:nvPr/>
          </p:nvSpPr>
          <p:spPr>
            <a:xfrm>
              <a:off x="3580223" y="286623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3834525" y="3439145"/>
              <a:ext cx="707548" cy="676813"/>
            </a:xfrm>
            <a:prstGeom prst="rect">
              <a:avLst/>
            </a:prstGeom>
            <a:grpFill/>
          </p:spPr>
          <p:txBody>
            <a:bodyPr>
              <a:spAutoFit/>
            </a:bodyPr>
            <a:lstStyle/>
            <a:p>
              <a:pPr fontAlgn="auto">
                <a:spcBef>
                  <a:spcPts val="0"/>
                </a:spcBef>
                <a:spcAft>
                  <a:spcPts val="0"/>
                </a:spcAft>
                <a:defRPr/>
              </a:pPr>
              <a:r>
                <a:rPr lang="zh-CN" altLang="en-US" b="1" dirty="0">
                  <a:solidFill>
                    <a:srgbClr val="FFFFFF"/>
                  </a:solidFill>
                  <a:latin typeface="微软雅黑" panose="020B0503020204020204" pitchFamily="34" charset="-122"/>
                  <a:ea typeface="微软雅黑" panose="020B0503020204020204" pitchFamily="34" charset="-122"/>
                </a:rPr>
                <a:t>健康作息</a:t>
              </a:r>
            </a:p>
          </p:txBody>
        </p:sp>
      </p:grpSp>
      <p:grpSp>
        <p:nvGrpSpPr>
          <p:cNvPr id="5" name="组合 35"/>
          <p:cNvGrpSpPr/>
          <p:nvPr/>
        </p:nvGrpSpPr>
        <p:grpSpPr>
          <a:xfrm>
            <a:off x="4818766" y="2938998"/>
            <a:ext cx="1161494" cy="1437906"/>
            <a:chOff x="4969789" y="2872581"/>
            <a:chExt cx="1216152" cy="1505719"/>
          </a:xfrm>
          <a:solidFill>
            <a:schemeClr val="accent2"/>
          </a:solidFill>
        </p:grpSpPr>
        <p:sp>
          <p:nvSpPr>
            <p:cNvPr id="37" name="平行四边形 36"/>
            <p:cNvSpPr/>
            <p:nvPr/>
          </p:nvSpPr>
          <p:spPr>
            <a:xfrm>
              <a:off x="4969789" y="287258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5224091" y="3439145"/>
              <a:ext cx="707548" cy="386750"/>
            </a:xfrm>
            <a:prstGeom prst="rect">
              <a:avLst/>
            </a:prstGeom>
            <a:grpFill/>
          </p:spPr>
          <p:txBody>
            <a:bodyPr>
              <a:spAutoFit/>
            </a:bodyPr>
            <a:lstStyle/>
            <a:p>
              <a:pPr fontAlgn="auto">
                <a:spcBef>
                  <a:spcPts val="0"/>
                </a:spcBef>
                <a:spcAft>
                  <a:spcPts val="0"/>
                </a:spcAft>
                <a:defRPr/>
              </a:pPr>
              <a:r>
                <a:rPr lang="zh-CN" altLang="en-US" b="1" dirty="0">
                  <a:solidFill>
                    <a:srgbClr val="FFFFFF"/>
                  </a:solidFill>
                  <a:latin typeface="微软雅黑" panose="020B0503020204020204" pitchFamily="34" charset="-122"/>
                  <a:ea typeface="微软雅黑" panose="020B0503020204020204" pitchFamily="34" charset="-122"/>
                </a:rPr>
                <a:t>坚持</a:t>
              </a:r>
            </a:p>
          </p:txBody>
        </p:sp>
      </p:grpSp>
      <p:grpSp>
        <p:nvGrpSpPr>
          <p:cNvPr id="6" name="组合 38"/>
          <p:cNvGrpSpPr/>
          <p:nvPr/>
        </p:nvGrpSpPr>
        <p:grpSpPr>
          <a:xfrm>
            <a:off x="6592079" y="1133880"/>
            <a:ext cx="1436305" cy="3598110"/>
            <a:chOff x="6826550" y="982331"/>
            <a:chExt cx="1503894" cy="3767801"/>
          </a:xfrm>
          <a:solidFill>
            <a:schemeClr val="accent2"/>
          </a:solidFill>
        </p:grpSpPr>
        <p:sp>
          <p:nvSpPr>
            <p:cNvPr id="40" name="等腰三角形 3"/>
            <p:cNvSpPr/>
            <p:nvPr/>
          </p:nvSpPr>
          <p:spPr>
            <a:xfrm rot="1530055">
              <a:off x="6826550" y="982331"/>
              <a:ext cx="1503894" cy="3767801"/>
            </a:xfrm>
            <a:custGeom>
              <a:avLst/>
              <a:gdLst/>
              <a:ahLst/>
              <a:cxnLst/>
              <a:rect l="l" t="t" r="r" b="b"/>
              <a:pathLst>
                <a:path w="1503894" h="3767801">
                  <a:moveTo>
                    <a:pt x="751947" y="0"/>
                  </a:moveTo>
                  <a:lnTo>
                    <a:pt x="1503894" y="1296461"/>
                  </a:lnTo>
                  <a:lnTo>
                    <a:pt x="1188146" y="1296461"/>
                  </a:lnTo>
                  <a:lnTo>
                    <a:pt x="1170187" y="3352644"/>
                  </a:lnTo>
                  <a:lnTo>
                    <a:pt x="299827" y="3767801"/>
                  </a:lnTo>
                  <a:lnTo>
                    <a:pt x="321413" y="1296461"/>
                  </a:lnTo>
                  <a:lnTo>
                    <a:pt x="0" y="129646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1" name="TextBox 40"/>
            <p:cNvSpPr txBox="1"/>
            <p:nvPr/>
          </p:nvSpPr>
          <p:spPr>
            <a:xfrm rot="17637637">
              <a:off x="6248451" y="2577884"/>
              <a:ext cx="2762492" cy="386712"/>
            </a:xfrm>
            <a:prstGeom prst="rect">
              <a:avLst/>
            </a:prstGeom>
            <a:grpFill/>
          </p:spPr>
          <p:txBody>
            <a:bodyPr>
              <a:spAutoFit/>
            </a:bodyPr>
            <a:lstStyle/>
            <a:p>
              <a:pPr algn="ctr" fontAlgn="auto">
                <a:spcBef>
                  <a:spcPts val="0"/>
                </a:spcBef>
                <a:spcAft>
                  <a:spcPts val="0"/>
                </a:spcAft>
                <a:defRPr/>
              </a:pPr>
              <a:r>
                <a:rPr lang="zh-CN" altLang="en-US" b="1" dirty="0">
                  <a:solidFill>
                    <a:srgbClr val="FFFFFF"/>
                  </a:solidFill>
                  <a:latin typeface="微软雅黑" panose="020B0503020204020204" pitchFamily="34" charset="-122"/>
                  <a:ea typeface="微软雅黑" panose="020B0503020204020204" pitchFamily="34" charset="-122"/>
                </a:rPr>
                <a:t>快乐生活</a:t>
              </a:r>
            </a:p>
          </p:txBody>
        </p:sp>
      </p:grpSp>
      <p:grpSp>
        <p:nvGrpSpPr>
          <p:cNvPr id="7" name="组合 41"/>
          <p:cNvGrpSpPr/>
          <p:nvPr/>
        </p:nvGrpSpPr>
        <p:grpSpPr>
          <a:xfrm>
            <a:off x="837422" y="2932935"/>
            <a:ext cx="1161494" cy="1437906"/>
            <a:chOff x="801091" y="2866231"/>
            <a:chExt cx="1216152" cy="1505719"/>
          </a:xfrm>
          <a:solidFill>
            <a:schemeClr val="accent2"/>
          </a:solidFill>
        </p:grpSpPr>
        <p:sp>
          <p:nvSpPr>
            <p:cNvPr id="43" name="平行四边形 42"/>
            <p:cNvSpPr/>
            <p:nvPr/>
          </p:nvSpPr>
          <p:spPr>
            <a:xfrm>
              <a:off x="801091" y="2866231"/>
              <a:ext cx="1216152" cy="1505719"/>
            </a:xfrm>
            <a:prstGeom prst="parallelogram">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FFFFFF"/>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1055393" y="3439145"/>
              <a:ext cx="707548" cy="676813"/>
            </a:xfrm>
            <a:prstGeom prst="rect">
              <a:avLst/>
            </a:prstGeom>
            <a:grpFill/>
          </p:spPr>
          <p:txBody>
            <a:bodyPr>
              <a:spAutoFit/>
            </a:bodyPr>
            <a:lstStyle/>
            <a:p>
              <a:pPr fontAlgn="auto">
                <a:spcBef>
                  <a:spcPts val="0"/>
                </a:spcBef>
                <a:spcAft>
                  <a:spcPts val="0"/>
                </a:spcAft>
                <a:defRPr/>
              </a:pPr>
              <a:r>
                <a:rPr lang="zh-CN" altLang="en-US" b="1" dirty="0">
                  <a:solidFill>
                    <a:srgbClr val="FFFFFF"/>
                  </a:solidFill>
                  <a:latin typeface="微软雅黑" panose="020B0503020204020204" pitchFamily="34" charset="-122"/>
                  <a:ea typeface="微软雅黑" panose="020B0503020204020204" pitchFamily="34" charset="-122"/>
                </a:rPr>
                <a:t>科学健身</a:t>
              </a:r>
            </a:p>
          </p:txBody>
        </p:sp>
      </p:grpSp>
      <p:sp>
        <p:nvSpPr>
          <p:cNvPr id="45" name="TextBox 44"/>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124941" name="文本框 3"/>
          <p:cNvSpPr txBox="1">
            <a:spLocks noChangeArrowheads="1"/>
          </p:cNvSpPr>
          <p:nvPr/>
        </p:nvSpPr>
        <p:spPr bwMode="auto">
          <a:xfrm>
            <a:off x="266700" y="147638"/>
            <a:ext cx="2954338"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科学健身，快乐生活</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200"/>
                                        <p:tgtEl>
                                          <p:spTgt spid="7"/>
                                        </p:tgtEl>
                                      </p:cBhvr>
                                    </p:animEffect>
                                  </p:childTnLst>
                                </p:cTn>
                              </p:par>
                            </p:childTnLst>
                          </p:cTn>
                        </p:par>
                        <p:par>
                          <p:cTn id="8" fill="hold" nodeType="afterGroup">
                            <p:stCondLst>
                              <p:cond delay="200"/>
                            </p:stCondLst>
                            <p:childTnLst>
                              <p:par>
                                <p:cTn id="9" presetID="22" presetClass="entr" presetSubtype="1"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up)">
                                      <p:cBhvr>
                                        <p:cTn id="11" dur="200"/>
                                        <p:tgtEl>
                                          <p:spTgt spid="23"/>
                                        </p:tgtEl>
                                      </p:cBhvr>
                                    </p:animEffect>
                                  </p:childTnLst>
                                </p:cTn>
                              </p:par>
                            </p:childTnLst>
                          </p:cTn>
                        </p:par>
                        <p:par>
                          <p:cTn id="12" fill="hold" nodeType="afterGroup">
                            <p:stCondLst>
                              <p:cond delay="400"/>
                            </p:stCondLst>
                            <p:childTnLst>
                              <p:par>
                                <p:cTn id="13" presetID="22" presetClass="entr" presetSubtype="4"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200"/>
                                        <p:tgtEl>
                                          <p:spTgt spid="2"/>
                                        </p:tgtEl>
                                      </p:cBhvr>
                                    </p:animEffect>
                                  </p:childTnLst>
                                </p:cTn>
                              </p:par>
                            </p:childTnLst>
                          </p:cTn>
                        </p:par>
                        <p:par>
                          <p:cTn id="16" fill="hold" nodeType="afterGroup">
                            <p:stCondLst>
                              <p:cond delay="600"/>
                            </p:stCondLst>
                            <p:childTnLst>
                              <p:par>
                                <p:cTn id="17" presetID="22" presetClass="entr" presetSubtype="1"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up)">
                                      <p:cBhvr>
                                        <p:cTn id="19" dur="200"/>
                                        <p:tgtEl>
                                          <p:spTgt spid="24"/>
                                        </p:tgtEl>
                                      </p:cBhvr>
                                    </p:animEffect>
                                  </p:childTnLst>
                                </p:cTn>
                              </p:par>
                            </p:childTnLst>
                          </p:cTn>
                        </p:par>
                        <p:par>
                          <p:cTn id="20" fill="hold" nodeType="afterGroup">
                            <p:stCondLst>
                              <p:cond delay="800"/>
                            </p:stCondLst>
                            <p:childTnLst>
                              <p:par>
                                <p:cTn id="21" presetID="22" presetClass="entr" presetSubtype="4"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200"/>
                                        <p:tgtEl>
                                          <p:spTgt spid="3"/>
                                        </p:tgtEl>
                                      </p:cBhvr>
                                    </p:animEffect>
                                  </p:childTnLst>
                                </p:cTn>
                              </p:par>
                            </p:childTnLst>
                          </p:cTn>
                        </p:par>
                        <p:par>
                          <p:cTn id="24" fill="hold" nodeType="afterGroup">
                            <p:stCondLst>
                              <p:cond delay="1000"/>
                            </p:stCondLst>
                            <p:childTnLst>
                              <p:par>
                                <p:cTn id="25" presetID="22" presetClass="entr" presetSubtype="1"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up)">
                                      <p:cBhvr>
                                        <p:cTn id="27" dur="200"/>
                                        <p:tgtEl>
                                          <p:spTgt spid="25"/>
                                        </p:tgtEl>
                                      </p:cBhvr>
                                    </p:animEffect>
                                  </p:childTnLst>
                                </p:cTn>
                              </p:par>
                            </p:childTnLst>
                          </p:cTn>
                        </p:par>
                        <p:par>
                          <p:cTn id="28" fill="hold" nodeType="afterGroup">
                            <p:stCondLst>
                              <p:cond delay="1200"/>
                            </p:stCondLst>
                            <p:childTnLst>
                              <p:par>
                                <p:cTn id="29" presetID="22" presetClass="entr" presetSubtype="4"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200"/>
                                        <p:tgtEl>
                                          <p:spTgt spid="5"/>
                                        </p:tgtEl>
                                      </p:cBhvr>
                                    </p:animEffect>
                                  </p:childTnLst>
                                </p:cTn>
                              </p:par>
                            </p:childTnLst>
                          </p:cTn>
                        </p:par>
                        <p:par>
                          <p:cTn id="32" fill="hold" nodeType="afterGroup">
                            <p:stCondLst>
                              <p:cond delay="1400"/>
                            </p:stCondLst>
                            <p:childTnLst>
                              <p:par>
                                <p:cTn id="33" presetID="22" presetClass="entr" presetSubtype="1"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up)">
                                      <p:cBhvr>
                                        <p:cTn id="35" dur="200"/>
                                        <p:tgtEl>
                                          <p:spTgt spid="26"/>
                                        </p:tgtEl>
                                      </p:cBhvr>
                                    </p:animEffect>
                                  </p:childTnLst>
                                </p:cTn>
                              </p:par>
                            </p:childTnLst>
                          </p:cTn>
                        </p:par>
                        <p:par>
                          <p:cTn id="36" fill="hold" nodeType="afterGroup">
                            <p:stCondLst>
                              <p:cond delay="1600"/>
                            </p:stCondLst>
                            <p:childTnLst>
                              <p:par>
                                <p:cTn id="37" presetID="22" presetClass="entr" presetSubtype="4"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300"/>
                                        <p:tgtEl>
                                          <p:spTgt spid="6"/>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50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childTnLst>
                          </p:cTn>
                        </p:par>
                        <p:par>
                          <p:cTn id="46" fill="hold" nodeType="afterGroup">
                            <p:stCondLst>
                              <p:cond delay="2600"/>
                            </p:stCondLst>
                            <p:childTnLst>
                              <p:par>
                                <p:cTn id="47" presetID="10" presetClass="entr" presetSubtype="0" fill="hold" grpId="0" nodeType="after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9" name="图片 8"/>
          <p:cNvPicPr>
            <a:picLocks noChangeAspect="1" noChangeArrowheads="1"/>
          </p:cNvPicPr>
          <p:nvPr/>
        </p:nvPicPr>
        <p:blipFill>
          <a:blip r:embed="rId3"/>
          <a:srcRect/>
          <a:stretch>
            <a:fillRect/>
          </a:stretch>
        </p:blipFill>
        <p:spPr bwMode="auto">
          <a:xfrm>
            <a:off x="755650" y="3184525"/>
            <a:ext cx="1295400" cy="1606550"/>
          </a:xfrm>
          <a:prstGeom prst="rect">
            <a:avLst/>
          </a:prstGeom>
          <a:noFill/>
          <a:ln w="9525">
            <a:noFill/>
            <a:miter lim="800000"/>
            <a:headEnd/>
            <a:tailEnd/>
          </a:ln>
        </p:spPr>
      </p:pic>
      <p:pic>
        <p:nvPicPr>
          <p:cNvPr id="11" name="图片 10"/>
          <p:cNvPicPr>
            <a:picLocks noChangeAspect="1" noChangeArrowheads="1"/>
          </p:cNvPicPr>
          <p:nvPr/>
        </p:nvPicPr>
        <p:blipFill>
          <a:blip r:embed="rId4"/>
          <a:srcRect/>
          <a:stretch>
            <a:fillRect/>
          </a:stretch>
        </p:blipFill>
        <p:spPr bwMode="auto">
          <a:xfrm>
            <a:off x="17463" y="4441825"/>
            <a:ext cx="9144000" cy="704850"/>
          </a:xfrm>
          <a:prstGeom prst="rect">
            <a:avLst/>
          </a:prstGeom>
          <a:noFill/>
          <a:ln w="9525">
            <a:noFill/>
            <a:miter lim="800000"/>
            <a:headEnd/>
            <a:tailEnd/>
          </a:ln>
        </p:spPr>
      </p:pic>
      <p:pic>
        <p:nvPicPr>
          <p:cNvPr id="12" name="图片 11"/>
          <p:cNvPicPr>
            <a:picLocks noChangeAspect="1" noChangeArrowheads="1"/>
          </p:cNvPicPr>
          <p:nvPr/>
        </p:nvPicPr>
        <p:blipFill>
          <a:blip r:embed="rId5"/>
          <a:srcRect/>
          <a:stretch>
            <a:fillRect/>
          </a:stretch>
        </p:blipFill>
        <p:spPr bwMode="auto">
          <a:xfrm>
            <a:off x="438150" y="3074988"/>
            <a:ext cx="8691563" cy="1989137"/>
          </a:xfrm>
          <a:prstGeom prst="rect">
            <a:avLst/>
          </a:prstGeom>
          <a:noFill/>
          <a:ln w="9525">
            <a:noFill/>
            <a:miter lim="800000"/>
            <a:headEnd/>
            <a:tailEnd/>
          </a:ln>
        </p:spPr>
      </p:pic>
      <p:sp>
        <p:nvSpPr>
          <p:cNvPr id="13" name="圆角矩形 12"/>
          <p:cNvSpPr/>
          <p:nvPr/>
        </p:nvSpPr>
        <p:spPr>
          <a:xfrm>
            <a:off x="2357438" y="2071688"/>
            <a:ext cx="4319587" cy="519112"/>
          </a:xfrm>
          <a:prstGeom prst="roundRect">
            <a:avLst>
              <a:gd name="adj" fmla="val 50000"/>
            </a:avLst>
          </a:prstGeom>
          <a:solidFill>
            <a:srgbClr val="2C20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r>
              <a:rPr lang="zh-CN" altLang="en-US" sz="2800" b="1" noProof="1">
                <a:latin typeface="+mj-ea"/>
                <a:ea typeface="+mj-ea"/>
              </a:rPr>
              <a:t>感谢观看  </a:t>
            </a:r>
            <a:r>
              <a:rPr lang="en-US" altLang="zh-CN" sz="2800" b="1" noProof="1">
                <a:latin typeface="+mj-ea"/>
                <a:ea typeface="+mj-ea"/>
              </a:rPr>
              <a:t>THANK YOU</a:t>
            </a:r>
            <a:endParaRPr lang="zh-CN" altLang="en-US" sz="2800" b="1" noProof="1">
              <a:latin typeface="+mj-ea"/>
              <a:ea typeface="+mj-ea"/>
            </a:endParaRPr>
          </a:p>
        </p:txBody>
      </p:sp>
      <p:sp>
        <p:nvSpPr>
          <p:cNvPr id="126984" name="Text Box 8"/>
          <p:cNvSpPr txBox="1">
            <a:spLocks noChangeArrowheads="1"/>
          </p:cNvSpPr>
          <p:nvPr/>
        </p:nvSpPr>
        <p:spPr bwMode="auto">
          <a:xfrm>
            <a:off x="395288" y="771525"/>
            <a:ext cx="8497887" cy="762000"/>
          </a:xfrm>
          <a:prstGeom prst="rect">
            <a:avLst/>
          </a:prstGeom>
          <a:noFill/>
          <a:ln w="9525">
            <a:noFill/>
            <a:miter lim="800000"/>
            <a:headEnd/>
            <a:tailEnd/>
          </a:ln>
          <a:effectLst/>
        </p:spPr>
        <p:txBody>
          <a:bodyPr>
            <a:spAutoFit/>
          </a:bodyPr>
          <a:lstStyle/>
          <a:p>
            <a:pPr>
              <a:spcBef>
                <a:spcPct val="50000"/>
              </a:spcBef>
            </a:pPr>
            <a:r>
              <a:rPr lang="zh-CN" altLang="en-US" sz="4400" b="1">
                <a:solidFill>
                  <a:srgbClr val="FF6600"/>
                </a:solidFill>
              </a:rPr>
              <a:t>让科学健身，拥抱不一样的您！</a:t>
            </a: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8"/>
                                        </p:tgtEl>
                                        <p:attrNameLst>
                                          <p:attrName>style.visibility</p:attrName>
                                        </p:attrNameLst>
                                      </p:cBhvr>
                                      <p:to>
                                        <p:strVal val="visible"/>
                                      </p:to>
                                    </p:set>
                                  </p:childTnLst>
                                </p:cTn>
                              </p:par>
                            </p:childTnLst>
                          </p:cTn>
                        </p:par>
                        <p:par>
                          <p:cTn id="7" fill="hold">
                            <p:stCondLst>
                              <p:cond delay="500"/>
                            </p:stCondLst>
                            <p:childTnLst>
                              <p:par>
                                <p:cTn id="8" presetID="22" presetClass="entr" presetSubtype="8"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childTnLst>
                          </p:cTn>
                        </p:par>
                        <p:par>
                          <p:cTn id="11" fill="hold">
                            <p:stCondLst>
                              <p:cond delay="1000"/>
                            </p:stCondLst>
                            <p:childTnLst>
                              <p:par>
                                <p:cTn id="12" presetID="1" presetClass="entr" presetSubtype="0" fill="hold" nodeType="afterEffect">
                                  <p:stCondLst>
                                    <p:cond delay="0"/>
                                  </p:stCondLst>
                                  <p:childTnLst>
                                    <p:set>
                                      <p:cBhvr>
                                        <p:cTn id="13" dur="1" fill="hold">
                                          <p:stCondLst>
                                            <p:cond delay="499"/>
                                          </p:stCondLst>
                                        </p:cTn>
                                        <p:tgtEl>
                                          <p:spTgt spid="12"/>
                                        </p:tgtEl>
                                        <p:attrNameLst>
                                          <p:attrName>style.visibility</p:attrName>
                                        </p:attrNameLst>
                                      </p:cBhvr>
                                      <p:to>
                                        <p:strVal val="visible"/>
                                      </p:to>
                                    </p:set>
                                  </p:childTnLst>
                                </p:cTn>
                              </p:par>
                            </p:childTnLst>
                          </p:cTn>
                        </p:par>
                        <p:par>
                          <p:cTn id="14" fill="hold">
                            <p:stCondLst>
                              <p:cond delay="1500"/>
                            </p:stCondLst>
                            <p:childTnLst>
                              <p:par>
                                <p:cTn id="15" presetID="1" presetClass="entr" presetSubtype="0" fill="hold" nodeType="afterEffect">
                                  <p:stCondLst>
                                    <p:cond delay="0"/>
                                  </p:stCondLst>
                                  <p:childTnLst>
                                    <p:set>
                                      <p:cBhvr>
                                        <p:cTn id="16" dur="1" fill="hold">
                                          <p:stCondLst>
                                            <p:cond delay="499"/>
                                          </p:stCondLst>
                                        </p:cTn>
                                        <p:tgtEl>
                                          <p:spTgt spid="9"/>
                                        </p:tgtEl>
                                        <p:attrNameLst>
                                          <p:attrName>style.visibility</p:attrName>
                                        </p:attrNameLst>
                                      </p:cBhvr>
                                      <p:to>
                                        <p:strVal val="visible"/>
                                      </p:to>
                                    </p:set>
                                  </p:childTnLst>
                                </p:cTn>
                              </p:par>
                            </p:childTnLst>
                          </p:cTn>
                        </p:par>
                        <p:par>
                          <p:cTn id="17" fill="hold">
                            <p:stCondLst>
                              <p:cond delay="2000"/>
                            </p:stCondLst>
                            <p:childTnLst>
                              <p:par>
                                <p:cTn id="18" presetID="16" presetClass="entr" presetSubtype="21"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barn(inVertical)">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889" name="组合 1"/>
          <p:cNvGrpSpPr>
            <a:grpSpLocks/>
          </p:cNvGrpSpPr>
          <p:nvPr/>
        </p:nvGrpSpPr>
        <p:grpSpPr bwMode="auto">
          <a:xfrm>
            <a:off x="0" y="142875"/>
            <a:ext cx="9144000" cy="5143500"/>
            <a:chOff x="0" y="0"/>
            <a:chExt cx="9144000" cy="5143500"/>
          </a:xfrm>
        </p:grpSpPr>
        <p:pic>
          <p:nvPicPr>
            <p:cNvPr id="37900"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37901"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grpSp>
        <p:nvGrpSpPr>
          <p:cNvPr id="3" name="组合 26"/>
          <p:cNvGrpSpPr/>
          <p:nvPr/>
        </p:nvGrpSpPr>
        <p:grpSpPr>
          <a:xfrm>
            <a:off x="0" y="0"/>
            <a:ext cx="7215206" cy="804589"/>
            <a:chOff x="1928333" y="1210743"/>
            <a:chExt cx="4123616" cy="412624"/>
          </a:xfrm>
          <a:solidFill>
            <a:srgbClr val="FFC000"/>
          </a:solidFill>
        </p:grpSpPr>
        <p:sp>
          <p:nvSpPr>
            <p:cNvPr id="28" name="圆角矩形 27"/>
            <p:cNvSpPr/>
            <p:nvPr/>
          </p:nvSpPr>
          <p:spPr>
            <a:xfrm>
              <a:off x="1928333" y="1210743"/>
              <a:ext cx="4123616" cy="412624"/>
            </a:xfrm>
            <a:prstGeom prst="roundRect">
              <a:avLst>
                <a:gd name="adj" fmla="val 0"/>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936014" y="1284006"/>
              <a:ext cx="990535" cy="268327"/>
            </a:xfrm>
            <a:prstGeom prst="rect">
              <a:avLst/>
            </a:prstGeom>
            <a:noFill/>
            <a:ln>
              <a:noFill/>
            </a:ln>
          </p:spPr>
          <p:txBody>
            <a:bodyPr wrap="none">
              <a:spAutoFit/>
            </a:bodyPr>
            <a:lstStyle/>
            <a:p>
              <a:pPr fontAlgn="auto">
                <a:spcBef>
                  <a:spcPts val="0"/>
                </a:spcBef>
                <a:spcAft>
                  <a:spcPts val="0"/>
                </a:spcAft>
                <a:defRPr/>
              </a:pPr>
              <a:r>
                <a:rPr lang="en-US" altLang="zh-CN" sz="2800" b="1" kern="0" dirty="0">
                  <a:solidFill>
                    <a:srgbClr val="FFFFFF"/>
                  </a:solidFill>
                  <a:latin typeface="微软雅黑" panose="020B0503020204020204" pitchFamily="34" charset="-122"/>
                  <a:ea typeface="微软雅黑" panose="020B0503020204020204" pitchFamily="34" charset="-122"/>
                </a:rPr>
                <a:t>---</a:t>
              </a:r>
              <a:r>
                <a:rPr lang="zh-CN" altLang="en-US" sz="2800" b="1" kern="0" dirty="0">
                  <a:solidFill>
                    <a:srgbClr val="FFFFFF"/>
                  </a:solidFill>
                  <a:latin typeface="微软雅黑" panose="020B0503020204020204" pitchFamily="34" charset="-122"/>
                  <a:ea typeface="微软雅黑" panose="020B0503020204020204" pitchFamily="34" charset="-122"/>
                </a:rPr>
                <a:t>健身？</a:t>
              </a:r>
            </a:p>
          </p:txBody>
        </p:sp>
      </p:gr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grpSp>
        <p:nvGrpSpPr>
          <p:cNvPr id="14" name="组合 13"/>
          <p:cNvGrpSpPr>
            <a:grpSpLocks/>
          </p:cNvGrpSpPr>
          <p:nvPr/>
        </p:nvGrpSpPr>
        <p:grpSpPr bwMode="auto">
          <a:xfrm>
            <a:off x="928688" y="1000125"/>
            <a:ext cx="3000375" cy="2571750"/>
            <a:chOff x="467544" y="1772816"/>
            <a:chExt cx="2088232" cy="2687454"/>
          </a:xfrm>
        </p:grpSpPr>
        <p:sp>
          <p:nvSpPr>
            <p:cNvPr id="15" name="圆角矩形 14"/>
            <p:cNvSpPr/>
            <p:nvPr/>
          </p:nvSpPr>
          <p:spPr>
            <a:xfrm>
              <a:off x="467544" y="1772816"/>
              <a:ext cx="2088232" cy="43132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solidFill>
                    <a:srgbClr val="FFFFFF"/>
                  </a:solidFill>
                  <a:latin typeface="微软雅黑" panose="020B0503020204020204" pitchFamily="34" charset="-122"/>
                  <a:ea typeface="微软雅黑" panose="020B0503020204020204" pitchFamily="34" charset="-122"/>
                </a:rPr>
                <a:t>健身</a:t>
              </a:r>
            </a:p>
          </p:txBody>
        </p:sp>
        <p:sp>
          <p:nvSpPr>
            <p:cNvPr id="16" name="矩形 15"/>
            <p:cNvSpPr/>
            <p:nvPr/>
          </p:nvSpPr>
          <p:spPr>
            <a:xfrm>
              <a:off x="467544" y="2204136"/>
              <a:ext cx="2088232" cy="2256134"/>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1400" dirty="0">
                  <a:solidFill>
                    <a:srgbClr val="000000"/>
                  </a:solidFill>
                  <a:latin typeface="微软雅黑"/>
                  <a:ea typeface="微软雅黑"/>
                  <a:cs typeface="微软雅黑"/>
                </a:rPr>
                <a:t>   </a:t>
              </a:r>
              <a:r>
                <a:rPr lang="zh-CN" altLang="en-US" sz="1400" dirty="0">
                  <a:solidFill>
                    <a:srgbClr val="000000"/>
                  </a:solidFill>
                  <a:latin typeface="微软雅黑"/>
                  <a:ea typeface="微软雅黑"/>
                  <a:cs typeface="微软雅黑"/>
                </a:rPr>
                <a:t>   </a:t>
              </a:r>
              <a:r>
                <a:rPr lang="zh-CN" altLang="en-US" sz="1400" dirty="0">
                  <a:solidFill>
                    <a:srgbClr val="000000"/>
                  </a:solidFill>
                  <a:latin typeface="微软雅黑"/>
                  <a:ea typeface="微软雅黑"/>
                  <a:cs typeface="微软雅黑"/>
                </a:rPr>
                <a:t>一项徒手或利用各种器械，运用专业的运动方式和方法进行锻炼，以发达肌肉、增强体力、改善形体和陶冶情操的运动项目。</a:t>
              </a:r>
              <a:endParaRPr lang="zh-CN" altLang="en-US" sz="1400" dirty="0">
                <a:solidFill>
                  <a:srgbClr val="C00000"/>
                </a:solidFill>
                <a:latin typeface="微软雅黑"/>
                <a:ea typeface="微软雅黑"/>
                <a:cs typeface="微软雅黑"/>
              </a:endParaRPr>
            </a:p>
          </p:txBody>
        </p:sp>
      </p:grpSp>
      <p:grpSp>
        <p:nvGrpSpPr>
          <p:cNvPr id="18" name="组合 16"/>
          <p:cNvGrpSpPr>
            <a:grpSpLocks/>
          </p:cNvGrpSpPr>
          <p:nvPr/>
        </p:nvGrpSpPr>
        <p:grpSpPr bwMode="auto">
          <a:xfrm>
            <a:off x="4643438" y="928688"/>
            <a:ext cx="3643312" cy="2643187"/>
            <a:chOff x="467544" y="1772816"/>
            <a:chExt cx="2088232" cy="2687455"/>
          </a:xfrm>
        </p:grpSpPr>
        <p:sp>
          <p:nvSpPr>
            <p:cNvPr id="19" name="圆角矩形 18"/>
            <p:cNvSpPr/>
            <p:nvPr/>
          </p:nvSpPr>
          <p:spPr>
            <a:xfrm>
              <a:off x="467544" y="1772816"/>
              <a:ext cx="2088232" cy="434189"/>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sz="1700" b="1" dirty="0">
                  <a:solidFill>
                    <a:srgbClr val="FFFFFF"/>
                  </a:solidFill>
                  <a:latin typeface="微软雅黑" panose="020B0503020204020204" pitchFamily="34" charset="-122"/>
                  <a:ea typeface="微软雅黑" panose="020B0503020204020204" pitchFamily="34" charset="-122"/>
                </a:rPr>
                <a:t>科学健身</a:t>
              </a:r>
            </a:p>
          </p:txBody>
        </p:sp>
        <p:sp>
          <p:nvSpPr>
            <p:cNvPr id="20" name="矩形 19"/>
            <p:cNvSpPr/>
            <p:nvPr/>
          </p:nvSpPr>
          <p:spPr>
            <a:xfrm>
              <a:off x="467544" y="2207005"/>
              <a:ext cx="2088232" cy="2253266"/>
            </a:xfrm>
            <a:prstGeom prst="rect">
              <a:avLst/>
            </a:prstGeom>
            <a:solidFill>
              <a:schemeClr val="tx1">
                <a:lumMod val="65000"/>
                <a:alpha val="30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1400" dirty="0">
                  <a:solidFill>
                    <a:srgbClr val="000000"/>
                  </a:solidFill>
                  <a:latin typeface="微软雅黑"/>
                  <a:ea typeface="微软雅黑"/>
                  <a:cs typeface="微软雅黑"/>
                </a:rPr>
                <a:t>   </a:t>
              </a:r>
              <a:r>
                <a:rPr lang="zh-CN" altLang="en-US" sz="1400" dirty="0">
                  <a:solidFill>
                    <a:srgbClr val="000000"/>
                  </a:solidFill>
                  <a:latin typeface="微软雅黑"/>
                  <a:ea typeface="微软雅黑"/>
                  <a:cs typeface="微软雅黑"/>
                </a:rPr>
                <a:t>   顾名思义</a:t>
              </a:r>
              <a:r>
                <a:rPr lang="zh-CN" altLang="en-US" sz="1400" dirty="0">
                  <a:solidFill>
                    <a:srgbClr val="000000"/>
                  </a:solidFill>
                  <a:latin typeface="微软雅黑"/>
                  <a:ea typeface="微软雅黑"/>
                  <a:cs typeface="微软雅黑"/>
                </a:rPr>
                <a:t>，就是科学合理的健身。</a:t>
              </a:r>
              <a:endParaRPr lang="en-US" altLang="zh-CN" sz="1400" dirty="0">
                <a:solidFill>
                  <a:srgbClr val="000000"/>
                </a:solidFill>
                <a:latin typeface="微软雅黑"/>
                <a:ea typeface="微软雅黑"/>
                <a:cs typeface="微软雅黑"/>
              </a:endParaRPr>
            </a:p>
            <a:p>
              <a:pPr>
                <a:lnSpc>
                  <a:spcPct val="150000"/>
                </a:lnSpc>
                <a:defRPr/>
              </a:pPr>
              <a:r>
                <a:rPr lang="zh-CN" altLang="en-US" sz="1400" dirty="0">
                  <a:solidFill>
                    <a:srgbClr val="000000"/>
                  </a:solidFill>
                  <a:latin typeface="微软雅黑"/>
                  <a:ea typeface="微软雅黑"/>
                  <a:cs typeface="微软雅黑"/>
                </a:rPr>
                <a:t>合理的运动可以带来健康，但不合理的运动也具有潜在的危险性。因此，科学健身方法的普及是获得最佳而持久的锻炼效果，促进身体健康的有效措施。</a:t>
              </a:r>
              <a:endParaRPr lang="en-US" altLang="zh-CN" sz="1400" dirty="0">
                <a:solidFill>
                  <a:srgbClr val="000000"/>
                </a:solidFill>
                <a:latin typeface="微软雅黑"/>
                <a:ea typeface="微软雅黑"/>
                <a:cs typeface="微软雅黑"/>
              </a:endParaRPr>
            </a:p>
            <a:p>
              <a:pPr>
                <a:defRPr/>
              </a:pPr>
              <a:endParaRPr lang="zh-CN" altLang="en-US" sz="1400" dirty="0">
                <a:solidFill>
                  <a:srgbClr val="C00000"/>
                </a:solidFill>
                <a:latin typeface="微软雅黑"/>
                <a:ea typeface="微软雅黑"/>
                <a:cs typeface="微软雅黑"/>
              </a:endParaRPr>
            </a:p>
          </p:txBody>
        </p:sp>
      </p:gr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ppt_x</p:attrName>
                                        </p:attrNameLst>
                                      </p:cBhvr>
                                      <p:tavLst>
                                        <p:tav tm="0">
                                          <p:val>
                                            <p:strVal val="1+#ppt_w/2"/>
                                          </p:val>
                                        </p:tav>
                                        <p:tav tm="100000">
                                          <p:val>
                                            <p:strVal val="#ppt_x"/>
                                          </p:val>
                                        </p:tav>
                                      </p:tavLst>
                                    </p:anim>
                                    <p:anim calcmode="lin" valueType="num">
                                      <p:cBhvr>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1+#ppt_w/2"/>
                                          </p:val>
                                        </p:tav>
                                        <p:tav tm="100000">
                                          <p:val>
                                            <p:strVal val="#ppt_x"/>
                                          </p:val>
                                        </p:tav>
                                      </p:tavLst>
                                    </p:anim>
                                    <p:anim calcmode="lin" valueType="num">
                                      <p:cBhvr>
                                        <p:cTn id="18" dur="500" fill="hold"/>
                                        <p:tgtEl>
                                          <p:spTgt spid="4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ppt_x</p:attrName>
                                        </p:attrNameLst>
                                      </p:cBhvr>
                                      <p:tavLst>
                                        <p:tav tm="0">
                                          <p:val>
                                            <p:strVal val="1+#ppt_w/2"/>
                                          </p:val>
                                        </p:tav>
                                        <p:tav tm="100000">
                                          <p:val>
                                            <p:strVal val="#ppt_x"/>
                                          </p:val>
                                        </p:tav>
                                      </p:tavLst>
                                    </p:anim>
                                    <p:anim calcmode="lin" valueType="num">
                                      <p:cBhvr>
                                        <p:cTn id="22" dur="500" fill="hold"/>
                                        <p:tgtEl>
                                          <p:spTgt spid="3"/>
                                        </p:tgtEl>
                                        <p:attrNameLst>
                                          <p:attrName>ppt_y</p:attrName>
                                        </p:attrNameLst>
                                      </p:cBhvr>
                                      <p:tavLst>
                                        <p:tav tm="0">
                                          <p:val>
                                            <p:strVal val="#ppt_y"/>
                                          </p:val>
                                        </p:tav>
                                        <p:tav tm="100000">
                                          <p:val>
                                            <p:strVal val="#ppt_y"/>
                                          </p:val>
                                        </p:tav>
                                      </p:tavLst>
                                    </p:anim>
                                  </p:childTnLst>
                                </p:cTn>
                              </p:par>
                            </p:childTnLst>
                          </p:cTn>
                        </p:par>
                        <p:par>
                          <p:cTn id="23" fill="hold">
                            <p:stCondLst>
                              <p:cond delay="1700"/>
                            </p:stCondLst>
                            <p:childTnLst>
                              <p:par>
                                <p:cTn id="24" presetID="2" presetClass="entr" presetSubtype="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ppt_x</p:attrName>
                                        </p:attrNameLst>
                                      </p:cBhvr>
                                      <p:tavLst>
                                        <p:tav tm="0">
                                          <p:val>
                                            <p:strVal val="1+#ppt_w/2"/>
                                          </p:val>
                                        </p:tav>
                                        <p:tav tm="100000">
                                          <p:val>
                                            <p:strVal val="#ppt_x"/>
                                          </p:val>
                                        </p:tav>
                                      </p:tavLst>
                                    </p:anim>
                                    <p:anim calcmode="lin" valueType="num">
                                      <p:cBhvr>
                                        <p:cTn id="27" dur="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2200"/>
                            </p:stCondLst>
                            <p:childTnLst>
                              <p:par>
                                <p:cTn id="29" presetID="2" presetClass="entr" presetSubtype="2"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ppt_x</p:attrName>
                                        </p:attrNameLst>
                                      </p:cBhvr>
                                      <p:tavLst>
                                        <p:tav tm="0">
                                          <p:val>
                                            <p:strVal val="1+#ppt_w/2"/>
                                          </p:val>
                                        </p:tav>
                                        <p:tav tm="100000">
                                          <p:val>
                                            <p:strVal val="#ppt_x"/>
                                          </p:val>
                                        </p:tav>
                                      </p:tavLst>
                                    </p:anim>
                                    <p:anim calcmode="lin" valueType="num">
                                      <p:cBhvr>
                                        <p:cTn id="32"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4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组合 1"/>
          <p:cNvGrpSpPr>
            <a:grpSpLocks/>
          </p:cNvGrpSpPr>
          <p:nvPr/>
        </p:nvGrpSpPr>
        <p:grpSpPr bwMode="auto">
          <a:xfrm>
            <a:off x="0" y="0"/>
            <a:ext cx="9144000" cy="5143500"/>
            <a:chOff x="0" y="0"/>
            <a:chExt cx="9144000" cy="5143500"/>
          </a:xfrm>
        </p:grpSpPr>
        <p:pic>
          <p:nvPicPr>
            <p:cNvPr id="38928"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38929"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grpSp>
        <p:nvGrpSpPr>
          <p:cNvPr id="3" name="组合 26"/>
          <p:cNvGrpSpPr/>
          <p:nvPr/>
        </p:nvGrpSpPr>
        <p:grpSpPr>
          <a:xfrm>
            <a:off x="0" y="0"/>
            <a:ext cx="7215206" cy="804589"/>
            <a:chOff x="1928333" y="1210743"/>
            <a:chExt cx="4123616" cy="412624"/>
          </a:xfrm>
          <a:solidFill>
            <a:srgbClr val="FFC000"/>
          </a:solidFill>
        </p:grpSpPr>
        <p:sp>
          <p:nvSpPr>
            <p:cNvPr id="28" name="圆角矩形 27"/>
            <p:cNvSpPr/>
            <p:nvPr/>
          </p:nvSpPr>
          <p:spPr>
            <a:xfrm>
              <a:off x="1928333" y="1210743"/>
              <a:ext cx="4123616" cy="412624"/>
            </a:xfrm>
            <a:prstGeom prst="roundRect">
              <a:avLst>
                <a:gd name="adj" fmla="val 0"/>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936014" y="1284006"/>
              <a:ext cx="1400968" cy="268327"/>
            </a:xfrm>
            <a:prstGeom prst="rect">
              <a:avLst/>
            </a:prstGeom>
            <a:noFill/>
            <a:ln>
              <a:noFill/>
            </a:ln>
          </p:spPr>
          <p:txBody>
            <a:bodyPr wrap="none">
              <a:spAutoFit/>
            </a:bodyPr>
            <a:lstStyle/>
            <a:p>
              <a:pPr fontAlgn="auto">
                <a:spcBef>
                  <a:spcPts val="0"/>
                </a:spcBef>
                <a:spcAft>
                  <a:spcPts val="0"/>
                </a:spcAft>
                <a:defRPr/>
              </a:pPr>
              <a:r>
                <a:rPr lang="en-US" altLang="zh-CN" sz="2800" b="1" kern="0" dirty="0">
                  <a:solidFill>
                    <a:srgbClr val="FFFFFF"/>
                  </a:solidFill>
                  <a:latin typeface="微软雅黑" panose="020B0503020204020204" pitchFamily="34" charset="-122"/>
                  <a:ea typeface="微软雅黑" panose="020B0503020204020204" pitchFamily="34" charset="-122"/>
                </a:rPr>
                <a:t>---</a:t>
              </a:r>
              <a:r>
                <a:rPr lang="zh-CN" altLang="en-US" sz="2800" b="1" kern="0" dirty="0">
                  <a:solidFill>
                    <a:srgbClr val="FFFFFF"/>
                  </a:solidFill>
                  <a:latin typeface="微软雅黑" panose="020B0503020204020204" pitchFamily="34" charset="-122"/>
                  <a:ea typeface="微软雅黑" panose="020B0503020204020204" pitchFamily="34" charset="-122"/>
                </a:rPr>
                <a:t>科学健身？</a:t>
              </a:r>
            </a:p>
          </p:txBody>
        </p:sp>
      </p:gr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grpSp>
        <p:nvGrpSpPr>
          <p:cNvPr id="14" name="组合 48"/>
          <p:cNvGrpSpPr>
            <a:grpSpLocks/>
          </p:cNvGrpSpPr>
          <p:nvPr/>
        </p:nvGrpSpPr>
        <p:grpSpPr bwMode="auto">
          <a:xfrm>
            <a:off x="3143250" y="1500188"/>
            <a:ext cx="2641600" cy="1441450"/>
            <a:chOff x="1014299" y="1357337"/>
            <a:chExt cx="2641641" cy="1440656"/>
          </a:xfrm>
        </p:grpSpPr>
        <p:sp>
          <p:nvSpPr>
            <p:cNvPr id="15" name="AutoShape 3"/>
            <p:cNvSpPr>
              <a:spLocks noChangeArrowheads="1"/>
            </p:cNvSpPr>
            <p:nvPr/>
          </p:nvSpPr>
          <p:spPr bwMode="auto">
            <a:xfrm rot="5400000">
              <a:off x="1614792" y="756845"/>
              <a:ext cx="1440656" cy="2641641"/>
            </a:xfrm>
            <a:prstGeom prst="upArrowCallout">
              <a:avLst>
                <a:gd name="adj1" fmla="val 33824"/>
                <a:gd name="adj2" fmla="val 25000"/>
                <a:gd name="adj3" fmla="val 20477"/>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8927" name="文本框 30"/>
            <p:cNvSpPr txBox="1">
              <a:spLocks noChangeArrowheads="1"/>
            </p:cNvSpPr>
            <p:nvPr/>
          </p:nvSpPr>
          <p:spPr bwMode="auto">
            <a:xfrm>
              <a:off x="1085738" y="1428734"/>
              <a:ext cx="2214596" cy="1059866"/>
            </a:xfrm>
            <a:prstGeom prst="rect">
              <a:avLst/>
            </a:prstGeom>
            <a:noFill/>
            <a:ln w="9525">
              <a:noFill/>
              <a:miter lim="800000"/>
              <a:headEnd/>
              <a:tailEnd/>
            </a:ln>
          </p:spPr>
          <p:txBody>
            <a:bodyPr lIns="71323" tIns="35662" rIns="71323" bIns="35662">
              <a:spAutoFit/>
            </a:bodyPr>
            <a:lstStyle/>
            <a:p>
              <a:pPr>
                <a:lnSpc>
                  <a:spcPct val="120000"/>
                </a:lnSpc>
              </a:pPr>
              <a:r>
                <a:rPr lang="zh-CN" altLang="en-US" b="1">
                  <a:solidFill>
                    <a:srgbClr val="FF6600"/>
                  </a:solidFill>
                  <a:latin typeface="微软雅黑"/>
                  <a:ea typeface="微软雅黑"/>
                  <a:cs typeface="Arial Unicode MS"/>
                </a:rPr>
                <a:t>现实：</a:t>
              </a:r>
              <a:endParaRPr lang="en-US" altLang="zh-CN" b="1">
                <a:solidFill>
                  <a:srgbClr val="FF6600"/>
                </a:solidFill>
                <a:latin typeface="微软雅黑"/>
                <a:ea typeface="微软雅黑"/>
                <a:cs typeface="Arial Unicode MS"/>
              </a:endParaRPr>
            </a:p>
            <a:p>
              <a:pPr>
                <a:lnSpc>
                  <a:spcPct val="120000"/>
                </a:lnSpc>
              </a:pPr>
              <a:r>
                <a:rPr lang="zh-CN" altLang="en-US">
                  <a:solidFill>
                    <a:srgbClr val="FFFFFF"/>
                  </a:solidFill>
                  <a:latin typeface="汉仪中圆简"/>
                  <a:ea typeface="微软雅黑"/>
                  <a:cs typeface="Arial Unicode MS"/>
                </a:rPr>
                <a:t>运动存在安全隐患，甚至损伤健康！</a:t>
              </a:r>
            </a:p>
          </p:txBody>
        </p:sp>
      </p:grpSp>
      <p:grpSp>
        <p:nvGrpSpPr>
          <p:cNvPr id="17" name="组合 48"/>
          <p:cNvGrpSpPr>
            <a:grpSpLocks/>
          </p:cNvGrpSpPr>
          <p:nvPr/>
        </p:nvGrpSpPr>
        <p:grpSpPr bwMode="auto">
          <a:xfrm>
            <a:off x="285750" y="1571625"/>
            <a:ext cx="2641600" cy="1441450"/>
            <a:chOff x="133194" y="1419205"/>
            <a:chExt cx="2641641" cy="1440656"/>
          </a:xfrm>
        </p:grpSpPr>
        <p:sp>
          <p:nvSpPr>
            <p:cNvPr id="20" name="AutoShape 3"/>
            <p:cNvSpPr>
              <a:spLocks noChangeArrowheads="1"/>
            </p:cNvSpPr>
            <p:nvPr/>
          </p:nvSpPr>
          <p:spPr bwMode="auto">
            <a:xfrm rot="5400000">
              <a:off x="733687" y="818712"/>
              <a:ext cx="1440656" cy="2641641"/>
            </a:xfrm>
            <a:prstGeom prst="upArrowCallout">
              <a:avLst>
                <a:gd name="adj1" fmla="val 33824"/>
                <a:gd name="adj2" fmla="val 25000"/>
                <a:gd name="adj3" fmla="val 20477"/>
                <a:gd name="adj4" fmla="val 86269"/>
              </a:avLst>
            </a:prstGeom>
            <a:solidFill>
              <a:srgbClr val="0070BC"/>
            </a:solidFill>
            <a:ln>
              <a:noFill/>
            </a:ln>
            <a:effectLst/>
          </p:spPr>
          <p:txBody>
            <a:bodyPr wrap="none" lIns="71323" tIns="35662" rIns="71323" bIns="35662" anchor="ctr"/>
            <a:lstStyle/>
            <a:p>
              <a:pPr defTabSz="713105" fontAlgn="auto">
                <a:spcBef>
                  <a:spcPts val="0"/>
                </a:spcBef>
                <a:spcAft>
                  <a:spcPts val="0"/>
                </a:spcAft>
                <a:defRPr/>
              </a:pPr>
              <a:endParaRPr lang="zh-CN" altLang="en-US" sz="1400" kern="0" dirty="0">
                <a:solidFill>
                  <a:sysClr val="windowText" lastClr="000000"/>
                </a:solidFill>
                <a:latin typeface="微软雅黑" panose="020B0503020204020204" pitchFamily="34" charset="-122"/>
                <a:ea typeface="微软雅黑" panose="020B0503020204020204" pitchFamily="34" charset="-122"/>
              </a:endParaRPr>
            </a:p>
          </p:txBody>
        </p:sp>
        <p:sp>
          <p:nvSpPr>
            <p:cNvPr id="38925" name="文本框 30"/>
            <p:cNvSpPr txBox="1">
              <a:spLocks noChangeArrowheads="1"/>
            </p:cNvSpPr>
            <p:nvPr/>
          </p:nvSpPr>
          <p:spPr bwMode="auto">
            <a:xfrm>
              <a:off x="133194" y="1490603"/>
              <a:ext cx="2286035" cy="1059866"/>
            </a:xfrm>
            <a:prstGeom prst="rect">
              <a:avLst/>
            </a:prstGeom>
            <a:noFill/>
            <a:ln w="9525">
              <a:noFill/>
              <a:miter lim="800000"/>
              <a:headEnd/>
              <a:tailEnd/>
            </a:ln>
          </p:spPr>
          <p:txBody>
            <a:bodyPr lIns="71323" tIns="35662" rIns="71323" bIns="35662">
              <a:spAutoFit/>
            </a:bodyPr>
            <a:lstStyle/>
            <a:p>
              <a:pPr>
                <a:lnSpc>
                  <a:spcPct val="120000"/>
                </a:lnSpc>
              </a:pPr>
              <a:r>
                <a:rPr lang="zh-CN" altLang="en-US" b="1">
                  <a:solidFill>
                    <a:srgbClr val="FF6600"/>
                  </a:solidFill>
                  <a:latin typeface="微软雅黑"/>
                  <a:ea typeface="微软雅黑"/>
                  <a:cs typeface="Arial Unicode MS"/>
                </a:rPr>
                <a:t>误区：</a:t>
              </a:r>
              <a:endParaRPr lang="en-US" altLang="zh-CN" b="1">
                <a:solidFill>
                  <a:srgbClr val="FF6600"/>
                </a:solidFill>
                <a:latin typeface="微软雅黑"/>
                <a:ea typeface="微软雅黑"/>
                <a:cs typeface="Arial Unicode MS"/>
              </a:endParaRPr>
            </a:p>
            <a:p>
              <a:pPr>
                <a:lnSpc>
                  <a:spcPct val="120000"/>
                </a:lnSpc>
              </a:pPr>
              <a:r>
                <a:rPr lang="zh-CN" altLang="en-US">
                  <a:solidFill>
                    <a:srgbClr val="FFFFFF"/>
                  </a:solidFill>
                  <a:latin typeface="汉仪中圆简"/>
                  <a:ea typeface="微软雅黑"/>
                  <a:cs typeface="Arial Unicode MS"/>
                </a:rPr>
                <a:t>只要运动就能强身健体、防病治病！</a:t>
              </a:r>
            </a:p>
          </p:txBody>
        </p:sp>
      </p:grpSp>
      <p:grpSp>
        <p:nvGrpSpPr>
          <p:cNvPr id="22" name="组合 21"/>
          <p:cNvGrpSpPr>
            <a:grpSpLocks/>
          </p:cNvGrpSpPr>
          <p:nvPr/>
        </p:nvGrpSpPr>
        <p:grpSpPr bwMode="auto">
          <a:xfrm>
            <a:off x="6000750" y="1285875"/>
            <a:ext cx="2173288" cy="2214563"/>
            <a:chOff x="681032" y="1902140"/>
            <a:chExt cx="1944688" cy="2681281"/>
          </a:xfrm>
        </p:grpSpPr>
        <p:sp>
          <p:nvSpPr>
            <p:cNvPr id="23" name="椭圆​​ 2"/>
            <p:cNvSpPr/>
            <p:nvPr/>
          </p:nvSpPr>
          <p:spPr>
            <a:xfrm>
              <a:off x="681032" y="1902140"/>
              <a:ext cx="1944688" cy="2448711"/>
            </a:xfrm>
            <a:custGeom>
              <a:avLst/>
              <a:gdLst/>
              <a:ahLst/>
              <a:cxnLst/>
              <a:rect l="l" t="t" r="r" b="b"/>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solidFill>
              <a:srgbClr val="0070BC"/>
            </a:solidFill>
            <a:ln>
              <a:noFill/>
            </a:ln>
          </p:spPr>
          <p:txBody>
            <a:bodyPr wrap="none" anchor="ctr"/>
            <a:lstStyle/>
            <a:p>
              <a:pPr>
                <a:defRPr/>
              </a:pPr>
              <a:endParaRPr lang="zh-CN" altLang="en-US" kern="0" dirty="0">
                <a:solidFill>
                  <a:srgbClr val="000000"/>
                </a:solidFill>
                <a:latin typeface="Arial" panose="020B0604020202020204" pitchFamily="34" charset="0"/>
                <a:ea typeface="华文细黑" panose="02010600040101010101" pitchFamily="2" charset="-122"/>
              </a:endParaRPr>
            </a:p>
          </p:txBody>
        </p:sp>
        <p:sp>
          <p:nvSpPr>
            <p:cNvPr id="24" name="椭圆​​ 6"/>
            <p:cNvSpPr/>
            <p:nvPr/>
          </p:nvSpPr>
          <p:spPr>
            <a:xfrm>
              <a:off x="896951" y="4433500"/>
              <a:ext cx="1512851" cy="149921"/>
            </a:xfrm>
            <a:prstGeom prst="ellipse">
              <a:avLst/>
            </a:prstGeom>
            <a:solidFill>
              <a:schemeClr val="bg1">
                <a:lumMod val="75000"/>
              </a:schemeClr>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25" name="矩形​​ 16"/>
            <p:cNvSpPr>
              <a:spLocks noChangeArrowheads="1"/>
            </p:cNvSpPr>
            <p:nvPr/>
          </p:nvSpPr>
          <p:spPr bwMode="auto">
            <a:xfrm>
              <a:off x="744956" y="2507591"/>
              <a:ext cx="1771384" cy="484360"/>
            </a:xfrm>
            <a:prstGeom prst="rect">
              <a:avLst/>
            </a:prstGeom>
            <a:noFill/>
            <a:ln>
              <a:noFill/>
            </a:ln>
            <a:extLst>
              <a:ext uri="{909E8E84-426E-40DD-AFC4-6F175D3DCCD1}"/>
              <a:ext uri="{91240B29-F687-4F45-9708-019B960494DF}"/>
            </a:extLst>
          </p:spPr>
          <p:txBody>
            <a:bodyPr wrap="none">
              <a:spAutoFit/>
            </a:bodyPr>
            <a:lstStyle/>
            <a:p>
              <a:pPr algn="ctr">
                <a:defRPr/>
              </a:pPr>
              <a:r>
                <a:rPr lang="zh-CN" altLang="en-US" sz="2000" b="1" kern="0" dirty="0">
                  <a:solidFill>
                    <a:srgbClr val="FF6600"/>
                  </a:solidFill>
                  <a:latin typeface="微软雅黑" panose="020B0503020204020204" pitchFamily="34" charset="-122"/>
                  <a:ea typeface="微软雅黑" panose="020B0503020204020204" pitchFamily="34" charset="-122"/>
                  <a:cs typeface="Arial Unicode MS" panose="020B0604020202020204" pitchFamily="34" charset="-122"/>
                </a:rPr>
                <a:t>科学健身很关键</a:t>
              </a:r>
            </a:p>
          </p:txBody>
        </p:sp>
      </p:gr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p:cTn id="12" dur="500" fill="hold"/>
                                        <p:tgtEl>
                                          <p:spTgt spid="45"/>
                                        </p:tgtEl>
                                        <p:attrNameLst>
                                          <p:attrName>ppt_x</p:attrName>
                                        </p:attrNameLst>
                                      </p:cBhvr>
                                      <p:tavLst>
                                        <p:tav tm="0">
                                          <p:val>
                                            <p:strVal val="1+#ppt_w/2"/>
                                          </p:val>
                                        </p:tav>
                                        <p:tav tm="100000">
                                          <p:val>
                                            <p:strVal val="#ppt_x"/>
                                          </p:val>
                                        </p:tav>
                                      </p:tavLst>
                                    </p:anim>
                                    <p:anim calcmode="lin" valueType="num">
                                      <p:cBhvr>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ppt_x</p:attrName>
                                        </p:attrNameLst>
                                      </p:cBhvr>
                                      <p:tavLst>
                                        <p:tav tm="0">
                                          <p:val>
                                            <p:strVal val="1+#ppt_w/2"/>
                                          </p:val>
                                        </p:tav>
                                        <p:tav tm="100000">
                                          <p:val>
                                            <p:strVal val="#ppt_x"/>
                                          </p:val>
                                        </p:tav>
                                      </p:tavLst>
                                    </p:anim>
                                    <p:anim calcmode="lin" valueType="num">
                                      <p:cBhvr>
                                        <p:cTn id="18" dur="500" fill="hold"/>
                                        <p:tgtEl>
                                          <p:spTgt spid="46"/>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20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ppt_x</p:attrName>
                                        </p:attrNameLst>
                                      </p:cBhvr>
                                      <p:tavLst>
                                        <p:tav tm="0">
                                          <p:val>
                                            <p:strVal val="1+#ppt_w/2"/>
                                          </p:val>
                                        </p:tav>
                                        <p:tav tm="100000">
                                          <p:val>
                                            <p:strVal val="#ppt_x"/>
                                          </p:val>
                                        </p:tav>
                                      </p:tavLst>
                                    </p:anim>
                                    <p:anim calcmode="lin" valueType="num">
                                      <p:cBhvr>
                                        <p:cTn id="22" dur="500" fill="hold"/>
                                        <p:tgtEl>
                                          <p:spTgt spid="3"/>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0-#ppt_w/2"/>
                                          </p:val>
                                        </p:tav>
                                        <p:tav tm="100000">
                                          <p:val>
                                            <p:strVal val="#ppt_x"/>
                                          </p:val>
                                        </p:tav>
                                      </p:tavLst>
                                    </p:anim>
                                    <p:anim calcmode="lin" valueType="num">
                                      <p:cBhvr>
                                        <p:cTn id="26" dur="500" fill="hold"/>
                                        <p:tgtEl>
                                          <p:spTgt spid="14"/>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ppt_x</p:attrName>
                                        </p:attrNameLst>
                                      </p:cBhvr>
                                      <p:tavLst>
                                        <p:tav tm="0">
                                          <p:val>
                                            <p:strVal val="0-#ppt_w/2"/>
                                          </p:val>
                                        </p:tav>
                                        <p:tav tm="100000">
                                          <p:val>
                                            <p:strVal val="#ppt_x"/>
                                          </p:val>
                                        </p:tav>
                                      </p:tavLst>
                                    </p:anim>
                                    <p:anim calcmode="lin" valueType="num">
                                      <p:cBhvr>
                                        <p:cTn id="30" dur="500" fill="hold"/>
                                        <p:tgtEl>
                                          <p:spTgt spid="17"/>
                                        </p:tgtEl>
                                        <p:attrNameLst>
                                          <p:attrName>ppt_y</p:attrName>
                                        </p:attrNameLst>
                                      </p:cBhvr>
                                      <p:tavLst>
                                        <p:tav tm="0">
                                          <p:val>
                                            <p:strVal val="#ppt_y"/>
                                          </p:val>
                                        </p:tav>
                                        <p:tav tm="100000">
                                          <p:val>
                                            <p:strVal val="#ppt_y"/>
                                          </p:val>
                                        </p:tav>
                                      </p:tavLst>
                                    </p:anim>
                                  </p:childTnLst>
                                </p:cTn>
                              </p:par>
                            </p:childTnLst>
                          </p:cTn>
                        </p:par>
                        <p:par>
                          <p:cTn id="31" fill="hold">
                            <p:stCondLst>
                              <p:cond delay="1700"/>
                            </p:stCondLst>
                            <p:childTnLst>
                              <p:par>
                                <p:cTn id="32" presetID="26" presetClass="entr" presetSubtype="0"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down)">
                                      <p:cBhvr>
                                        <p:cTn id="34" dur="362">
                                          <p:stCondLst>
                                            <p:cond delay="0"/>
                                          </p:stCondLst>
                                        </p:cTn>
                                        <p:tgtEl>
                                          <p:spTgt spid="22"/>
                                        </p:tgtEl>
                                      </p:cBhvr>
                                    </p:animEffect>
                                    <p:anim calcmode="lin" valueType="num">
                                      <p:cBhvr>
                                        <p:cTn id="35" dur="1139"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36" dur="415"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37" dur="415" tmFilter="0, 0; 0.125,0.2665; 0.25,0.4; 0.375,0.465; 0.5,0.5;  0.625,0.535; 0.75,0.6; 0.875,0.7335; 1,1">
                                          <p:stCondLst>
                                            <p:cond delay="415"/>
                                          </p:stCondLst>
                                        </p:cTn>
                                        <p:tgtEl>
                                          <p:spTgt spid="22"/>
                                        </p:tgtEl>
                                        <p:attrNameLst>
                                          <p:attrName>ppt_y</p:attrName>
                                        </p:attrNameLst>
                                      </p:cBhvr>
                                      <p:tavLst>
                                        <p:tav tm="0" fmla="#ppt_y-sin(pi*$)/9">
                                          <p:val>
                                            <p:fltVal val="0"/>
                                          </p:val>
                                        </p:tav>
                                        <p:tav tm="100000">
                                          <p:val>
                                            <p:fltVal val="1"/>
                                          </p:val>
                                        </p:tav>
                                      </p:tavLst>
                                    </p:anim>
                                    <p:anim calcmode="lin" valueType="num">
                                      <p:cBhvr>
                                        <p:cTn id="38" dur="207" tmFilter="0, 0; 0.125,0.2665; 0.25,0.4; 0.375,0.465; 0.5,0.5;  0.625,0.535; 0.75,0.6; 0.875,0.7335; 1,1">
                                          <p:stCondLst>
                                            <p:cond delay="828"/>
                                          </p:stCondLst>
                                        </p:cTn>
                                        <p:tgtEl>
                                          <p:spTgt spid="22"/>
                                        </p:tgtEl>
                                        <p:attrNameLst>
                                          <p:attrName>ppt_y</p:attrName>
                                        </p:attrNameLst>
                                      </p:cBhvr>
                                      <p:tavLst>
                                        <p:tav tm="0" fmla="#ppt_y-sin(pi*$)/27">
                                          <p:val>
                                            <p:fltVal val="0"/>
                                          </p:val>
                                        </p:tav>
                                        <p:tav tm="100000">
                                          <p:val>
                                            <p:fltVal val="1"/>
                                          </p:val>
                                        </p:tav>
                                      </p:tavLst>
                                    </p:anim>
                                    <p:anim calcmode="lin" valueType="num">
                                      <p:cBhvr>
                                        <p:cTn id="39" dur="103" tmFilter="0, 0; 0.125,0.2665; 0.25,0.4; 0.375,0.465; 0.5,0.5;  0.625,0.535; 0.75,0.6; 0.875,0.7335; 1,1">
                                          <p:stCondLst>
                                            <p:cond delay="1035"/>
                                          </p:stCondLst>
                                        </p:cTn>
                                        <p:tgtEl>
                                          <p:spTgt spid="22"/>
                                        </p:tgtEl>
                                        <p:attrNameLst>
                                          <p:attrName>ppt_y</p:attrName>
                                        </p:attrNameLst>
                                      </p:cBhvr>
                                      <p:tavLst>
                                        <p:tav tm="0" fmla="#ppt_y-sin(pi*$)/81">
                                          <p:val>
                                            <p:fltVal val="0"/>
                                          </p:val>
                                        </p:tav>
                                        <p:tav tm="100000">
                                          <p:val>
                                            <p:fltVal val="1"/>
                                          </p:val>
                                        </p:tav>
                                      </p:tavLst>
                                    </p:anim>
                                    <p:animScale>
                                      <p:cBhvr>
                                        <p:cTn id="40" dur="16">
                                          <p:stCondLst>
                                            <p:cond delay="406"/>
                                          </p:stCondLst>
                                        </p:cTn>
                                        <p:tgtEl>
                                          <p:spTgt spid="22"/>
                                        </p:tgtEl>
                                      </p:cBhvr>
                                      <p:to x="100000" y="60000"/>
                                    </p:animScale>
                                    <p:animScale>
                                      <p:cBhvr>
                                        <p:cTn id="41" dur="104" decel="50000">
                                          <p:stCondLst>
                                            <p:cond delay="423"/>
                                          </p:stCondLst>
                                        </p:cTn>
                                        <p:tgtEl>
                                          <p:spTgt spid="22"/>
                                        </p:tgtEl>
                                      </p:cBhvr>
                                      <p:to x="100000" y="100000"/>
                                    </p:animScale>
                                    <p:animScale>
                                      <p:cBhvr>
                                        <p:cTn id="42" dur="16">
                                          <p:stCondLst>
                                            <p:cond delay="820"/>
                                          </p:stCondLst>
                                        </p:cTn>
                                        <p:tgtEl>
                                          <p:spTgt spid="22"/>
                                        </p:tgtEl>
                                      </p:cBhvr>
                                      <p:to x="100000" y="80000"/>
                                    </p:animScale>
                                    <p:animScale>
                                      <p:cBhvr>
                                        <p:cTn id="43" dur="104" decel="50000">
                                          <p:stCondLst>
                                            <p:cond delay="836"/>
                                          </p:stCondLst>
                                        </p:cTn>
                                        <p:tgtEl>
                                          <p:spTgt spid="22"/>
                                        </p:tgtEl>
                                      </p:cBhvr>
                                      <p:to x="100000" y="100000"/>
                                    </p:animScale>
                                    <p:animScale>
                                      <p:cBhvr>
                                        <p:cTn id="44" dur="16">
                                          <p:stCondLst>
                                            <p:cond delay="1026"/>
                                          </p:stCondLst>
                                        </p:cTn>
                                        <p:tgtEl>
                                          <p:spTgt spid="22"/>
                                        </p:tgtEl>
                                      </p:cBhvr>
                                      <p:to x="100000" y="90000"/>
                                    </p:animScale>
                                    <p:animScale>
                                      <p:cBhvr>
                                        <p:cTn id="45" dur="104" decel="50000">
                                          <p:stCondLst>
                                            <p:cond delay="1042"/>
                                          </p:stCondLst>
                                        </p:cTn>
                                        <p:tgtEl>
                                          <p:spTgt spid="22"/>
                                        </p:tgtEl>
                                      </p:cBhvr>
                                      <p:to x="100000" y="100000"/>
                                    </p:animScale>
                                    <p:animScale>
                                      <p:cBhvr>
                                        <p:cTn id="46" dur="16">
                                          <p:stCondLst>
                                            <p:cond delay="1130"/>
                                          </p:stCondLst>
                                        </p:cTn>
                                        <p:tgtEl>
                                          <p:spTgt spid="22"/>
                                        </p:tgtEl>
                                      </p:cBhvr>
                                      <p:to x="100000" y="95000"/>
                                    </p:animScale>
                                    <p:animScale>
                                      <p:cBhvr>
                                        <p:cTn id="47" dur="104" decel="50000">
                                          <p:stCondLst>
                                            <p:cond delay="1146"/>
                                          </p:stCondLst>
                                        </p:cTn>
                                        <p:tgtEl>
                                          <p:spTgt spid="2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5" grpId="0" animBg="1"/>
      <p:bldP spid="4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12"/>
          <p:cNvSpPr>
            <a:spLocks noChangeArrowheads="1"/>
          </p:cNvSpPr>
          <p:nvPr/>
        </p:nvSpPr>
        <p:spPr bwMode="auto">
          <a:xfrm>
            <a:off x="2139950" y="1782763"/>
            <a:ext cx="2149475" cy="2152650"/>
          </a:xfrm>
          <a:prstGeom prst="ellipse">
            <a:avLst/>
          </a:prstGeom>
          <a:solidFill>
            <a:schemeClr val="accent5"/>
          </a:solidFill>
          <a:ln>
            <a:noFill/>
          </a:ln>
          <a:effectLst/>
        </p:spPr>
        <p:txBody>
          <a:bodyPr wrap="none" anchor="ctr"/>
          <a:lstStyle/>
          <a:p>
            <a:pPr fontAlgn="auto">
              <a:spcBef>
                <a:spcPts val="0"/>
              </a:spcBef>
              <a:spcAft>
                <a:spcPts val="0"/>
              </a:spcAft>
              <a:defRPr/>
            </a:pPr>
            <a:endParaRPr lang="zh-CN" altLang="en-US">
              <a:solidFill>
                <a:srgbClr val="FFFFFF"/>
              </a:solidFill>
              <a:latin typeface="Calibri" panose="020F0502020204030204"/>
              <a:ea typeface="宋体" panose="02010600030101010101" pitchFamily="2" charset="-122"/>
            </a:endParaRPr>
          </a:p>
        </p:txBody>
      </p:sp>
      <p:sp>
        <p:nvSpPr>
          <p:cNvPr id="7" name="Text Box 16"/>
          <p:cNvSpPr txBox="1">
            <a:spLocks noChangeArrowheads="1"/>
          </p:cNvSpPr>
          <p:nvPr/>
        </p:nvSpPr>
        <p:spPr bwMode="auto">
          <a:xfrm>
            <a:off x="2411413" y="2624138"/>
            <a:ext cx="1620837" cy="523875"/>
          </a:xfrm>
          <a:prstGeom prst="rect">
            <a:avLst/>
          </a:prstGeom>
          <a:noFill/>
          <a:ln w="9525">
            <a:noFill/>
            <a:miter lim="800000"/>
            <a:headEnd/>
            <a:tailEnd/>
          </a:ln>
        </p:spPr>
        <p:txBody>
          <a:bodyPr wrap="none">
            <a:spAutoFit/>
          </a:bodyPr>
          <a:lstStyle/>
          <a:p>
            <a:pPr algn="r"/>
            <a:r>
              <a:rPr lang="zh-CN" altLang="en-US" sz="2800" b="1">
                <a:solidFill>
                  <a:srgbClr val="FFFFFF"/>
                </a:solidFill>
                <a:latin typeface="微软雅黑"/>
                <a:ea typeface="微软雅黑"/>
                <a:cs typeface="微软雅黑"/>
              </a:rPr>
              <a:t>影响因素</a:t>
            </a:r>
            <a:endParaRPr lang="en-US" altLang="ko-KR" sz="2800" b="1">
              <a:solidFill>
                <a:srgbClr val="FFFFFF"/>
              </a:solidFill>
              <a:latin typeface="微软雅黑"/>
              <a:ea typeface="微软雅黑"/>
              <a:cs typeface="微软雅黑"/>
            </a:endParaRPr>
          </a:p>
        </p:txBody>
      </p:sp>
      <p:grpSp>
        <p:nvGrpSpPr>
          <p:cNvPr id="2" name="组合 7"/>
          <p:cNvGrpSpPr>
            <a:grpSpLocks/>
          </p:cNvGrpSpPr>
          <p:nvPr/>
        </p:nvGrpSpPr>
        <p:grpSpPr bwMode="auto">
          <a:xfrm>
            <a:off x="1214438" y="785813"/>
            <a:ext cx="4033837" cy="4032250"/>
            <a:chOff x="1196762" y="843756"/>
            <a:chExt cx="4033732" cy="4032250"/>
          </a:xfrm>
        </p:grpSpPr>
        <p:sp>
          <p:nvSpPr>
            <p:cNvPr id="39948" name="Freeform 4"/>
            <p:cNvSpPr>
              <a:spLocks/>
            </p:cNvSpPr>
            <p:nvPr/>
          </p:nvSpPr>
          <p:spPr bwMode="auto">
            <a:xfrm>
              <a:off x="3298557" y="843756"/>
              <a:ext cx="1279491" cy="1004887"/>
            </a:xfrm>
            <a:custGeom>
              <a:avLst/>
              <a:gdLst>
                <a:gd name="T0" fmla="*/ 1894788653 w 864"/>
                <a:gd name="T1" fmla="*/ 784229910 h 678"/>
                <a:gd name="T2" fmla="*/ 1894788653 w 864"/>
                <a:gd name="T3" fmla="*/ 784229910 h 678"/>
                <a:gd name="T4" fmla="*/ 1791715612 w 864"/>
                <a:gd name="T5" fmla="*/ 696361429 h 678"/>
                <a:gd name="T6" fmla="*/ 1688642571 w 864"/>
                <a:gd name="T7" fmla="*/ 608491652 h 678"/>
                <a:gd name="T8" fmla="*/ 1578991408 w 864"/>
                <a:gd name="T9" fmla="*/ 527212922 h 678"/>
                <a:gd name="T10" fmla="*/ 1469338394 w 864"/>
                <a:gd name="T11" fmla="*/ 454721764 h 678"/>
                <a:gd name="T12" fmla="*/ 1353107628 w 864"/>
                <a:gd name="T13" fmla="*/ 388820172 h 678"/>
                <a:gd name="T14" fmla="*/ 1243454984 w 864"/>
                <a:gd name="T15" fmla="*/ 322918487 h 678"/>
                <a:gd name="T16" fmla="*/ 1118451414 w 864"/>
                <a:gd name="T17" fmla="*/ 272394032 h 678"/>
                <a:gd name="T18" fmla="*/ 1002220648 w 864"/>
                <a:gd name="T19" fmla="*/ 213082006 h 678"/>
                <a:gd name="T20" fmla="*/ 877217079 w 864"/>
                <a:gd name="T21" fmla="*/ 169147071 h 678"/>
                <a:gd name="T22" fmla="*/ 760986128 w 864"/>
                <a:gd name="T23" fmla="*/ 131803231 h 678"/>
                <a:gd name="T24" fmla="*/ 635982558 w 864"/>
                <a:gd name="T25" fmla="*/ 94459367 h 678"/>
                <a:gd name="T26" fmla="*/ 510978988 w 864"/>
                <a:gd name="T27" fmla="*/ 65901615 h 678"/>
                <a:gd name="T28" fmla="*/ 379395723 w 864"/>
                <a:gd name="T29" fmla="*/ 37343852 h 678"/>
                <a:gd name="T30" fmla="*/ 254393634 w 864"/>
                <a:gd name="T31" fmla="*/ 21966709 h 678"/>
                <a:gd name="T32" fmla="*/ 122810415 w 864"/>
                <a:gd name="T33" fmla="*/ 6589569 h 678"/>
                <a:gd name="T34" fmla="*/ 0 w 864"/>
                <a:gd name="T35" fmla="*/ 0 h 678"/>
                <a:gd name="T36" fmla="*/ 0 w 864"/>
                <a:gd name="T37" fmla="*/ 997311823 h 678"/>
                <a:gd name="T38" fmla="*/ 0 w 864"/>
                <a:gd name="T39" fmla="*/ 997311823 h 678"/>
                <a:gd name="T40" fmla="*/ 160091870 w 864"/>
                <a:gd name="T41" fmla="*/ 1012688960 h 678"/>
                <a:gd name="T42" fmla="*/ 320183739 w 864"/>
                <a:gd name="T43" fmla="*/ 1041246712 h 678"/>
                <a:gd name="T44" fmla="*/ 475890734 w 864"/>
                <a:gd name="T45" fmla="*/ 1085180119 h 678"/>
                <a:gd name="T46" fmla="*/ 629402955 w 864"/>
                <a:gd name="T47" fmla="*/ 1144492145 h 678"/>
                <a:gd name="T48" fmla="*/ 774143853 w 864"/>
                <a:gd name="T49" fmla="*/ 1210393737 h 678"/>
                <a:gd name="T50" fmla="*/ 921078136 w 864"/>
                <a:gd name="T51" fmla="*/ 1291672466 h 678"/>
                <a:gd name="T52" fmla="*/ 1059239431 w 864"/>
                <a:gd name="T53" fmla="*/ 1386131810 h 678"/>
                <a:gd name="T54" fmla="*/ 1190822604 w 864"/>
                <a:gd name="T55" fmla="*/ 1489377242 h 678"/>
                <a:gd name="T56" fmla="*/ 1894788653 w 864"/>
                <a:gd name="T57" fmla="*/ 784229910 h 67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864"/>
                <a:gd name="T88" fmla="*/ 0 h 678"/>
                <a:gd name="T89" fmla="*/ 864 w 864"/>
                <a:gd name="T90" fmla="*/ 678 h 67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864" h="678">
                  <a:moveTo>
                    <a:pt x="864" y="357"/>
                  </a:moveTo>
                  <a:lnTo>
                    <a:pt x="864" y="357"/>
                  </a:lnTo>
                  <a:lnTo>
                    <a:pt x="817" y="317"/>
                  </a:lnTo>
                  <a:lnTo>
                    <a:pt x="770" y="277"/>
                  </a:lnTo>
                  <a:lnTo>
                    <a:pt x="720" y="240"/>
                  </a:lnTo>
                  <a:lnTo>
                    <a:pt x="670" y="207"/>
                  </a:lnTo>
                  <a:lnTo>
                    <a:pt x="617" y="177"/>
                  </a:lnTo>
                  <a:lnTo>
                    <a:pt x="567" y="147"/>
                  </a:lnTo>
                  <a:lnTo>
                    <a:pt x="510" y="124"/>
                  </a:lnTo>
                  <a:lnTo>
                    <a:pt x="457" y="97"/>
                  </a:lnTo>
                  <a:lnTo>
                    <a:pt x="400" y="77"/>
                  </a:lnTo>
                  <a:lnTo>
                    <a:pt x="347" y="60"/>
                  </a:lnTo>
                  <a:lnTo>
                    <a:pt x="290" y="43"/>
                  </a:lnTo>
                  <a:lnTo>
                    <a:pt x="233" y="30"/>
                  </a:lnTo>
                  <a:lnTo>
                    <a:pt x="173" y="17"/>
                  </a:lnTo>
                  <a:lnTo>
                    <a:pt x="116" y="10"/>
                  </a:lnTo>
                  <a:lnTo>
                    <a:pt x="56" y="3"/>
                  </a:lnTo>
                  <a:lnTo>
                    <a:pt x="0" y="0"/>
                  </a:lnTo>
                  <a:lnTo>
                    <a:pt x="0" y="454"/>
                  </a:lnTo>
                  <a:lnTo>
                    <a:pt x="73" y="461"/>
                  </a:lnTo>
                  <a:lnTo>
                    <a:pt x="146" y="474"/>
                  </a:lnTo>
                  <a:lnTo>
                    <a:pt x="217" y="494"/>
                  </a:lnTo>
                  <a:lnTo>
                    <a:pt x="287" y="521"/>
                  </a:lnTo>
                  <a:lnTo>
                    <a:pt x="353" y="551"/>
                  </a:lnTo>
                  <a:lnTo>
                    <a:pt x="420" y="588"/>
                  </a:lnTo>
                  <a:lnTo>
                    <a:pt x="483" y="631"/>
                  </a:lnTo>
                  <a:lnTo>
                    <a:pt x="543" y="678"/>
                  </a:lnTo>
                  <a:lnTo>
                    <a:pt x="864" y="357"/>
                  </a:lnTo>
                  <a:close/>
                </a:path>
              </a:pathLst>
            </a:custGeom>
            <a:solidFill>
              <a:schemeClr val="accent1"/>
            </a:solidFill>
            <a:ln w="9525">
              <a:noFill/>
              <a:round/>
              <a:headEnd/>
              <a:tailEnd/>
            </a:ln>
          </p:spPr>
          <p:txBody>
            <a:bodyPr wrap="none" anchor="ctr"/>
            <a:lstStyle/>
            <a:p>
              <a:endParaRPr lang="zh-CN" altLang="en-US"/>
            </a:p>
          </p:txBody>
        </p:sp>
        <p:sp>
          <p:nvSpPr>
            <p:cNvPr id="39949" name="Freeform 5"/>
            <p:cNvSpPr>
              <a:spLocks/>
            </p:cNvSpPr>
            <p:nvPr/>
          </p:nvSpPr>
          <p:spPr bwMode="auto">
            <a:xfrm>
              <a:off x="4222457" y="1491456"/>
              <a:ext cx="1008037" cy="1281112"/>
            </a:xfrm>
            <a:custGeom>
              <a:avLst/>
              <a:gdLst>
                <a:gd name="T0" fmla="*/ 0 w 680"/>
                <a:gd name="T1" fmla="*/ 704119876 h 865"/>
                <a:gd name="T2" fmla="*/ 0 w 680"/>
                <a:gd name="T3" fmla="*/ 704119876 h 865"/>
                <a:gd name="T4" fmla="*/ 109876040 w 680"/>
                <a:gd name="T5" fmla="*/ 842312759 h 865"/>
                <a:gd name="T6" fmla="*/ 197778363 w 680"/>
                <a:gd name="T7" fmla="*/ 973923654 h 865"/>
                <a:gd name="T8" fmla="*/ 285679158 w 680"/>
                <a:gd name="T9" fmla="*/ 1120890115 h 865"/>
                <a:gd name="T10" fmla="*/ 351604754 w 680"/>
                <a:gd name="T11" fmla="*/ 1274436899 h 865"/>
                <a:gd name="T12" fmla="*/ 402148990 w 680"/>
                <a:gd name="T13" fmla="*/ 1427982201 h 865"/>
                <a:gd name="T14" fmla="*/ 446099387 w 680"/>
                <a:gd name="T15" fmla="*/ 1583722796 h 865"/>
                <a:gd name="T16" fmla="*/ 474666849 w 680"/>
                <a:gd name="T17" fmla="*/ 1743849903 h 865"/>
                <a:gd name="T18" fmla="*/ 490049785 w 680"/>
                <a:gd name="T19" fmla="*/ 1897396687 h 865"/>
                <a:gd name="T20" fmla="*/ 1494321295 w 680"/>
                <a:gd name="T21" fmla="*/ 1897396687 h 865"/>
                <a:gd name="T22" fmla="*/ 1494321295 w 680"/>
                <a:gd name="T23" fmla="*/ 1897396687 h 865"/>
                <a:gd name="T24" fmla="*/ 1487729032 w 680"/>
                <a:gd name="T25" fmla="*/ 1772366115 h 865"/>
                <a:gd name="T26" fmla="*/ 1472346096 w 680"/>
                <a:gd name="T27" fmla="*/ 1649528984 h 865"/>
                <a:gd name="T28" fmla="*/ 1450370898 w 680"/>
                <a:gd name="T29" fmla="*/ 1515724279 h 865"/>
                <a:gd name="T30" fmla="*/ 1428395699 w 680"/>
                <a:gd name="T31" fmla="*/ 1392887148 h 865"/>
                <a:gd name="T32" fmla="*/ 1399828237 w 680"/>
                <a:gd name="T33" fmla="*/ 1267856576 h 865"/>
                <a:gd name="T34" fmla="*/ 1362470103 w 680"/>
                <a:gd name="T35" fmla="*/ 1142824523 h 865"/>
                <a:gd name="T36" fmla="*/ 1318518223 w 680"/>
                <a:gd name="T37" fmla="*/ 1017793952 h 865"/>
                <a:gd name="T38" fmla="*/ 1274567825 w 680"/>
                <a:gd name="T39" fmla="*/ 894956821 h 865"/>
                <a:gd name="T40" fmla="*/ 1224025165 w 680"/>
                <a:gd name="T41" fmla="*/ 776506572 h 865"/>
                <a:gd name="T42" fmla="*/ 1164691832 w 680"/>
                <a:gd name="T43" fmla="*/ 660249578 h 865"/>
                <a:gd name="T44" fmla="*/ 1098766236 w 680"/>
                <a:gd name="T45" fmla="*/ 541799329 h 865"/>
                <a:gd name="T46" fmla="*/ 1032839157 w 680"/>
                <a:gd name="T47" fmla="*/ 432124324 h 865"/>
                <a:gd name="T48" fmla="*/ 958124371 w 680"/>
                <a:gd name="T49" fmla="*/ 315867424 h 865"/>
                <a:gd name="T50" fmla="*/ 879012766 w 680"/>
                <a:gd name="T51" fmla="*/ 212771260 h 865"/>
                <a:gd name="T52" fmla="*/ 797704235 w 680"/>
                <a:gd name="T53" fmla="*/ 103096209 h 865"/>
                <a:gd name="T54" fmla="*/ 703209509 w 680"/>
                <a:gd name="T55" fmla="*/ 0 h 865"/>
                <a:gd name="T56" fmla="*/ 0 w 680"/>
                <a:gd name="T57" fmla="*/ 704119876 h 86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80"/>
                <a:gd name="T88" fmla="*/ 0 h 865"/>
                <a:gd name="T89" fmla="*/ 680 w 680"/>
                <a:gd name="T90" fmla="*/ 865 h 86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80" h="865">
                  <a:moveTo>
                    <a:pt x="0" y="321"/>
                  </a:moveTo>
                  <a:lnTo>
                    <a:pt x="0" y="321"/>
                  </a:lnTo>
                  <a:lnTo>
                    <a:pt x="50" y="384"/>
                  </a:lnTo>
                  <a:lnTo>
                    <a:pt x="90" y="444"/>
                  </a:lnTo>
                  <a:lnTo>
                    <a:pt x="130" y="511"/>
                  </a:lnTo>
                  <a:lnTo>
                    <a:pt x="160" y="581"/>
                  </a:lnTo>
                  <a:lnTo>
                    <a:pt x="183" y="651"/>
                  </a:lnTo>
                  <a:lnTo>
                    <a:pt x="203" y="722"/>
                  </a:lnTo>
                  <a:lnTo>
                    <a:pt x="216" y="795"/>
                  </a:lnTo>
                  <a:lnTo>
                    <a:pt x="223" y="865"/>
                  </a:lnTo>
                  <a:lnTo>
                    <a:pt x="680" y="865"/>
                  </a:lnTo>
                  <a:lnTo>
                    <a:pt x="677" y="808"/>
                  </a:lnTo>
                  <a:lnTo>
                    <a:pt x="670" y="752"/>
                  </a:lnTo>
                  <a:lnTo>
                    <a:pt x="660" y="691"/>
                  </a:lnTo>
                  <a:lnTo>
                    <a:pt x="650" y="635"/>
                  </a:lnTo>
                  <a:lnTo>
                    <a:pt x="637" y="578"/>
                  </a:lnTo>
                  <a:lnTo>
                    <a:pt x="620" y="521"/>
                  </a:lnTo>
                  <a:lnTo>
                    <a:pt x="600" y="464"/>
                  </a:lnTo>
                  <a:lnTo>
                    <a:pt x="580" y="408"/>
                  </a:lnTo>
                  <a:lnTo>
                    <a:pt x="557" y="354"/>
                  </a:lnTo>
                  <a:lnTo>
                    <a:pt x="530" y="301"/>
                  </a:lnTo>
                  <a:lnTo>
                    <a:pt x="500" y="247"/>
                  </a:lnTo>
                  <a:lnTo>
                    <a:pt x="470" y="197"/>
                  </a:lnTo>
                  <a:lnTo>
                    <a:pt x="436" y="144"/>
                  </a:lnTo>
                  <a:lnTo>
                    <a:pt x="400" y="97"/>
                  </a:lnTo>
                  <a:lnTo>
                    <a:pt x="363" y="47"/>
                  </a:lnTo>
                  <a:lnTo>
                    <a:pt x="320" y="0"/>
                  </a:lnTo>
                  <a:lnTo>
                    <a:pt x="0" y="321"/>
                  </a:lnTo>
                  <a:close/>
                </a:path>
              </a:pathLst>
            </a:custGeom>
            <a:solidFill>
              <a:schemeClr val="tx2"/>
            </a:solidFill>
            <a:ln w="9525">
              <a:noFill/>
              <a:round/>
              <a:headEnd/>
              <a:tailEnd/>
            </a:ln>
          </p:spPr>
          <p:txBody>
            <a:bodyPr wrap="none" anchor="ctr"/>
            <a:lstStyle/>
            <a:p>
              <a:endParaRPr lang="zh-CN" altLang="en-US"/>
            </a:p>
          </p:txBody>
        </p:sp>
        <p:sp>
          <p:nvSpPr>
            <p:cNvPr id="39950" name="Freeform 6"/>
            <p:cNvSpPr>
              <a:spLocks/>
            </p:cNvSpPr>
            <p:nvPr/>
          </p:nvSpPr>
          <p:spPr bwMode="auto">
            <a:xfrm>
              <a:off x="4222457" y="2942431"/>
              <a:ext cx="1008037" cy="1285875"/>
            </a:xfrm>
            <a:custGeom>
              <a:avLst/>
              <a:gdLst>
                <a:gd name="T0" fmla="*/ 490049785 w 680"/>
                <a:gd name="T1" fmla="*/ 0 h 868"/>
                <a:gd name="T2" fmla="*/ 490049785 w 680"/>
                <a:gd name="T3" fmla="*/ 0 h 868"/>
                <a:gd name="T4" fmla="*/ 474666849 w 680"/>
                <a:gd name="T5" fmla="*/ 160206990 h 868"/>
                <a:gd name="T6" fmla="*/ 446099387 w 680"/>
                <a:gd name="T7" fmla="*/ 320413979 h 868"/>
                <a:gd name="T8" fmla="*/ 402148990 w 680"/>
                <a:gd name="T9" fmla="*/ 476231561 h 868"/>
                <a:gd name="T10" fmla="*/ 351604754 w 680"/>
                <a:gd name="T11" fmla="*/ 629853582 h 868"/>
                <a:gd name="T12" fmla="*/ 285679158 w 680"/>
                <a:gd name="T13" fmla="*/ 783477269 h 868"/>
                <a:gd name="T14" fmla="*/ 197778363 w 680"/>
                <a:gd name="T15" fmla="*/ 921738421 h 868"/>
                <a:gd name="T16" fmla="*/ 109876040 w 680"/>
                <a:gd name="T17" fmla="*/ 1062193560 h 868"/>
                <a:gd name="T18" fmla="*/ 0 w 680"/>
                <a:gd name="T19" fmla="*/ 1193869789 h 868"/>
                <a:gd name="T20" fmla="*/ 703209509 w 680"/>
                <a:gd name="T21" fmla="*/ 1904924762 h 868"/>
                <a:gd name="T22" fmla="*/ 703209509 w 680"/>
                <a:gd name="T23" fmla="*/ 1904924762 h 868"/>
                <a:gd name="T24" fmla="*/ 797704235 w 680"/>
                <a:gd name="T25" fmla="*/ 1801777765 h 868"/>
                <a:gd name="T26" fmla="*/ 879012766 w 680"/>
                <a:gd name="T27" fmla="*/ 1692047327 h 868"/>
                <a:gd name="T28" fmla="*/ 958124371 w 680"/>
                <a:gd name="T29" fmla="*/ 1588900330 h 868"/>
                <a:gd name="T30" fmla="*/ 1032839157 w 680"/>
                <a:gd name="T31" fmla="*/ 1472586080 h 868"/>
                <a:gd name="T32" fmla="*/ 1098766236 w 680"/>
                <a:gd name="T33" fmla="*/ 1362855642 h 868"/>
                <a:gd name="T34" fmla="*/ 1164691832 w 680"/>
                <a:gd name="T35" fmla="*/ 1244346295 h 868"/>
                <a:gd name="T36" fmla="*/ 1224025165 w 680"/>
                <a:gd name="T37" fmla="*/ 1128030934 h 868"/>
                <a:gd name="T38" fmla="*/ 1274567825 w 680"/>
                <a:gd name="T39" fmla="*/ 1009521587 h 868"/>
                <a:gd name="T40" fmla="*/ 1318518223 w 680"/>
                <a:gd name="T41" fmla="*/ 886624266 h 868"/>
                <a:gd name="T42" fmla="*/ 1362470103 w 680"/>
                <a:gd name="T43" fmla="*/ 761531293 h 868"/>
                <a:gd name="T44" fmla="*/ 1399828237 w 680"/>
                <a:gd name="T45" fmla="*/ 636438504 h 868"/>
                <a:gd name="T46" fmla="*/ 1428395699 w 680"/>
                <a:gd name="T47" fmla="*/ 511345716 h 868"/>
                <a:gd name="T48" fmla="*/ 1450370898 w 680"/>
                <a:gd name="T49" fmla="*/ 388446914 h 868"/>
                <a:gd name="T50" fmla="*/ 1472346096 w 680"/>
                <a:gd name="T51" fmla="*/ 254575124 h 868"/>
                <a:gd name="T52" fmla="*/ 1487729032 w 680"/>
                <a:gd name="T53" fmla="*/ 131676276 h 868"/>
                <a:gd name="T54" fmla="*/ 1494321295 w 680"/>
                <a:gd name="T55" fmla="*/ 0 h 868"/>
                <a:gd name="T56" fmla="*/ 490049785 w 680"/>
                <a:gd name="T57" fmla="*/ 0 h 86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680"/>
                <a:gd name="T88" fmla="*/ 0 h 868"/>
                <a:gd name="T89" fmla="*/ 680 w 680"/>
                <a:gd name="T90" fmla="*/ 868 h 868"/>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680" h="868">
                  <a:moveTo>
                    <a:pt x="223" y="0"/>
                  </a:moveTo>
                  <a:lnTo>
                    <a:pt x="223" y="0"/>
                  </a:lnTo>
                  <a:lnTo>
                    <a:pt x="216" y="73"/>
                  </a:lnTo>
                  <a:lnTo>
                    <a:pt x="203" y="146"/>
                  </a:lnTo>
                  <a:lnTo>
                    <a:pt x="183" y="217"/>
                  </a:lnTo>
                  <a:lnTo>
                    <a:pt x="160" y="287"/>
                  </a:lnTo>
                  <a:lnTo>
                    <a:pt x="130" y="357"/>
                  </a:lnTo>
                  <a:lnTo>
                    <a:pt x="90" y="420"/>
                  </a:lnTo>
                  <a:lnTo>
                    <a:pt x="50" y="484"/>
                  </a:lnTo>
                  <a:lnTo>
                    <a:pt x="0" y="544"/>
                  </a:lnTo>
                  <a:lnTo>
                    <a:pt x="320" y="868"/>
                  </a:lnTo>
                  <a:lnTo>
                    <a:pt x="363" y="821"/>
                  </a:lnTo>
                  <a:lnTo>
                    <a:pt x="400" y="771"/>
                  </a:lnTo>
                  <a:lnTo>
                    <a:pt x="436" y="724"/>
                  </a:lnTo>
                  <a:lnTo>
                    <a:pt x="470" y="671"/>
                  </a:lnTo>
                  <a:lnTo>
                    <a:pt x="500" y="621"/>
                  </a:lnTo>
                  <a:lnTo>
                    <a:pt x="530" y="567"/>
                  </a:lnTo>
                  <a:lnTo>
                    <a:pt x="557" y="514"/>
                  </a:lnTo>
                  <a:lnTo>
                    <a:pt x="580" y="460"/>
                  </a:lnTo>
                  <a:lnTo>
                    <a:pt x="600" y="404"/>
                  </a:lnTo>
                  <a:lnTo>
                    <a:pt x="620" y="347"/>
                  </a:lnTo>
                  <a:lnTo>
                    <a:pt x="637" y="290"/>
                  </a:lnTo>
                  <a:lnTo>
                    <a:pt x="650" y="233"/>
                  </a:lnTo>
                  <a:lnTo>
                    <a:pt x="660" y="177"/>
                  </a:lnTo>
                  <a:lnTo>
                    <a:pt x="670" y="116"/>
                  </a:lnTo>
                  <a:lnTo>
                    <a:pt x="677" y="60"/>
                  </a:lnTo>
                  <a:lnTo>
                    <a:pt x="680" y="0"/>
                  </a:lnTo>
                  <a:lnTo>
                    <a:pt x="223" y="0"/>
                  </a:lnTo>
                  <a:close/>
                </a:path>
              </a:pathLst>
            </a:custGeom>
            <a:solidFill>
              <a:schemeClr val="accent1"/>
            </a:solidFill>
            <a:ln w="9525">
              <a:noFill/>
              <a:round/>
              <a:headEnd/>
              <a:tailEnd/>
            </a:ln>
          </p:spPr>
          <p:txBody>
            <a:bodyPr wrap="none" anchor="ctr"/>
            <a:lstStyle/>
            <a:p>
              <a:endParaRPr lang="zh-CN" altLang="en-US"/>
            </a:p>
          </p:txBody>
        </p:sp>
        <p:sp>
          <p:nvSpPr>
            <p:cNvPr id="12" name="Freeform 7"/>
            <p:cNvSpPr/>
            <p:nvPr/>
          </p:nvSpPr>
          <p:spPr bwMode="auto">
            <a:xfrm>
              <a:off x="3298557" y="3871118"/>
              <a:ext cx="1279492" cy="1004888"/>
            </a:xfrm>
            <a:custGeom>
              <a:avLst/>
              <a:gdLst>
                <a:gd name="T0" fmla="*/ 543 w 864"/>
                <a:gd name="T1" fmla="*/ 0 h 678"/>
                <a:gd name="T2" fmla="*/ 543 w 864"/>
                <a:gd name="T3" fmla="*/ 0 h 678"/>
                <a:gd name="T4" fmla="*/ 483 w 864"/>
                <a:gd name="T5" fmla="*/ 47 h 678"/>
                <a:gd name="T6" fmla="*/ 420 w 864"/>
                <a:gd name="T7" fmla="*/ 90 h 678"/>
                <a:gd name="T8" fmla="*/ 353 w 864"/>
                <a:gd name="T9" fmla="*/ 127 h 678"/>
                <a:gd name="T10" fmla="*/ 287 w 864"/>
                <a:gd name="T11" fmla="*/ 157 h 678"/>
                <a:gd name="T12" fmla="*/ 217 w 864"/>
                <a:gd name="T13" fmla="*/ 184 h 678"/>
                <a:gd name="T14" fmla="*/ 146 w 864"/>
                <a:gd name="T15" fmla="*/ 204 h 678"/>
                <a:gd name="T16" fmla="*/ 73 w 864"/>
                <a:gd name="T17" fmla="*/ 217 h 678"/>
                <a:gd name="T18" fmla="*/ 0 w 864"/>
                <a:gd name="T19" fmla="*/ 224 h 678"/>
                <a:gd name="T20" fmla="*/ 0 w 864"/>
                <a:gd name="T21" fmla="*/ 678 h 678"/>
                <a:gd name="T22" fmla="*/ 0 w 864"/>
                <a:gd name="T23" fmla="*/ 678 h 678"/>
                <a:gd name="T24" fmla="*/ 56 w 864"/>
                <a:gd name="T25" fmla="*/ 675 h 678"/>
                <a:gd name="T26" fmla="*/ 116 w 864"/>
                <a:gd name="T27" fmla="*/ 668 h 678"/>
                <a:gd name="T28" fmla="*/ 173 w 864"/>
                <a:gd name="T29" fmla="*/ 661 h 678"/>
                <a:gd name="T30" fmla="*/ 233 w 864"/>
                <a:gd name="T31" fmla="*/ 648 h 678"/>
                <a:gd name="T32" fmla="*/ 290 w 864"/>
                <a:gd name="T33" fmla="*/ 635 h 678"/>
                <a:gd name="T34" fmla="*/ 347 w 864"/>
                <a:gd name="T35" fmla="*/ 618 h 678"/>
                <a:gd name="T36" fmla="*/ 400 w 864"/>
                <a:gd name="T37" fmla="*/ 601 h 678"/>
                <a:gd name="T38" fmla="*/ 457 w 864"/>
                <a:gd name="T39" fmla="*/ 581 h 678"/>
                <a:gd name="T40" fmla="*/ 510 w 864"/>
                <a:gd name="T41" fmla="*/ 554 h 678"/>
                <a:gd name="T42" fmla="*/ 567 w 864"/>
                <a:gd name="T43" fmla="*/ 531 h 678"/>
                <a:gd name="T44" fmla="*/ 617 w 864"/>
                <a:gd name="T45" fmla="*/ 501 h 678"/>
                <a:gd name="T46" fmla="*/ 670 w 864"/>
                <a:gd name="T47" fmla="*/ 471 h 678"/>
                <a:gd name="T48" fmla="*/ 720 w 864"/>
                <a:gd name="T49" fmla="*/ 438 h 678"/>
                <a:gd name="T50" fmla="*/ 770 w 864"/>
                <a:gd name="T51" fmla="*/ 401 h 678"/>
                <a:gd name="T52" fmla="*/ 817 w 864"/>
                <a:gd name="T53" fmla="*/ 361 h 678"/>
                <a:gd name="T54" fmla="*/ 864 w 864"/>
                <a:gd name="T55" fmla="*/ 321 h 678"/>
                <a:gd name="T56" fmla="*/ 543 w 864"/>
                <a:gd name="T57"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4" h="678">
                  <a:moveTo>
                    <a:pt x="543" y="0"/>
                  </a:moveTo>
                  <a:lnTo>
                    <a:pt x="543" y="0"/>
                  </a:lnTo>
                  <a:lnTo>
                    <a:pt x="483" y="47"/>
                  </a:lnTo>
                  <a:lnTo>
                    <a:pt x="420" y="90"/>
                  </a:lnTo>
                  <a:lnTo>
                    <a:pt x="353" y="127"/>
                  </a:lnTo>
                  <a:lnTo>
                    <a:pt x="287" y="157"/>
                  </a:lnTo>
                  <a:lnTo>
                    <a:pt x="217" y="184"/>
                  </a:lnTo>
                  <a:lnTo>
                    <a:pt x="146" y="204"/>
                  </a:lnTo>
                  <a:lnTo>
                    <a:pt x="73" y="217"/>
                  </a:lnTo>
                  <a:lnTo>
                    <a:pt x="0" y="224"/>
                  </a:lnTo>
                  <a:lnTo>
                    <a:pt x="0" y="678"/>
                  </a:lnTo>
                  <a:lnTo>
                    <a:pt x="0" y="678"/>
                  </a:lnTo>
                  <a:lnTo>
                    <a:pt x="56" y="675"/>
                  </a:lnTo>
                  <a:lnTo>
                    <a:pt x="116" y="668"/>
                  </a:lnTo>
                  <a:lnTo>
                    <a:pt x="173" y="661"/>
                  </a:lnTo>
                  <a:lnTo>
                    <a:pt x="233" y="648"/>
                  </a:lnTo>
                  <a:lnTo>
                    <a:pt x="290" y="635"/>
                  </a:lnTo>
                  <a:lnTo>
                    <a:pt x="347" y="618"/>
                  </a:lnTo>
                  <a:lnTo>
                    <a:pt x="400" y="601"/>
                  </a:lnTo>
                  <a:lnTo>
                    <a:pt x="457" y="581"/>
                  </a:lnTo>
                  <a:lnTo>
                    <a:pt x="510" y="554"/>
                  </a:lnTo>
                  <a:lnTo>
                    <a:pt x="567" y="531"/>
                  </a:lnTo>
                  <a:lnTo>
                    <a:pt x="617" y="501"/>
                  </a:lnTo>
                  <a:lnTo>
                    <a:pt x="670" y="471"/>
                  </a:lnTo>
                  <a:lnTo>
                    <a:pt x="720" y="438"/>
                  </a:lnTo>
                  <a:lnTo>
                    <a:pt x="770" y="401"/>
                  </a:lnTo>
                  <a:lnTo>
                    <a:pt x="817" y="361"/>
                  </a:lnTo>
                  <a:lnTo>
                    <a:pt x="864" y="321"/>
                  </a:lnTo>
                  <a:lnTo>
                    <a:pt x="543" y="0"/>
                  </a:lnTo>
                  <a:close/>
                </a:path>
              </a:pathLst>
            </a:custGeom>
            <a:solidFill>
              <a:schemeClr val="tx1">
                <a:lumMod val="85000"/>
                <a:alpha val="10001"/>
              </a:schemeClr>
            </a:solidFill>
            <a:ln w="19050" cap="rnd" cmpd="sng">
              <a:solidFill>
                <a:srgbClr val="9E9E9E"/>
              </a:solidFill>
              <a:prstDash val="sysDot"/>
              <a:round/>
              <a:headEnd type="none" w="med" len="med"/>
              <a:tailEnd type="none" w="med" len="med"/>
            </a:ln>
            <a:effectLst/>
          </p:spPr>
          <p:txBody>
            <a:bodyPr wrap="none" anchor="ctr"/>
            <a:lstStyle/>
            <a:p>
              <a:pPr fontAlgn="auto">
                <a:spcBef>
                  <a:spcPts val="0"/>
                </a:spcBef>
                <a:spcAft>
                  <a:spcPts val="0"/>
                </a:spcAft>
                <a:defRPr/>
              </a:pPr>
              <a:endParaRPr lang="zh-CN" altLang="en-US">
                <a:solidFill>
                  <a:sysClr val="windowText" lastClr="000000"/>
                </a:solidFill>
                <a:latin typeface="Calibri" panose="020F0502020204030204"/>
                <a:ea typeface="宋体" panose="02010600030101010101" pitchFamily="2" charset="-122"/>
              </a:endParaRPr>
            </a:p>
          </p:txBody>
        </p:sp>
        <p:sp>
          <p:nvSpPr>
            <p:cNvPr id="13" name="Freeform 8"/>
            <p:cNvSpPr/>
            <p:nvPr/>
          </p:nvSpPr>
          <p:spPr bwMode="auto">
            <a:xfrm>
              <a:off x="1849207" y="3871118"/>
              <a:ext cx="1279492" cy="1004888"/>
            </a:xfrm>
            <a:custGeom>
              <a:avLst/>
              <a:gdLst>
                <a:gd name="T0" fmla="*/ 0 w 864"/>
                <a:gd name="T1" fmla="*/ 321 h 678"/>
                <a:gd name="T2" fmla="*/ 0 w 864"/>
                <a:gd name="T3" fmla="*/ 321 h 678"/>
                <a:gd name="T4" fmla="*/ 47 w 864"/>
                <a:gd name="T5" fmla="*/ 361 h 678"/>
                <a:gd name="T6" fmla="*/ 94 w 864"/>
                <a:gd name="T7" fmla="*/ 401 h 678"/>
                <a:gd name="T8" fmla="*/ 144 w 864"/>
                <a:gd name="T9" fmla="*/ 438 h 678"/>
                <a:gd name="T10" fmla="*/ 194 w 864"/>
                <a:gd name="T11" fmla="*/ 471 h 678"/>
                <a:gd name="T12" fmla="*/ 244 w 864"/>
                <a:gd name="T13" fmla="*/ 501 h 678"/>
                <a:gd name="T14" fmla="*/ 297 w 864"/>
                <a:gd name="T15" fmla="*/ 531 h 678"/>
                <a:gd name="T16" fmla="*/ 351 w 864"/>
                <a:gd name="T17" fmla="*/ 554 h 678"/>
                <a:gd name="T18" fmla="*/ 407 w 864"/>
                <a:gd name="T19" fmla="*/ 581 h 678"/>
                <a:gd name="T20" fmla="*/ 461 w 864"/>
                <a:gd name="T21" fmla="*/ 601 h 678"/>
                <a:gd name="T22" fmla="*/ 517 w 864"/>
                <a:gd name="T23" fmla="*/ 618 h 678"/>
                <a:gd name="T24" fmla="*/ 574 w 864"/>
                <a:gd name="T25" fmla="*/ 635 h 678"/>
                <a:gd name="T26" fmla="*/ 631 w 864"/>
                <a:gd name="T27" fmla="*/ 648 h 678"/>
                <a:gd name="T28" fmla="*/ 691 w 864"/>
                <a:gd name="T29" fmla="*/ 661 h 678"/>
                <a:gd name="T30" fmla="*/ 748 w 864"/>
                <a:gd name="T31" fmla="*/ 668 h 678"/>
                <a:gd name="T32" fmla="*/ 804 w 864"/>
                <a:gd name="T33" fmla="*/ 675 h 678"/>
                <a:gd name="T34" fmla="*/ 864 w 864"/>
                <a:gd name="T35" fmla="*/ 678 h 678"/>
                <a:gd name="T36" fmla="*/ 864 w 864"/>
                <a:gd name="T37" fmla="*/ 224 h 678"/>
                <a:gd name="T38" fmla="*/ 864 w 864"/>
                <a:gd name="T39" fmla="*/ 224 h 678"/>
                <a:gd name="T40" fmla="*/ 791 w 864"/>
                <a:gd name="T41" fmla="*/ 217 h 678"/>
                <a:gd name="T42" fmla="*/ 718 w 864"/>
                <a:gd name="T43" fmla="*/ 204 h 678"/>
                <a:gd name="T44" fmla="*/ 647 w 864"/>
                <a:gd name="T45" fmla="*/ 184 h 678"/>
                <a:gd name="T46" fmla="*/ 577 w 864"/>
                <a:gd name="T47" fmla="*/ 157 h 678"/>
                <a:gd name="T48" fmla="*/ 511 w 864"/>
                <a:gd name="T49" fmla="*/ 127 h 678"/>
                <a:gd name="T50" fmla="*/ 444 w 864"/>
                <a:gd name="T51" fmla="*/ 90 h 678"/>
                <a:gd name="T52" fmla="*/ 381 w 864"/>
                <a:gd name="T53" fmla="*/ 47 h 678"/>
                <a:gd name="T54" fmla="*/ 321 w 864"/>
                <a:gd name="T55" fmla="*/ 0 h 678"/>
                <a:gd name="T56" fmla="*/ 0 w 864"/>
                <a:gd name="T57" fmla="*/ 321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4" h="678">
                  <a:moveTo>
                    <a:pt x="0" y="321"/>
                  </a:moveTo>
                  <a:lnTo>
                    <a:pt x="0" y="321"/>
                  </a:lnTo>
                  <a:lnTo>
                    <a:pt x="47" y="361"/>
                  </a:lnTo>
                  <a:lnTo>
                    <a:pt x="94" y="401"/>
                  </a:lnTo>
                  <a:lnTo>
                    <a:pt x="144" y="438"/>
                  </a:lnTo>
                  <a:lnTo>
                    <a:pt x="194" y="471"/>
                  </a:lnTo>
                  <a:lnTo>
                    <a:pt x="244" y="501"/>
                  </a:lnTo>
                  <a:lnTo>
                    <a:pt x="297" y="531"/>
                  </a:lnTo>
                  <a:lnTo>
                    <a:pt x="351" y="554"/>
                  </a:lnTo>
                  <a:lnTo>
                    <a:pt x="407" y="581"/>
                  </a:lnTo>
                  <a:lnTo>
                    <a:pt x="461" y="601"/>
                  </a:lnTo>
                  <a:lnTo>
                    <a:pt x="517" y="618"/>
                  </a:lnTo>
                  <a:lnTo>
                    <a:pt x="574" y="635"/>
                  </a:lnTo>
                  <a:lnTo>
                    <a:pt x="631" y="648"/>
                  </a:lnTo>
                  <a:lnTo>
                    <a:pt x="691" y="661"/>
                  </a:lnTo>
                  <a:lnTo>
                    <a:pt x="748" y="668"/>
                  </a:lnTo>
                  <a:lnTo>
                    <a:pt x="804" y="675"/>
                  </a:lnTo>
                  <a:lnTo>
                    <a:pt x="864" y="678"/>
                  </a:lnTo>
                  <a:lnTo>
                    <a:pt x="864" y="224"/>
                  </a:lnTo>
                  <a:lnTo>
                    <a:pt x="864" y="224"/>
                  </a:lnTo>
                  <a:lnTo>
                    <a:pt x="791" y="217"/>
                  </a:lnTo>
                  <a:lnTo>
                    <a:pt x="718" y="204"/>
                  </a:lnTo>
                  <a:lnTo>
                    <a:pt x="647" y="184"/>
                  </a:lnTo>
                  <a:lnTo>
                    <a:pt x="577" y="157"/>
                  </a:lnTo>
                  <a:lnTo>
                    <a:pt x="511" y="127"/>
                  </a:lnTo>
                  <a:lnTo>
                    <a:pt x="444" y="90"/>
                  </a:lnTo>
                  <a:lnTo>
                    <a:pt x="381" y="47"/>
                  </a:lnTo>
                  <a:lnTo>
                    <a:pt x="321" y="0"/>
                  </a:lnTo>
                  <a:lnTo>
                    <a:pt x="0" y="321"/>
                  </a:lnTo>
                  <a:close/>
                </a:path>
              </a:pathLst>
            </a:custGeom>
            <a:solidFill>
              <a:schemeClr val="tx1">
                <a:lumMod val="85000"/>
                <a:alpha val="10001"/>
              </a:schemeClr>
            </a:solidFill>
            <a:ln w="19050" cap="rnd" cmpd="sng">
              <a:solidFill>
                <a:srgbClr val="9E9E9E"/>
              </a:solidFill>
              <a:prstDash val="sysDot"/>
              <a:round/>
              <a:headEnd type="none" w="med" len="med"/>
              <a:tailEnd type="none" w="med" len="med"/>
            </a:ln>
            <a:effectLst/>
          </p:spPr>
          <p:txBody>
            <a:bodyPr wrap="none" anchor="ctr"/>
            <a:lstStyle/>
            <a:p>
              <a:pPr fontAlgn="auto">
                <a:spcBef>
                  <a:spcPts val="0"/>
                </a:spcBef>
                <a:spcAft>
                  <a:spcPts val="0"/>
                </a:spcAft>
                <a:defRPr/>
              </a:pPr>
              <a:endParaRPr lang="zh-CN" altLang="en-US">
                <a:solidFill>
                  <a:sysClr val="windowText" lastClr="000000"/>
                </a:solidFill>
                <a:latin typeface="Calibri" panose="020F0502020204030204"/>
                <a:ea typeface="宋体" panose="02010600030101010101" pitchFamily="2" charset="-122"/>
              </a:endParaRPr>
            </a:p>
          </p:txBody>
        </p:sp>
        <p:sp>
          <p:nvSpPr>
            <p:cNvPr id="14" name="Freeform 9"/>
            <p:cNvSpPr/>
            <p:nvPr/>
          </p:nvSpPr>
          <p:spPr bwMode="auto">
            <a:xfrm>
              <a:off x="1196762" y="2942431"/>
              <a:ext cx="1009624" cy="1285875"/>
            </a:xfrm>
            <a:custGeom>
              <a:avLst/>
              <a:gdLst>
                <a:gd name="T0" fmla="*/ 454 w 681"/>
                <a:gd name="T1" fmla="*/ 0 h 868"/>
                <a:gd name="T2" fmla="*/ 0 w 681"/>
                <a:gd name="T3" fmla="*/ 0 h 868"/>
                <a:gd name="T4" fmla="*/ 0 w 681"/>
                <a:gd name="T5" fmla="*/ 0 h 868"/>
                <a:gd name="T6" fmla="*/ 3 w 681"/>
                <a:gd name="T7" fmla="*/ 60 h 868"/>
                <a:gd name="T8" fmla="*/ 10 w 681"/>
                <a:gd name="T9" fmla="*/ 116 h 868"/>
                <a:gd name="T10" fmla="*/ 20 w 681"/>
                <a:gd name="T11" fmla="*/ 177 h 868"/>
                <a:gd name="T12" fmla="*/ 30 w 681"/>
                <a:gd name="T13" fmla="*/ 233 h 868"/>
                <a:gd name="T14" fmla="*/ 43 w 681"/>
                <a:gd name="T15" fmla="*/ 290 h 868"/>
                <a:gd name="T16" fmla="*/ 60 w 681"/>
                <a:gd name="T17" fmla="*/ 347 h 868"/>
                <a:gd name="T18" fmla="*/ 80 w 681"/>
                <a:gd name="T19" fmla="*/ 404 h 868"/>
                <a:gd name="T20" fmla="*/ 100 w 681"/>
                <a:gd name="T21" fmla="*/ 460 h 868"/>
                <a:gd name="T22" fmla="*/ 123 w 681"/>
                <a:gd name="T23" fmla="*/ 514 h 868"/>
                <a:gd name="T24" fmla="*/ 150 w 681"/>
                <a:gd name="T25" fmla="*/ 567 h 868"/>
                <a:gd name="T26" fmla="*/ 177 w 681"/>
                <a:gd name="T27" fmla="*/ 621 h 868"/>
                <a:gd name="T28" fmla="*/ 210 w 681"/>
                <a:gd name="T29" fmla="*/ 671 h 868"/>
                <a:gd name="T30" fmla="*/ 244 w 681"/>
                <a:gd name="T31" fmla="*/ 724 h 868"/>
                <a:gd name="T32" fmla="*/ 280 w 681"/>
                <a:gd name="T33" fmla="*/ 771 h 868"/>
                <a:gd name="T34" fmla="*/ 317 w 681"/>
                <a:gd name="T35" fmla="*/ 821 h 868"/>
                <a:gd name="T36" fmla="*/ 360 w 681"/>
                <a:gd name="T37" fmla="*/ 868 h 868"/>
                <a:gd name="T38" fmla="*/ 681 w 681"/>
                <a:gd name="T39" fmla="*/ 544 h 868"/>
                <a:gd name="T40" fmla="*/ 681 w 681"/>
                <a:gd name="T41" fmla="*/ 544 h 868"/>
                <a:gd name="T42" fmla="*/ 630 w 681"/>
                <a:gd name="T43" fmla="*/ 484 h 868"/>
                <a:gd name="T44" fmla="*/ 587 w 681"/>
                <a:gd name="T45" fmla="*/ 420 h 868"/>
                <a:gd name="T46" fmla="*/ 550 w 681"/>
                <a:gd name="T47" fmla="*/ 357 h 868"/>
                <a:gd name="T48" fmla="*/ 520 w 681"/>
                <a:gd name="T49" fmla="*/ 287 h 868"/>
                <a:gd name="T50" fmla="*/ 494 w 681"/>
                <a:gd name="T51" fmla="*/ 217 h 868"/>
                <a:gd name="T52" fmla="*/ 477 w 681"/>
                <a:gd name="T53" fmla="*/ 146 h 868"/>
                <a:gd name="T54" fmla="*/ 464 w 681"/>
                <a:gd name="T55" fmla="*/ 73 h 868"/>
                <a:gd name="T56" fmla="*/ 454 w 681"/>
                <a:gd name="T57" fmla="*/ 0 h 868"/>
                <a:gd name="T58" fmla="*/ 454 w 681"/>
                <a:gd name="T59" fmla="*/ 0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81" h="868">
                  <a:moveTo>
                    <a:pt x="454" y="0"/>
                  </a:moveTo>
                  <a:lnTo>
                    <a:pt x="0" y="0"/>
                  </a:lnTo>
                  <a:lnTo>
                    <a:pt x="0" y="0"/>
                  </a:lnTo>
                  <a:lnTo>
                    <a:pt x="3" y="60"/>
                  </a:lnTo>
                  <a:lnTo>
                    <a:pt x="10" y="116"/>
                  </a:lnTo>
                  <a:lnTo>
                    <a:pt x="20" y="177"/>
                  </a:lnTo>
                  <a:lnTo>
                    <a:pt x="30" y="233"/>
                  </a:lnTo>
                  <a:lnTo>
                    <a:pt x="43" y="290"/>
                  </a:lnTo>
                  <a:lnTo>
                    <a:pt x="60" y="347"/>
                  </a:lnTo>
                  <a:lnTo>
                    <a:pt x="80" y="404"/>
                  </a:lnTo>
                  <a:lnTo>
                    <a:pt x="100" y="460"/>
                  </a:lnTo>
                  <a:lnTo>
                    <a:pt x="123" y="514"/>
                  </a:lnTo>
                  <a:lnTo>
                    <a:pt x="150" y="567"/>
                  </a:lnTo>
                  <a:lnTo>
                    <a:pt x="177" y="621"/>
                  </a:lnTo>
                  <a:lnTo>
                    <a:pt x="210" y="671"/>
                  </a:lnTo>
                  <a:lnTo>
                    <a:pt x="244" y="724"/>
                  </a:lnTo>
                  <a:lnTo>
                    <a:pt x="280" y="771"/>
                  </a:lnTo>
                  <a:lnTo>
                    <a:pt x="317" y="821"/>
                  </a:lnTo>
                  <a:lnTo>
                    <a:pt x="360" y="868"/>
                  </a:lnTo>
                  <a:lnTo>
                    <a:pt x="681" y="544"/>
                  </a:lnTo>
                  <a:lnTo>
                    <a:pt x="681" y="544"/>
                  </a:lnTo>
                  <a:lnTo>
                    <a:pt x="630" y="484"/>
                  </a:lnTo>
                  <a:lnTo>
                    <a:pt x="587" y="420"/>
                  </a:lnTo>
                  <a:lnTo>
                    <a:pt x="550" y="357"/>
                  </a:lnTo>
                  <a:lnTo>
                    <a:pt x="520" y="287"/>
                  </a:lnTo>
                  <a:lnTo>
                    <a:pt x="494" y="217"/>
                  </a:lnTo>
                  <a:lnTo>
                    <a:pt x="477" y="146"/>
                  </a:lnTo>
                  <a:lnTo>
                    <a:pt x="464" y="73"/>
                  </a:lnTo>
                  <a:lnTo>
                    <a:pt x="454" y="0"/>
                  </a:lnTo>
                  <a:lnTo>
                    <a:pt x="454" y="0"/>
                  </a:lnTo>
                  <a:close/>
                </a:path>
              </a:pathLst>
            </a:custGeom>
            <a:solidFill>
              <a:schemeClr val="tx1">
                <a:lumMod val="85000"/>
                <a:alpha val="10001"/>
              </a:schemeClr>
            </a:solidFill>
            <a:ln w="19050" cap="rnd" cmpd="sng">
              <a:solidFill>
                <a:srgbClr val="9E9E9E"/>
              </a:solidFill>
              <a:prstDash val="sysDot"/>
              <a:round/>
              <a:headEnd type="none" w="med" len="med"/>
              <a:tailEnd type="none" w="med" len="med"/>
            </a:ln>
            <a:effectLst/>
          </p:spPr>
          <p:txBody>
            <a:bodyPr wrap="none" anchor="ctr"/>
            <a:lstStyle/>
            <a:p>
              <a:pPr fontAlgn="auto">
                <a:spcBef>
                  <a:spcPts val="0"/>
                </a:spcBef>
                <a:spcAft>
                  <a:spcPts val="0"/>
                </a:spcAft>
                <a:defRPr/>
              </a:pPr>
              <a:endParaRPr lang="zh-CN" altLang="en-US">
                <a:solidFill>
                  <a:sysClr val="windowText" lastClr="000000"/>
                </a:solidFill>
                <a:latin typeface="Calibri" panose="020F0502020204030204"/>
                <a:ea typeface="宋体" panose="02010600030101010101" pitchFamily="2" charset="-122"/>
              </a:endParaRPr>
            </a:p>
          </p:txBody>
        </p:sp>
        <p:sp>
          <p:nvSpPr>
            <p:cNvPr id="15" name="Freeform 10"/>
            <p:cNvSpPr/>
            <p:nvPr/>
          </p:nvSpPr>
          <p:spPr bwMode="auto">
            <a:xfrm>
              <a:off x="1196762" y="1491456"/>
              <a:ext cx="1009624" cy="1281112"/>
            </a:xfrm>
            <a:custGeom>
              <a:avLst/>
              <a:gdLst>
                <a:gd name="T0" fmla="*/ 454 w 681"/>
                <a:gd name="T1" fmla="*/ 865 h 865"/>
                <a:gd name="T2" fmla="*/ 454 w 681"/>
                <a:gd name="T3" fmla="*/ 865 h 865"/>
                <a:gd name="T4" fmla="*/ 464 w 681"/>
                <a:gd name="T5" fmla="*/ 795 h 865"/>
                <a:gd name="T6" fmla="*/ 477 w 681"/>
                <a:gd name="T7" fmla="*/ 722 h 865"/>
                <a:gd name="T8" fmla="*/ 494 w 681"/>
                <a:gd name="T9" fmla="*/ 651 h 865"/>
                <a:gd name="T10" fmla="*/ 520 w 681"/>
                <a:gd name="T11" fmla="*/ 581 h 865"/>
                <a:gd name="T12" fmla="*/ 550 w 681"/>
                <a:gd name="T13" fmla="*/ 511 h 865"/>
                <a:gd name="T14" fmla="*/ 587 w 681"/>
                <a:gd name="T15" fmla="*/ 444 h 865"/>
                <a:gd name="T16" fmla="*/ 630 w 681"/>
                <a:gd name="T17" fmla="*/ 384 h 865"/>
                <a:gd name="T18" fmla="*/ 681 w 681"/>
                <a:gd name="T19" fmla="*/ 321 h 865"/>
                <a:gd name="T20" fmla="*/ 360 w 681"/>
                <a:gd name="T21" fmla="*/ 0 h 865"/>
                <a:gd name="T22" fmla="*/ 360 w 681"/>
                <a:gd name="T23" fmla="*/ 0 h 865"/>
                <a:gd name="T24" fmla="*/ 317 w 681"/>
                <a:gd name="T25" fmla="*/ 47 h 865"/>
                <a:gd name="T26" fmla="*/ 280 w 681"/>
                <a:gd name="T27" fmla="*/ 97 h 865"/>
                <a:gd name="T28" fmla="*/ 244 w 681"/>
                <a:gd name="T29" fmla="*/ 144 h 865"/>
                <a:gd name="T30" fmla="*/ 210 w 681"/>
                <a:gd name="T31" fmla="*/ 197 h 865"/>
                <a:gd name="T32" fmla="*/ 177 w 681"/>
                <a:gd name="T33" fmla="*/ 247 h 865"/>
                <a:gd name="T34" fmla="*/ 150 w 681"/>
                <a:gd name="T35" fmla="*/ 301 h 865"/>
                <a:gd name="T36" fmla="*/ 123 w 681"/>
                <a:gd name="T37" fmla="*/ 354 h 865"/>
                <a:gd name="T38" fmla="*/ 100 w 681"/>
                <a:gd name="T39" fmla="*/ 408 h 865"/>
                <a:gd name="T40" fmla="*/ 80 w 681"/>
                <a:gd name="T41" fmla="*/ 464 h 865"/>
                <a:gd name="T42" fmla="*/ 60 w 681"/>
                <a:gd name="T43" fmla="*/ 521 h 865"/>
                <a:gd name="T44" fmla="*/ 43 w 681"/>
                <a:gd name="T45" fmla="*/ 578 h 865"/>
                <a:gd name="T46" fmla="*/ 30 w 681"/>
                <a:gd name="T47" fmla="*/ 635 h 865"/>
                <a:gd name="T48" fmla="*/ 20 w 681"/>
                <a:gd name="T49" fmla="*/ 691 h 865"/>
                <a:gd name="T50" fmla="*/ 10 w 681"/>
                <a:gd name="T51" fmla="*/ 752 h 865"/>
                <a:gd name="T52" fmla="*/ 3 w 681"/>
                <a:gd name="T53" fmla="*/ 808 h 865"/>
                <a:gd name="T54" fmla="*/ 0 w 681"/>
                <a:gd name="T55" fmla="*/ 865 h 865"/>
                <a:gd name="T56" fmla="*/ 454 w 681"/>
                <a:gd name="T57" fmla="*/ 865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1" h="865">
                  <a:moveTo>
                    <a:pt x="454" y="865"/>
                  </a:moveTo>
                  <a:lnTo>
                    <a:pt x="454" y="865"/>
                  </a:lnTo>
                  <a:lnTo>
                    <a:pt x="464" y="795"/>
                  </a:lnTo>
                  <a:lnTo>
                    <a:pt x="477" y="722"/>
                  </a:lnTo>
                  <a:lnTo>
                    <a:pt x="494" y="651"/>
                  </a:lnTo>
                  <a:lnTo>
                    <a:pt x="520" y="581"/>
                  </a:lnTo>
                  <a:lnTo>
                    <a:pt x="550" y="511"/>
                  </a:lnTo>
                  <a:lnTo>
                    <a:pt x="587" y="444"/>
                  </a:lnTo>
                  <a:lnTo>
                    <a:pt x="630" y="384"/>
                  </a:lnTo>
                  <a:lnTo>
                    <a:pt x="681" y="321"/>
                  </a:lnTo>
                  <a:lnTo>
                    <a:pt x="360" y="0"/>
                  </a:lnTo>
                  <a:lnTo>
                    <a:pt x="360" y="0"/>
                  </a:lnTo>
                  <a:lnTo>
                    <a:pt x="317" y="47"/>
                  </a:lnTo>
                  <a:lnTo>
                    <a:pt x="280" y="97"/>
                  </a:lnTo>
                  <a:lnTo>
                    <a:pt x="244" y="144"/>
                  </a:lnTo>
                  <a:lnTo>
                    <a:pt x="210" y="197"/>
                  </a:lnTo>
                  <a:lnTo>
                    <a:pt x="177" y="247"/>
                  </a:lnTo>
                  <a:lnTo>
                    <a:pt x="150" y="301"/>
                  </a:lnTo>
                  <a:lnTo>
                    <a:pt x="123" y="354"/>
                  </a:lnTo>
                  <a:lnTo>
                    <a:pt x="100" y="408"/>
                  </a:lnTo>
                  <a:lnTo>
                    <a:pt x="80" y="464"/>
                  </a:lnTo>
                  <a:lnTo>
                    <a:pt x="60" y="521"/>
                  </a:lnTo>
                  <a:lnTo>
                    <a:pt x="43" y="578"/>
                  </a:lnTo>
                  <a:lnTo>
                    <a:pt x="30" y="635"/>
                  </a:lnTo>
                  <a:lnTo>
                    <a:pt x="20" y="691"/>
                  </a:lnTo>
                  <a:lnTo>
                    <a:pt x="10" y="752"/>
                  </a:lnTo>
                  <a:lnTo>
                    <a:pt x="3" y="808"/>
                  </a:lnTo>
                  <a:lnTo>
                    <a:pt x="0" y="865"/>
                  </a:lnTo>
                  <a:lnTo>
                    <a:pt x="454" y="865"/>
                  </a:lnTo>
                  <a:close/>
                </a:path>
              </a:pathLst>
            </a:custGeom>
            <a:solidFill>
              <a:schemeClr val="tx1">
                <a:lumMod val="85000"/>
                <a:alpha val="10001"/>
              </a:schemeClr>
            </a:solidFill>
            <a:ln w="19050" cap="rnd" cmpd="sng">
              <a:solidFill>
                <a:srgbClr val="9E9E9E"/>
              </a:solidFill>
              <a:prstDash val="sysDot"/>
              <a:round/>
              <a:headEnd type="none" w="med" len="med"/>
              <a:tailEnd type="none" w="med" len="med"/>
            </a:ln>
            <a:effectLst/>
          </p:spPr>
          <p:txBody>
            <a:bodyPr wrap="none" anchor="ctr"/>
            <a:lstStyle/>
            <a:p>
              <a:pPr fontAlgn="auto">
                <a:spcBef>
                  <a:spcPts val="0"/>
                </a:spcBef>
                <a:spcAft>
                  <a:spcPts val="0"/>
                </a:spcAft>
                <a:defRPr/>
              </a:pPr>
              <a:endParaRPr lang="zh-CN" altLang="en-US">
                <a:solidFill>
                  <a:sysClr val="windowText" lastClr="000000"/>
                </a:solidFill>
                <a:latin typeface="Calibri" panose="020F0502020204030204"/>
                <a:ea typeface="宋体" panose="02010600030101010101" pitchFamily="2" charset="-122"/>
              </a:endParaRPr>
            </a:p>
          </p:txBody>
        </p:sp>
        <p:sp>
          <p:nvSpPr>
            <p:cNvPr id="16" name="Freeform 11"/>
            <p:cNvSpPr/>
            <p:nvPr/>
          </p:nvSpPr>
          <p:spPr bwMode="auto">
            <a:xfrm>
              <a:off x="1849207" y="843756"/>
              <a:ext cx="1279492" cy="1004887"/>
            </a:xfrm>
            <a:custGeom>
              <a:avLst/>
              <a:gdLst>
                <a:gd name="T0" fmla="*/ 321 w 864"/>
                <a:gd name="T1" fmla="*/ 678 h 678"/>
                <a:gd name="T2" fmla="*/ 321 w 864"/>
                <a:gd name="T3" fmla="*/ 678 h 678"/>
                <a:gd name="T4" fmla="*/ 381 w 864"/>
                <a:gd name="T5" fmla="*/ 631 h 678"/>
                <a:gd name="T6" fmla="*/ 444 w 864"/>
                <a:gd name="T7" fmla="*/ 588 h 678"/>
                <a:gd name="T8" fmla="*/ 511 w 864"/>
                <a:gd name="T9" fmla="*/ 551 h 678"/>
                <a:gd name="T10" fmla="*/ 577 w 864"/>
                <a:gd name="T11" fmla="*/ 521 h 678"/>
                <a:gd name="T12" fmla="*/ 647 w 864"/>
                <a:gd name="T13" fmla="*/ 494 h 678"/>
                <a:gd name="T14" fmla="*/ 718 w 864"/>
                <a:gd name="T15" fmla="*/ 474 h 678"/>
                <a:gd name="T16" fmla="*/ 791 w 864"/>
                <a:gd name="T17" fmla="*/ 461 h 678"/>
                <a:gd name="T18" fmla="*/ 864 w 864"/>
                <a:gd name="T19" fmla="*/ 454 h 678"/>
                <a:gd name="T20" fmla="*/ 864 w 864"/>
                <a:gd name="T21" fmla="*/ 0 h 678"/>
                <a:gd name="T22" fmla="*/ 864 w 864"/>
                <a:gd name="T23" fmla="*/ 0 h 678"/>
                <a:gd name="T24" fmla="*/ 804 w 864"/>
                <a:gd name="T25" fmla="*/ 3 h 678"/>
                <a:gd name="T26" fmla="*/ 748 w 864"/>
                <a:gd name="T27" fmla="*/ 10 h 678"/>
                <a:gd name="T28" fmla="*/ 691 w 864"/>
                <a:gd name="T29" fmla="*/ 17 h 678"/>
                <a:gd name="T30" fmla="*/ 631 w 864"/>
                <a:gd name="T31" fmla="*/ 30 h 678"/>
                <a:gd name="T32" fmla="*/ 574 w 864"/>
                <a:gd name="T33" fmla="*/ 43 h 678"/>
                <a:gd name="T34" fmla="*/ 517 w 864"/>
                <a:gd name="T35" fmla="*/ 60 h 678"/>
                <a:gd name="T36" fmla="*/ 461 w 864"/>
                <a:gd name="T37" fmla="*/ 77 h 678"/>
                <a:gd name="T38" fmla="*/ 407 w 864"/>
                <a:gd name="T39" fmla="*/ 97 h 678"/>
                <a:gd name="T40" fmla="*/ 351 w 864"/>
                <a:gd name="T41" fmla="*/ 124 h 678"/>
                <a:gd name="T42" fmla="*/ 297 w 864"/>
                <a:gd name="T43" fmla="*/ 147 h 678"/>
                <a:gd name="T44" fmla="*/ 244 w 864"/>
                <a:gd name="T45" fmla="*/ 177 h 678"/>
                <a:gd name="T46" fmla="*/ 194 w 864"/>
                <a:gd name="T47" fmla="*/ 207 h 678"/>
                <a:gd name="T48" fmla="*/ 144 w 864"/>
                <a:gd name="T49" fmla="*/ 240 h 678"/>
                <a:gd name="T50" fmla="*/ 94 w 864"/>
                <a:gd name="T51" fmla="*/ 277 h 678"/>
                <a:gd name="T52" fmla="*/ 47 w 864"/>
                <a:gd name="T53" fmla="*/ 317 h 678"/>
                <a:gd name="T54" fmla="*/ 0 w 864"/>
                <a:gd name="T55" fmla="*/ 357 h 678"/>
                <a:gd name="T56" fmla="*/ 321 w 864"/>
                <a:gd name="T57" fmla="*/ 678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64" h="678">
                  <a:moveTo>
                    <a:pt x="321" y="678"/>
                  </a:moveTo>
                  <a:lnTo>
                    <a:pt x="321" y="678"/>
                  </a:lnTo>
                  <a:lnTo>
                    <a:pt x="381" y="631"/>
                  </a:lnTo>
                  <a:lnTo>
                    <a:pt x="444" y="588"/>
                  </a:lnTo>
                  <a:lnTo>
                    <a:pt x="511" y="551"/>
                  </a:lnTo>
                  <a:lnTo>
                    <a:pt x="577" y="521"/>
                  </a:lnTo>
                  <a:lnTo>
                    <a:pt x="647" y="494"/>
                  </a:lnTo>
                  <a:lnTo>
                    <a:pt x="718" y="474"/>
                  </a:lnTo>
                  <a:lnTo>
                    <a:pt x="791" y="461"/>
                  </a:lnTo>
                  <a:lnTo>
                    <a:pt x="864" y="454"/>
                  </a:lnTo>
                  <a:lnTo>
                    <a:pt x="864" y="0"/>
                  </a:lnTo>
                  <a:lnTo>
                    <a:pt x="864" y="0"/>
                  </a:lnTo>
                  <a:lnTo>
                    <a:pt x="804" y="3"/>
                  </a:lnTo>
                  <a:lnTo>
                    <a:pt x="748" y="10"/>
                  </a:lnTo>
                  <a:lnTo>
                    <a:pt x="691" y="17"/>
                  </a:lnTo>
                  <a:lnTo>
                    <a:pt x="631" y="30"/>
                  </a:lnTo>
                  <a:lnTo>
                    <a:pt x="574" y="43"/>
                  </a:lnTo>
                  <a:lnTo>
                    <a:pt x="517" y="60"/>
                  </a:lnTo>
                  <a:lnTo>
                    <a:pt x="461" y="77"/>
                  </a:lnTo>
                  <a:lnTo>
                    <a:pt x="407" y="97"/>
                  </a:lnTo>
                  <a:lnTo>
                    <a:pt x="351" y="124"/>
                  </a:lnTo>
                  <a:lnTo>
                    <a:pt x="297" y="147"/>
                  </a:lnTo>
                  <a:lnTo>
                    <a:pt x="244" y="177"/>
                  </a:lnTo>
                  <a:lnTo>
                    <a:pt x="194" y="207"/>
                  </a:lnTo>
                  <a:lnTo>
                    <a:pt x="144" y="240"/>
                  </a:lnTo>
                  <a:lnTo>
                    <a:pt x="94" y="277"/>
                  </a:lnTo>
                  <a:lnTo>
                    <a:pt x="47" y="317"/>
                  </a:lnTo>
                  <a:lnTo>
                    <a:pt x="0" y="357"/>
                  </a:lnTo>
                  <a:lnTo>
                    <a:pt x="321" y="678"/>
                  </a:lnTo>
                  <a:close/>
                </a:path>
              </a:pathLst>
            </a:custGeom>
            <a:solidFill>
              <a:schemeClr val="tx1">
                <a:lumMod val="85000"/>
                <a:alpha val="10001"/>
              </a:schemeClr>
            </a:solidFill>
            <a:ln w="19050" cap="rnd" cmpd="sng">
              <a:solidFill>
                <a:srgbClr val="9E9E9E"/>
              </a:solidFill>
              <a:prstDash val="sysDot"/>
              <a:round/>
              <a:headEnd type="none" w="med" len="med"/>
              <a:tailEnd type="none" w="med" len="med"/>
            </a:ln>
            <a:effectLst/>
          </p:spPr>
          <p:txBody>
            <a:bodyPr wrap="none" anchor="ctr"/>
            <a:lstStyle/>
            <a:p>
              <a:pPr fontAlgn="auto">
                <a:spcBef>
                  <a:spcPts val="0"/>
                </a:spcBef>
                <a:spcAft>
                  <a:spcPts val="0"/>
                </a:spcAft>
                <a:defRPr/>
              </a:pPr>
              <a:endParaRPr lang="zh-CN" altLang="en-US">
                <a:solidFill>
                  <a:sysClr val="windowText" lastClr="000000"/>
                </a:solidFill>
                <a:latin typeface="Calibri" panose="020F0502020204030204"/>
                <a:ea typeface="宋体" panose="02010600030101010101" pitchFamily="2" charset="-122"/>
              </a:endParaRPr>
            </a:p>
          </p:txBody>
        </p:sp>
        <p:sp>
          <p:nvSpPr>
            <p:cNvPr id="39956" name="Text Box 17"/>
            <p:cNvSpPr txBox="1">
              <a:spLocks noChangeArrowheads="1"/>
            </p:cNvSpPr>
            <p:nvPr/>
          </p:nvSpPr>
          <p:spPr bwMode="auto">
            <a:xfrm>
              <a:off x="3696694" y="4299743"/>
              <a:ext cx="492430" cy="276999"/>
            </a:xfrm>
            <a:prstGeom prst="rect">
              <a:avLst/>
            </a:prstGeom>
            <a:noFill/>
            <a:ln w="9525">
              <a:noFill/>
              <a:miter lim="800000"/>
              <a:headEnd/>
              <a:tailEnd/>
            </a:ln>
          </p:spPr>
          <p:txBody>
            <a:bodyPr wrap="none">
              <a:spAutoFit/>
            </a:bodyPr>
            <a:lstStyle/>
            <a:p>
              <a:pPr algn="r"/>
              <a:r>
                <a:rPr lang="zh-CN" altLang="en-US" sz="1200" b="1">
                  <a:solidFill>
                    <a:srgbClr val="000000"/>
                  </a:solidFill>
                  <a:latin typeface="微软雅黑"/>
                  <a:ea typeface="微软雅黑"/>
                  <a:cs typeface="微软雅黑"/>
                </a:rPr>
                <a:t>疾病</a:t>
              </a:r>
              <a:endParaRPr lang="en-US" altLang="ko-KR" sz="1200" b="1">
                <a:solidFill>
                  <a:srgbClr val="000000"/>
                </a:solidFill>
                <a:latin typeface="微软雅黑"/>
                <a:ea typeface="微软雅黑"/>
                <a:cs typeface="微软雅黑"/>
              </a:endParaRPr>
            </a:p>
          </p:txBody>
        </p:sp>
        <p:sp>
          <p:nvSpPr>
            <p:cNvPr id="39957" name="Text Box 18"/>
            <p:cNvSpPr txBox="1">
              <a:spLocks noChangeArrowheads="1"/>
            </p:cNvSpPr>
            <p:nvPr/>
          </p:nvSpPr>
          <p:spPr bwMode="auto">
            <a:xfrm>
              <a:off x="2401329" y="4269581"/>
              <a:ext cx="492430" cy="276999"/>
            </a:xfrm>
            <a:prstGeom prst="rect">
              <a:avLst/>
            </a:prstGeom>
            <a:noFill/>
            <a:ln w="9525">
              <a:noFill/>
              <a:miter lim="800000"/>
              <a:headEnd/>
              <a:tailEnd/>
            </a:ln>
          </p:spPr>
          <p:txBody>
            <a:bodyPr wrap="none">
              <a:spAutoFit/>
            </a:bodyPr>
            <a:lstStyle/>
            <a:p>
              <a:pPr algn="r"/>
              <a:r>
                <a:rPr lang="zh-CN" altLang="en-US" sz="1200" b="1">
                  <a:solidFill>
                    <a:srgbClr val="000000"/>
                  </a:solidFill>
                  <a:latin typeface="微软雅黑"/>
                  <a:ea typeface="微软雅黑"/>
                  <a:cs typeface="微软雅黑"/>
                </a:rPr>
                <a:t>热量</a:t>
              </a:r>
              <a:endParaRPr lang="en-US" altLang="ko-KR" sz="1200" b="1">
                <a:solidFill>
                  <a:srgbClr val="000000"/>
                </a:solidFill>
                <a:latin typeface="微软雅黑"/>
                <a:ea typeface="微软雅黑"/>
                <a:cs typeface="微软雅黑"/>
              </a:endParaRPr>
            </a:p>
          </p:txBody>
        </p:sp>
        <p:sp>
          <p:nvSpPr>
            <p:cNvPr id="39958" name="Text Box 19"/>
            <p:cNvSpPr txBox="1">
              <a:spLocks noChangeArrowheads="1"/>
            </p:cNvSpPr>
            <p:nvPr/>
          </p:nvSpPr>
          <p:spPr bwMode="auto">
            <a:xfrm>
              <a:off x="1486952" y="3363118"/>
              <a:ext cx="492430" cy="276999"/>
            </a:xfrm>
            <a:prstGeom prst="rect">
              <a:avLst/>
            </a:prstGeom>
            <a:noFill/>
            <a:ln w="9525">
              <a:noFill/>
              <a:miter lim="800000"/>
              <a:headEnd/>
              <a:tailEnd/>
            </a:ln>
          </p:spPr>
          <p:txBody>
            <a:bodyPr wrap="none">
              <a:spAutoFit/>
            </a:bodyPr>
            <a:lstStyle/>
            <a:p>
              <a:pPr algn="r"/>
              <a:r>
                <a:rPr lang="zh-CN" altLang="en-US" sz="1200" b="1">
                  <a:solidFill>
                    <a:srgbClr val="000000"/>
                  </a:solidFill>
                  <a:latin typeface="微软雅黑"/>
                  <a:ea typeface="微软雅黑"/>
                  <a:cs typeface="微软雅黑"/>
                </a:rPr>
                <a:t>时间</a:t>
              </a:r>
              <a:endParaRPr lang="en-US" altLang="ko-KR" sz="1200" b="1">
                <a:solidFill>
                  <a:srgbClr val="000000"/>
                </a:solidFill>
                <a:latin typeface="微软雅黑"/>
                <a:ea typeface="微软雅黑"/>
                <a:cs typeface="微软雅黑"/>
              </a:endParaRPr>
            </a:p>
          </p:txBody>
        </p:sp>
        <p:sp>
          <p:nvSpPr>
            <p:cNvPr id="39959" name="Text Box 20"/>
            <p:cNvSpPr txBox="1">
              <a:spLocks noChangeArrowheads="1"/>
            </p:cNvSpPr>
            <p:nvPr/>
          </p:nvSpPr>
          <p:spPr bwMode="auto">
            <a:xfrm>
              <a:off x="1411070" y="2058202"/>
              <a:ext cx="492430" cy="276999"/>
            </a:xfrm>
            <a:prstGeom prst="rect">
              <a:avLst/>
            </a:prstGeom>
            <a:noFill/>
            <a:ln w="9525">
              <a:noFill/>
              <a:miter lim="800000"/>
              <a:headEnd/>
              <a:tailEnd/>
            </a:ln>
          </p:spPr>
          <p:txBody>
            <a:bodyPr wrap="none">
              <a:spAutoFit/>
            </a:bodyPr>
            <a:lstStyle/>
            <a:p>
              <a:pPr algn="r"/>
              <a:r>
                <a:rPr lang="zh-CN" altLang="en-US" sz="1200" b="1">
                  <a:solidFill>
                    <a:srgbClr val="000000"/>
                  </a:solidFill>
                  <a:latin typeface="微软雅黑"/>
                  <a:ea typeface="微软雅黑"/>
                  <a:cs typeface="微软雅黑"/>
                </a:rPr>
                <a:t>强度</a:t>
              </a:r>
              <a:endParaRPr lang="en-US" altLang="ko-KR" sz="1200" b="1">
                <a:solidFill>
                  <a:srgbClr val="000000"/>
                </a:solidFill>
                <a:latin typeface="微软雅黑"/>
                <a:ea typeface="微软雅黑"/>
                <a:cs typeface="微软雅黑"/>
              </a:endParaRPr>
            </a:p>
          </p:txBody>
        </p:sp>
        <p:sp>
          <p:nvSpPr>
            <p:cNvPr id="39960" name="Text Box 21"/>
            <p:cNvSpPr txBox="1">
              <a:spLocks noChangeArrowheads="1"/>
            </p:cNvSpPr>
            <p:nvPr/>
          </p:nvSpPr>
          <p:spPr bwMode="auto">
            <a:xfrm>
              <a:off x="4554260" y="3344086"/>
              <a:ext cx="492430" cy="276999"/>
            </a:xfrm>
            <a:prstGeom prst="rect">
              <a:avLst/>
            </a:prstGeom>
            <a:noFill/>
            <a:ln w="9525">
              <a:noFill/>
              <a:miter lim="800000"/>
              <a:headEnd/>
              <a:tailEnd/>
            </a:ln>
          </p:spPr>
          <p:txBody>
            <a:bodyPr wrap="none">
              <a:spAutoFit/>
            </a:bodyPr>
            <a:lstStyle/>
            <a:p>
              <a:pPr algn="r"/>
              <a:r>
                <a:rPr lang="zh-CN" altLang="en-US" sz="1200" b="1">
                  <a:solidFill>
                    <a:schemeClr val="bg1"/>
                  </a:solidFill>
                  <a:latin typeface="微软雅黑"/>
                  <a:ea typeface="微软雅黑"/>
                  <a:cs typeface="微软雅黑"/>
                </a:rPr>
                <a:t>性别</a:t>
              </a:r>
              <a:endParaRPr lang="en-US" altLang="ko-KR" sz="1200" b="1">
                <a:solidFill>
                  <a:schemeClr val="bg1"/>
                </a:solidFill>
                <a:latin typeface="微软雅黑"/>
                <a:ea typeface="微软雅黑"/>
                <a:cs typeface="微软雅黑"/>
              </a:endParaRPr>
            </a:p>
          </p:txBody>
        </p:sp>
        <p:sp>
          <p:nvSpPr>
            <p:cNvPr id="39961" name="Text Box 22"/>
            <p:cNvSpPr txBox="1">
              <a:spLocks noChangeArrowheads="1"/>
            </p:cNvSpPr>
            <p:nvPr/>
          </p:nvSpPr>
          <p:spPr bwMode="auto">
            <a:xfrm>
              <a:off x="3696694" y="1204118"/>
              <a:ext cx="492430" cy="276999"/>
            </a:xfrm>
            <a:prstGeom prst="rect">
              <a:avLst/>
            </a:prstGeom>
            <a:noFill/>
            <a:ln w="9525">
              <a:noFill/>
              <a:miter lim="800000"/>
              <a:headEnd/>
              <a:tailEnd/>
            </a:ln>
          </p:spPr>
          <p:txBody>
            <a:bodyPr wrap="none">
              <a:spAutoFit/>
            </a:bodyPr>
            <a:lstStyle/>
            <a:p>
              <a:pPr algn="r"/>
              <a:r>
                <a:rPr lang="zh-CN" altLang="en-US" sz="1200" b="1">
                  <a:solidFill>
                    <a:schemeClr val="bg1"/>
                  </a:solidFill>
                  <a:latin typeface="微软雅黑"/>
                  <a:ea typeface="微软雅黑"/>
                  <a:cs typeface="微软雅黑"/>
                </a:rPr>
                <a:t>年龄</a:t>
              </a:r>
              <a:endParaRPr lang="en-US" altLang="ko-KR" sz="1200" b="1">
                <a:solidFill>
                  <a:schemeClr val="bg1"/>
                </a:solidFill>
                <a:latin typeface="微软雅黑"/>
                <a:ea typeface="微软雅黑"/>
                <a:cs typeface="微软雅黑"/>
              </a:endParaRPr>
            </a:p>
          </p:txBody>
        </p:sp>
        <p:sp>
          <p:nvSpPr>
            <p:cNvPr id="39962" name="Text Box 23"/>
            <p:cNvSpPr txBox="1">
              <a:spLocks noChangeArrowheads="1"/>
            </p:cNvSpPr>
            <p:nvPr/>
          </p:nvSpPr>
          <p:spPr bwMode="auto">
            <a:xfrm>
              <a:off x="4625696" y="2129640"/>
              <a:ext cx="492430" cy="276999"/>
            </a:xfrm>
            <a:prstGeom prst="rect">
              <a:avLst/>
            </a:prstGeom>
            <a:noFill/>
            <a:ln w="9525">
              <a:noFill/>
              <a:miter lim="800000"/>
              <a:headEnd/>
              <a:tailEnd/>
            </a:ln>
          </p:spPr>
          <p:txBody>
            <a:bodyPr wrap="none">
              <a:spAutoFit/>
            </a:bodyPr>
            <a:lstStyle/>
            <a:p>
              <a:pPr algn="r"/>
              <a:r>
                <a:rPr lang="zh-CN" altLang="en-US" sz="1200" b="1">
                  <a:solidFill>
                    <a:schemeClr val="bg1"/>
                  </a:solidFill>
                  <a:latin typeface="微软雅黑"/>
                  <a:ea typeface="微软雅黑"/>
                  <a:cs typeface="微软雅黑"/>
                </a:rPr>
                <a:t>体质</a:t>
              </a:r>
              <a:endParaRPr lang="en-US" altLang="ko-KR" sz="1200" b="1">
                <a:solidFill>
                  <a:schemeClr val="bg1"/>
                </a:solidFill>
                <a:latin typeface="微软雅黑"/>
                <a:ea typeface="微软雅黑"/>
                <a:cs typeface="微软雅黑"/>
              </a:endParaRPr>
            </a:p>
          </p:txBody>
        </p:sp>
        <p:sp>
          <p:nvSpPr>
            <p:cNvPr id="39963" name="Text Box 24"/>
            <p:cNvSpPr txBox="1">
              <a:spLocks noChangeArrowheads="1"/>
            </p:cNvSpPr>
            <p:nvPr/>
          </p:nvSpPr>
          <p:spPr bwMode="auto">
            <a:xfrm>
              <a:off x="2164996" y="1173956"/>
              <a:ext cx="800198" cy="276999"/>
            </a:xfrm>
            <a:prstGeom prst="rect">
              <a:avLst/>
            </a:prstGeom>
            <a:noFill/>
            <a:ln w="9525">
              <a:noFill/>
              <a:miter lim="800000"/>
              <a:headEnd/>
              <a:tailEnd/>
            </a:ln>
          </p:spPr>
          <p:txBody>
            <a:bodyPr wrap="none">
              <a:spAutoFit/>
            </a:bodyPr>
            <a:lstStyle/>
            <a:p>
              <a:pPr algn="r"/>
              <a:r>
                <a:rPr lang="zh-CN" altLang="en-US" sz="1200" b="1">
                  <a:solidFill>
                    <a:srgbClr val="000000"/>
                  </a:solidFill>
                  <a:latin typeface="微软雅黑"/>
                  <a:ea typeface="微软雅黑"/>
                  <a:cs typeface="微软雅黑"/>
                </a:rPr>
                <a:t>是否热身</a:t>
              </a:r>
              <a:endParaRPr lang="en-US" altLang="ko-KR" sz="1200" b="1">
                <a:solidFill>
                  <a:srgbClr val="000000"/>
                </a:solidFill>
                <a:latin typeface="微软雅黑"/>
                <a:ea typeface="微软雅黑"/>
                <a:cs typeface="微软雅黑"/>
              </a:endParaRPr>
            </a:p>
          </p:txBody>
        </p:sp>
      </p:grpSp>
      <p:sp>
        <p:nvSpPr>
          <p:cNvPr id="25" name="Freeform 25"/>
          <p:cNvSpPr>
            <a:spLocks/>
          </p:cNvSpPr>
          <p:nvPr/>
        </p:nvSpPr>
        <p:spPr bwMode="auto">
          <a:xfrm>
            <a:off x="5230813" y="1817688"/>
            <a:ext cx="2822575" cy="201612"/>
          </a:xfrm>
          <a:custGeom>
            <a:avLst/>
            <a:gdLst>
              <a:gd name="T0" fmla="*/ 0 w 1905"/>
              <a:gd name="T1" fmla="*/ 299026133 h 136"/>
              <a:gd name="T2" fmla="*/ 695921060 w 1905"/>
              <a:gd name="T3" fmla="*/ 0 h 136"/>
              <a:gd name="T4" fmla="*/ 2147483647 w 1905"/>
              <a:gd name="T5" fmla="*/ 0 h 136"/>
              <a:gd name="T6" fmla="*/ 0 60000 65536"/>
              <a:gd name="T7" fmla="*/ 0 60000 65536"/>
              <a:gd name="T8" fmla="*/ 0 60000 65536"/>
              <a:gd name="T9" fmla="*/ 0 w 1905"/>
              <a:gd name="T10" fmla="*/ 0 h 136"/>
              <a:gd name="T11" fmla="*/ 1905 w 1905"/>
              <a:gd name="T12" fmla="*/ 136 h 136"/>
            </a:gdLst>
            <a:ahLst/>
            <a:cxnLst>
              <a:cxn ang="T6">
                <a:pos x="T0" y="T1"/>
              </a:cxn>
              <a:cxn ang="T7">
                <a:pos x="T2" y="T3"/>
              </a:cxn>
              <a:cxn ang="T8">
                <a:pos x="T4" y="T5"/>
              </a:cxn>
            </a:cxnLst>
            <a:rect l="T9" t="T10" r="T11" b="T12"/>
            <a:pathLst>
              <a:path w="1905" h="136">
                <a:moveTo>
                  <a:pt x="0" y="136"/>
                </a:moveTo>
                <a:lnTo>
                  <a:pt x="317" y="0"/>
                </a:lnTo>
                <a:lnTo>
                  <a:pt x="1905" y="0"/>
                </a:lnTo>
              </a:path>
            </a:pathLst>
          </a:custGeom>
          <a:noFill/>
          <a:ln w="25400" cap="rnd" cmpd="sng">
            <a:solidFill>
              <a:srgbClr val="9E9E9E"/>
            </a:solidFill>
            <a:prstDash val="sysDot"/>
            <a:round/>
            <a:headEnd type="none" w="med" len="med"/>
            <a:tailEnd type="none" w="med" len="med"/>
          </a:ln>
        </p:spPr>
        <p:txBody>
          <a:bodyPr wrap="none" anchor="ctr"/>
          <a:lstStyle/>
          <a:p>
            <a:endParaRPr lang="zh-CN" altLang="en-US"/>
          </a:p>
        </p:txBody>
      </p:sp>
      <p:sp>
        <p:nvSpPr>
          <p:cNvPr id="26" name="Text Box 45"/>
          <p:cNvSpPr txBox="1">
            <a:spLocks noChangeArrowheads="1"/>
          </p:cNvSpPr>
          <p:nvPr/>
        </p:nvSpPr>
        <p:spPr bwMode="auto">
          <a:xfrm>
            <a:off x="5940425" y="2066925"/>
            <a:ext cx="2017713" cy="307975"/>
          </a:xfrm>
          <a:prstGeom prst="rect">
            <a:avLst/>
          </a:prstGeom>
          <a:noFill/>
          <a:ln>
            <a:noFill/>
          </a:ln>
          <a:effectLst/>
          <a:extLst>
            <a:ext uri="{909E8E84-426E-40DD-AFC4-6F175D3DCCD1}"/>
            <a:ext uri="{91240B29-F687-4F45-9708-019B960494DF}"/>
            <a:ext uri="{AF507438-7753-43E0-B8FC-AC1667EBCBE1}"/>
          </a:extLst>
        </p:spPr>
        <p:txBody>
          <a:bodyPr>
            <a:spAutoFit/>
          </a:bodyPr>
          <a:lstStyle/>
          <a:p>
            <a:pPr marL="0" lvl="2" defTabSz="912495" eaLnBrk="0" fontAlgn="auto" hangingPunct="0">
              <a:spcBef>
                <a:spcPts val="0"/>
              </a:spcBef>
              <a:spcAft>
                <a:spcPts val="0"/>
              </a:spcAft>
              <a:buClr>
                <a:srgbClr val="0070C0"/>
              </a:buClr>
              <a:buSzPct val="80000"/>
              <a:tabLst>
                <a:tab pos="136525" algn="l"/>
              </a:tabLst>
              <a:defRPr/>
            </a:pPr>
            <a:r>
              <a:rPr lang="zh-CN" altLang="en-US" sz="1400" b="1" spc="50" dirty="0">
                <a:ln w="11430"/>
                <a:solidFill>
                  <a:srgbClr val="2C2084"/>
                </a:solidFill>
                <a:latin typeface="微软雅黑" panose="020B0503020204020204" pitchFamily="34" charset="-122"/>
                <a:ea typeface="微软雅黑" panose="020B0503020204020204" pitchFamily="34" charset="-122"/>
              </a:rPr>
              <a:t>影响因素非常多</a:t>
            </a:r>
            <a:endParaRPr lang="en-US" altLang="zh-CN" sz="1400" b="1" spc="50" dirty="0">
              <a:ln w="11430"/>
              <a:solidFill>
                <a:srgbClr val="2C2084"/>
              </a:solidFill>
              <a:latin typeface="微软雅黑" panose="020B0503020204020204" pitchFamily="34" charset="-122"/>
              <a:ea typeface="微软雅黑" panose="020B0503020204020204" pitchFamily="34" charset="-122"/>
            </a:endParaRPr>
          </a:p>
        </p:txBody>
      </p:sp>
      <p:sp>
        <p:nvSpPr>
          <p:cNvPr id="27" name="Text Box 45"/>
          <p:cNvSpPr txBox="1">
            <a:spLocks noChangeArrowheads="1"/>
          </p:cNvSpPr>
          <p:nvPr/>
        </p:nvSpPr>
        <p:spPr bwMode="auto">
          <a:xfrm>
            <a:off x="5940425" y="2965450"/>
            <a:ext cx="2017713" cy="307975"/>
          </a:xfrm>
          <a:prstGeom prst="rect">
            <a:avLst/>
          </a:prstGeom>
          <a:noFill/>
          <a:ln>
            <a:noFill/>
          </a:ln>
          <a:effectLst/>
          <a:extLst>
            <a:ext uri="{909E8E84-426E-40DD-AFC4-6F175D3DCCD1}"/>
            <a:ext uri="{91240B29-F687-4F45-9708-019B960494DF}"/>
            <a:ext uri="{AF507438-7753-43E0-B8FC-AC1667EBCBE1}"/>
          </a:extLst>
        </p:spPr>
        <p:txBody>
          <a:bodyPr>
            <a:spAutoFit/>
          </a:bodyPr>
          <a:lstStyle/>
          <a:p>
            <a:pPr marL="0" lvl="2" defTabSz="912495" eaLnBrk="0" fontAlgn="auto" hangingPunct="0">
              <a:spcBef>
                <a:spcPts val="0"/>
              </a:spcBef>
              <a:spcAft>
                <a:spcPts val="0"/>
              </a:spcAft>
              <a:buClr>
                <a:srgbClr val="0070C0"/>
              </a:buClr>
              <a:buSzPct val="80000"/>
              <a:tabLst>
                <a:tab pos="136525" algn="l"/>
              </a:tabLst>
              <a:defRPr/>
            </a:pPr>
            <a:r>
              <a:rPr lang="zh-CN" altLang="en-US" sz="1400" b="1" spc="50" dirty="0">
                <a:ln w="11430"/>
                <a:solidFill>
                  <a:srgbClr val="2C2084"/>
                </a:solidFill>
                <a:latin typeface="微软雅黑" panose="020B0503020204020204" pitchFamily="34" charset="-122"/>
                <a:ea typeface="微软雅黑" panose="020B0503020204020204" pitchFamily="34" charset="-122"/>
              </a:rPr>
              <a:t>安全有效，获益更大</a:t>
            </a:r>
            <a:endParaRPr lang="en-US" altLang="zh-CN" sz="1400" b="1" spc="50" dirty="0">
              <a:ln w="11430"/>
              <a:solidFill>
                <a:srgbClr val="2C2084"/>
              </a:solidFill>
              <a:latin typeface="微软雅黑" panose="020B0503020204020204" pitchFamily="34" charset="-122"/>
              <a:ea typeface="微软雅黑" panose="020B0503020204020204" pitchFamily="34" charset="-122"/>
            </a:endParaRPr>
          </a:p>
        </p:txBody>
      </p:sp>
      <p:sp>
        <p:nvSpPr>
          <p:cNvPr id="28" name="Text Box 45"/>
          <p:cNvSpPr txBox="1">
            <a:spLocks noChangeArrowheads="1"/>
          </p:cNvSpPr>
          <p:nvPr/>
        </p:nvSpPr>
        <p:spPr bwMode="auto">
          <a:xfrm>
            <a:off x="5940425" y="3829050"/>
            <a:ext cx="2017713" cy="307975"/>
          </a:xfrm>
          <a:prstGeom prst="rect">
            <a:avLst/>
          </a:prstGeom>
          <a:noFill/>
          <a:ln>
            <a:noFill/>
          </a:ln>
          <a:effectLst/>
          <a:extLst>
            <a:ext uri="{909E8E84-426E-40DD-AFC4-6F175D3DCCD1}"/>
            <a:ext uri="{91240B29-F687-4F45-9708-019B960494DF}"/>
            <a:ext uri="{AF507438-7753-43E0-B8FC-AC1667EBCBE1}"/>
          </a:extLst>
        </p:spPr>
        <p:txBody>
          <a:bodyPr>
            <a:spAutoFit/>
          </a:bodyPr>
          <a:lstStyle/>
          <a:p>
            <a:pPr marL="0" lvl="2" defTabSz="912495" eaLnBrk="0" fontAlgn="auto" hangingPunct="0">
              <a:spcBef>
                <a:spcPts val="0"/>
              </a:spcBef>
              <a:spcAft>
                <a:spcPts val="0"/>
              </a:spcAft>
              <a:buClr>
                <a:srgbClr val="0070C0"/>
              </a:buClr>
              <a:buSzPct val="80000"/>
              <a:tabLst>
                <a:tab pos="136525" algn="l"/>
              </a:tabLst>
              <a:defRPr/>
            </a:pPr>
            <a:r>
              <a:rPr lang="zh-CN" altLang="en-US" sz="1400" b="1" spc="50" dirty="0">
                <a:ln w="11430"/>
                <a:solidFill>
                  <a:srgbClr val="2C2084"/>
                </a:solidFill>
                <a:latin typeface="微软雅黑" panose="020B0503020204020204" pitchFamily="34" charset="-122"/>
                <a:ea typeface="微软雅黑" panose="020B0503020204020204" pitchFamily="34" charset="-122"/>
              </a:rPr>
              <a:t>个性化的运动计划</a:t>
            </a:r>
            <a:endParaRPr lang="en-US" altLang="zh-CN" sz="1400" b="1" spc="50" dirty="0">
              <a:ln w="11430"/>
              <a:solidFill>
                <a:srgbClr val="2C2084"/>
              </a:solidFill>
              <a:latin typeface="微软雅黑" panose="020B0503020204020204" pitchFamily="34" charset="-122"/>
              <a:ea typeface="微软雅黑" panose="020B0503020204020204" pitchFamily="34" charset="-122"/>
            </a:endParaRPr>
          </a:p>
        </p:txBody>
      </p:sp>
      <p:sp>
        <p:nvSpPr>
          <p:cNvPr id="29" name="TextBox 28"/>
          <p:cNvSpPr txBox="1">
            <a:spLocks noChangeArrowheads="1"/>
          </p:cNvSpPr>
          <p:nvPr/>
        </p:nvSpPr>
        <p:spPr bwMode="auto">
          <a:xfrm>
            <a:off x="9756775" y="5443538"/>
            <a:ext cx="876300" cy="368300"/>
          </a:xfrm>
          <a:prstGeom prst="rect">
            <a:avLst/>
          </a:prstGeom>
          <a:noFill/>
          <a:ln w="9525">
            <a:noFill/>
            <a:miter lim="800000"/>
            <a:headEnd/>
            <a:tailEnd/>
          </a:ln>
        </p:spPr>
        <p:txBody>
          <a:bodyPr wrap="none">
            <a:spAutoFit/>
          </a:bodyPr>
          <a:lstStyle/>
          <a:p>
            <a:r>
              <a:rPr lang="zh-CN" altLang="en-US">
                <a:solidFill>
                  <a:srgbClr val="FFFFFF"/>
                </a:solidFill>
                <a:latin typeface="Calibri" pitchFamily="34" charset="0"/>
                <a:ea typeface="宋体" charset="-122"/>
              </a:rPr>
              <a:t>延时符</a:t>
            </a:r>
          </a:p>
        </p:txBody>
      </p:sp>
      <p:sp>
        <p:nvSpPr>
          <p:cNvPr id="39945" name="文本框 3"/>
          <p:cNvSpPr txBox="1">
            <a:spLocks noChangeArrowheads="1"/>
          </p:cNvSpPr>
          <p:nvPr/>
        </p:nvSpPr>
        <p:spPr bwMode="auto">
          <a:xfrm>
            <a:off x="266700" y="147638"/>
            <a:ext cx="3444875" cy="461962"/>
          </a:xfrm>
          <a:prstGeom prst="rect">
            <a:avLst/>
          </a:prstGeom>
          <a:noFill/>
          <a:ln w="9525">
            <a:noFill/>
            <a:miter lim="800000"/>
            <a:headEnd/>
            <a:tailEnd/>
          </a:ln>
        </p:spPr>
        <p:txBody>
          <a:bodyPr wrap="none">
            <a:spAutoFit/>
          </a:bodyPr>
          <a:lstStyle/>
          <a:p>
            <a:pPr defTabSz="685800"/>
            <a:r>
              <a:rPr lang="zh-CN" altLang="en-US" sz="2400" b="1">
                <a:solidFill>
                  <a:srgbClr val="FFFFFF"/>
                </a:solidFill>
                <a:latin typeface="微软雅黑"/>
                <a:ea typeface="微软雅黑"/>
                <a:cs typeface="微软雅黑"/>
              </a:rPr>
              <a:t>科学健身  影响健身因素</a:t>
            </a:r>
          </a:p>
        </p:txBody>
      </p:sp>
      <p:sp>
        <p:nvSpPr>
          <p:cNvPr id="30" name="TextBox 29"/>
          <p:cNvSpPr txBox="1"/>
          <p:nvPr/>
        </p:nvSpPr>
        <p:spPr>
          <a:xfrm>
            <a:off x="5857875" y="1357313"/>
            <a:ext cx="2214563" cy="369887"/>
          </a:xfrm>
          <a:prstGeom prst="rect">
            <a:avLst/>
          </a:prstGeom>
          <a:solidFill>
            <a:schemeClr val="accent5">
              <a:lumMod val="60000"/>
              <a:lumOff val="40000"/>
            </a:schemeClr>
          </a:solidFill>
        </p:spPr>
        <p:txBody>
          <a:bodyPr>
            <a:spAutoFit/>
          </a:bodyPr>
          <a:lstStyle/>
          <a:p>
            <a:pPr>
              <a:defRPr/>
            </a:pPr>
            <a:r>
              <a:rPr lang="zh-CN" altLang="en-US" dirty="0">
                <a:latin typeface="Franklin Gothic Book" panose="020B0503020102020204" pitchFamily="34" charset="0"/>
                <a:ea typeface="黑体" panose="02010609060101010101" pitchFamily="49" charset="-122"/>
              </a:rPr>
              <a:t>科学健身的重要性：</a:t>
            </a:r>
          </a:p>
        </p:txBody>
      </p:sp>
      <p:sp>
        <p:nvSpPr>
          <p:cNvPr id="39947" name="TextBox 30"/>
          <p:cNvSpPr txBox="1">
            <a:spLocks noChangeArrowheads="1"/>
          </p:cNvSpPr>
          <p:nvPr/>
        </p:nvSpPr>
        <p:spPr bwMode="auto">
          <a:xfrm>
            <a:off x="642938" y="4071938"/>
            <a:ext cx="1071562" cy="369887"/>
          </a:xfrm>
          <a:prstGeom prst="rect">
            <a:avLst/>
          </a:prstGeom>
          <a:noFill/>
          <a:ln w="9525">
            <a:noFill/>
            <a:miter lim="800000"/>
            <a:headEnd/>
            <a:tailEnd/>
          </a:ln>
        </p:spPr>
        <p:txBody>
          <a:bodyPr>
            <a:spAutoFit/>
          </a:bodyPr>
          <a:lstStyle/>
          <a:p>
            <a:r>
              <a:rPr lang="zh-CN" altLang="en-US"/>
              <a:t>等等</a:t>
            </a:r>
            <a:r>
              <a:rPr lang="en-US" altLang="zh-CN"/>
              <a:t>…</a:t>
            </a:r>
            <a:endParaRPr lang="zh-CN" altLang="en-US"/>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750" fill="hold"/>
                                        <p:tgtEl>
                                          <p:spTgt spid="6"/>
                                        </p:tgtEl>
                                        <p:attrNameLst>
                                          <p:attrName>ppt_w</p:attrName>
                                        </p:attrNameLst>
                                      </p:cBhvr>
                                      <p:tavLst>
                                        <p:tav tm="0">
                                          <p:val>
                                            <p:fltVal val="0"/>
                                          </p:val>
                                        </p:tav>
                                        <p:tav tm="100000">
                                          <p:val>
                                            <p:strVal val="#ppt_w"/>
                                          </p:val>
                                        </p:tav>
                                      </p:tavLst>
                                    </p:anim>
                                    <p:anim calcmode="lin" valueType="num">
                                      <p:cBhvr>
                                        <p:cTn id="8" dur="750" fill="hold"/>
                                        <p:tgtEl>
                                          <p:spTgt spid="6"/>
                                        </p:tgtEl>
                                        <p:attrNameLst>
                                          <p:attrName>ppt_h</p:attrName>
                                        </p:attrNameLst>
                                      </p:cBhvr>
                                      <p:tavLst>
                                        <p:tav tm="0">
                                          <p:val>
                                            <p:fltVal val="0"/>
                                          </p:val>
                                        </p:tav>
                                        <p:tav tm="100000">
                                          <p:val>
                                            <p:strVal val="#ppt_h"/>
                                          </p:val>
                                        </p:tav>
                                      </p:tavLst>
                                    </p:anim>
                                    <p:animEffect transition="in" filter="fade">
                                      <p:cBhvr>
                                        <p:cTn id="9" dur="750"/>
                                        <p:tgtEl>
                                          <p:spTgt spid="6"/>
                                        </p:tgtEl>
                                      </p:cBhvr>
                                    </p:animEffect>
                                  </p:childTnLst>
                                </p:cTn>
                              </p:par>
                            </p:childTnLst>
                          </p:cTn>
                        </p:par>
                        <p:par>
                          <p:cTn id="10" fill="hold" nodeType="afterGroup">
                            <p:stCondLst>
                              <p:cond delay="750"/>
                            </p:stCondLst>
                            <p:childTnLst>
                              <p:par>
                                <p:cTn id="11" presetID="49" presetClass="entr" presetSubtype="0" decel="10000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750" fill="hold"/>
                                        <p:tgtEl>
                                          <p:spTgt spid="7"/>
                                        </p:tgtEl>
                                        <p:attrNameLst>
                                          <p:attrName>ppt_w</p:attrName>
                                        </p:attrNameLst>
                                      </p:cBhvr>
                                      <p:tavLst>
                                        <p:tav tm="0">
                                          <p:val>
                                            <p:fltVal val="0"/>
                                          </p:val>
                                        </p:tav>
                                        <p:tav tm="100000">
                                          <p:val>
                                            <p:strVal val="#ppt_w"/>
                                          </p:val>
                                        </p:tav>
                                      </p:tavLst>
                                    </p:anim>
                                    <p:anim calcmode="lin" valueType="num">
                                      <p:cBhvr>
                                        <p:cTn id="14" dur="750" fill="hold"/>
                                        <p:tgtEl>
                                          <p:spTgt spid="7"/>
                                        </p:tgtEl>
                                        <p:attrNameLst>
                                          <p:attrName>ppt_h</p:attrName>
                                        </p:attrNameLst>
                                      </p:cBhvr>
                                      <p:tavLst>
                                        <p:tav tm="0">
                                          <p:val>
                                            <p:fltVal val="0"/>
                                          </p:val>
                                        </p:tav>
                                        <p:tav tm="100000">
                                          <p:val>
                                            <p:strVal val="#ppt_h"/>
                                          </p:val>
                                        </p:tav>
                                      </p:tavLst>
                                    </p:anim>
                                    <p:anim calcmode="lin" valueType="num">
                                      <p:cBhvr>
                                        <p:cTn id="15" dur="750" fill="hold"/>
                                        <p:tgtEl>
                                          <p:spTgt spid="7"/>
                                        </p:tgtEl>
                                        <p:attrNameLst>
                                          <p:attrName>style.rotation</p:attrName>
                                        </p:attrNameLst>
                                      </p:cBhvr>
                                      <p:tavLst>
                                        <p:tav tm="0">
                                          <p:val>
                                            <p:fltVal val="360"/>
                                          </p:val>
                                        </p:tav>
                                        <p:tav tm="100000">
                                          <p:val>
                                            <p:fltVal val="0"/>
                                          </p:val>
                                        </p:tav>
                                      </p:tavLst>
                                    </p:anim>
                                    <p:animEffect transition="in" filter="fade">
                                      <p:cBhvr>
                                        <p:cTn id="16" dur="750"/>
                                        <p:tgtEl>
                                          <p:spTgt spid="7"/>
                                        </p:tgtEl>
                                      </p:cBhvr>
                                    </p:animEffect>
                                  </p:childTnLst>
                                </p:cTn>
                              </p:par>
                            </p:childTnLst>
                          </p:cTn>
                        </p:par>
                        <p:par>
                          <p:cTn id="17" fill="hold" nodeType="afterGroup">
                            <p:stCondLst>
                              <p:cond delay="1500"/>
                            </p:stCondLst>
                            <p:childTnLst>
                              <p:par>
                                <p:cTn id="18" presetID="21" presetClass="entr" presetSubtype="1"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heel(1)">
                                      <p:cBhvr>
                                        <p:cTn id="20" dur="2000"/>
                                        <p:tgtEl>
                                          <p:spTgt spid="2"/>
                                        </p:tgtEl>
                                      </p:cBhvr>
                                    </p:animEffect>
                                  </p:childTnLst>
                                </p:cTn>
                              </p:par>
                            </p:childTnLst>
                          </p:cTn>
                        </p:par>
                        <p:par>
                          <p:cTn id="21" fill="hold" nodeType="afterGroup">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left)">
                                      <p:cBhvr>
                                        <p:cTn id="24" dur="750"/>
                                        <p:tgtEl>
                                          <p:spTgt spid="25"/>
                                        </p:tgtEl>
                                      </p:cBhvr>
                                    </p:animEffect>
                                  </p:childTnLst>
                                </p:cTn>
                              </p:par>
                            </p:childTnLst>
                          </p:cTn>
                        </p:par>
                        <p:par>
                          <p:cTn id="25" fill="hold" nodeType="afterGroup">
                            <p:stCondLst>
                              <p:cond delay="4250"/>
                            </p:stCondLst>
                            <p:childTnLst>
                              <p:par>
                                <p:cTn id="26" presetID="42" presetClass="entr" presetSubtype="0"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anim calcmode="lin" valueType="num">
                                      <p:cBhvr>
                                        <p:cTn id="29" dur="500" fill="hold"/>
                                        <p:tgtEl>
                                          <p:spTgt spid="26"/>
                                        </p:tgtEl>
                                        <p:attrNameLst>
                                          <p:attrName>ppt_x</p:attrName>
                                        </p:attrNameLst>
                                      </p:cBhvr>
                                      <p:tavLst>
                                        <p:tav tm="0">
                                          <p:val>
                                            <p:strVal val="#ppt_x"/>
                                          </p:val>
                                        </p:tav>
                                        <p:tav tm="100000">
                                          <p:val>
                                            <p:strVal val="#ppt_x"/>
                                          </p:val>
                                        </p:tav>
                                      </p:tavLst>
                                    </p:anim>
                                    <p:anim calcmode="lin" valueType="num">
                                      <p:cBhvr>
                                        <p:cTn id="30" dur="500" fill="hold"/>
                                        <p:tgtEl>
                                          <p:spTgt spid="26"/>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4750"/>
                            </p:stCondLst>
                            <p:childTnLst>
                              <p:par>
                                <p:cTn id="32" presetID="42" presetClass="entr" presetSubtype="0" fill="hold" grpId="0"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anim calcmode="lin" valueType="num">
                                      <p:cBhvr>
                                        <p:cTn id="35" dur="500" fill="hold"/>
                                        <p:tgtEl>
                                          <p:spTgt spid="27"/>
                                        </p:tgtEl>
                                        <p:attrNameLst>
                                          <p:attrName>ppt_x</p:attrName>
                                        </p:attrNameLst>
                                      </p:cBhvr>
                                      <p:tavLst>
                                        <p:tav tm="0">
                                          <p:val>
                                            <p:strVal val="#ppt_x"/>
                                          </p:val>
                                        </p:tav>
                                        <p:tav tm="100000">
                                          <p:val>
                                            <p:strVal val="#ppt_x"/>
                                          </p:val>
                                        </p:tav>
                                      </p:tavLst>
                                    </p:anim>
                                    <p:anim calcmode="lin" valueType="num">
                                      <p:cBhvr>
                                        <p:cTn id="36" dur="500" fill="hold"/>
                                        <p:tgtEl>
                                          <p:spTgt spid="27"/>
                                        </p:tgtEl>
                                        <p:attrNameLst>
                                          <p:attrName>ppt_y</p:attrName>
                                        </p:attrNameLst>
                                      </p:cBhvr>
                                      <p:tavLst>
                                        <p:tav tm="0">
                                          <p:val>
                                            <p:strVal val="#ppt_y+.1"/>
                                          </p:val>
                                        </p:tav>
                                        <p:tav tm="100000">
                                          <p:val>
                                            <p:strVal val="#ppt_y"/>
                                          </p:val>
                                        </p:tav>
                                      </p:tavLst>
                                    </p:anim>
                                  </p:childTnLst>
                                </p:cTn>
                              </p:par>
                            </p:childTnLst>
                          </p:cTn>
                        </p:par>
                        <p:par>
                          <p:cTn id="37" fill="hold" nodeType="afterGroup">
                            <p:stCondLst>
                              <p:cond delay="5250"/>
                            </p:stCondLst>
                            <p:childTnLst>
                              <p:par>
                                <p:cTn id="38" presetID="42"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anim calcmode="lin" valueType="num">
                                      <p:cBhvr>
                                        <p:cTn id="41" dur="500" fill="hold"/>
                                        <p:tgtEl>
                                          <p:spTgt spid="28"/>
                                        </p:tgtEl>
                                        <p:attrNameLst>
                                          <p:attrName>ppt_x</p:attrName>
                                        </p:attrNameLst>
                                      </p:cBhvr>
                                      <p:tavLst>
                                        <p:tav tm="0">
                                          <p:val>
                                            <p:strVal val="#ppt_x"/>
                                          </p:val>
                                        </p:tav>
                                        <p:tav tm="100000">
                                          <p:val>
                                            <p:strVal val="#ppt_x"/>
                                          </p:val>
                                        </p:tav>
                                      </p:tavLst>
                                    </p:anim>
                                    <p:anim calcmode="lin" valueType="num">
                                      <p:cBhvr>
                                        <p:cTn id="42" dur="500" fill="hold"/>
                                        <p:tgtEl>
                                          <p:spTgt spid="28"/>
                                        </p:tgtEl>
                                        <p:attrNameLst>
                                          <p:attrName>ppt_y</p:attrName>
                                        </p:attrNameLst>
                                      </p:cBhvr>
                                      <p:tavLst>
                                        <p:tav tm="0">
                                          <p:val>
                                            <p:strVal val="#ppt_y+.1"/>
                                          </p:val>
                                        </p:tav>
                                        <p:tav tm="100000">
                                          <p:val>
                                            <p:strVal val="#ppt_y"/>
                                          </p:val>
                                        </p:tav>
                                      </p:tavLst>
                                    </p:anim>
                                  </p:childTnLst>
                                </p:cTn>
                              </p:par>
                            </p:childTnLst>
                          </p:cTn>
                        </p:par>
                        <p:par>
                          <p:cTn id="43" fill="hold" nodeType="afterGroup">
                            <p:stCondLst>
                              <p:cond delay="575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25" grpId="0" animBg="1"/>
      <p:bldP spid="26" grpId="0"/>
      <p:bldP spid="27" grpId="0"/>
      <p:bldP spid="28" grpId="0"/>
      <p:bldP spid="2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组合 1"/>
          <p:cNvGrpSpPr>
            <a:grpSpLocks/>
          </p:cNvGrpSpPr>
          <p:nvPr/>
        </p:nvGrpSpPr>
        <p:grpSpPr bwMode="auto">
          <a:xfrm>
            <a:off x="0" y="0"/>
            <a:ext cx="9144000" cy="5143500"/>
            <a:chOff x="0" y="0"/>
            <a:chExt cx="9144000" cy="5143500"/>
          </a:xfrm>
        </p:grpSpPr>
        <p:pic>
          <p:nvPicPr>
            <p:cNvPr id="41992" name="图片 10"/>
            <p:cNvPicPr>
              <a:picLocks noChangeAspect="1" noChangeArrowheads="1"/>
            </p:cNvPicPr>
            <p:nvPr/>
          </p:nvPicPr>
          <p:blipFill>
            <a:blip r:embed="rId2"/>
            <a:srcRect/>
            <a:stretch>
              <a:fillRect/>
            </a:stretch>
          </p:blipFill>
          <p:spPr bwMode="auto">
            <a:xfrm>
              <a:off x="0" y="0"/>
              <a:ext cx="9144000" cy="5143500"/>
            </a:xfrm>
            <a:prstGeom prst="rect">
              <a:avLst/>
            </a:prstGeom>
            <a:noFill/>
            <a:ln w="9525">
              <a:noFill/>
              <a:miter lim="800000"/>
              <a:headEnd/>
              <a:tailEnd/>
            </a:ln>
          </p:spPr>
        </p:pic>
        <p:pic>
          <p:nvPicPr>
            <p:cNvPr id="41993" name="图片 12"/>
            <p:cNvPicPr>
              <a:picLocks noChangeAspect="1" noChangeArrowheads="1"/>
            </p:cNvPicPr>
            <p:nvPr/>
          </p:nvPicPr>
          <p:blipFill>
            <a:blip r:embed="rId3"/>
            <a:srcRect/>
            <a:stretch>
              <a:fillRect/>
            </a:stretch>
          </p:blipFill>
          <p:spPr bwMode="auto">
            <a:xfrm>
              <a:off x="438497" y="4003313"/>
              <a:ext cx="4637559" cy="1061401"/>
            </a:xfrm>
            <a:prstGeom prst="rect">
              <a:avLst/>
            </a:prstGeom>
            <a:noFill/>
            <a:ln w="9525">
              <a:noFill/>
              <a:miter lim="800000"/>
              <a:headEnd/>
              <a:tailEnd/>
            </a:ln>
          </p:spPr>
        </p:pic>
      </p:grpSp>
      <p:grpSp>
        <p:nvGrpSpPr>
          <p:cNvPr id="27" name="组合 26"/>
          <p:cNvGrpSpPr/>
          <p:nvPr/>
        </p:nvGrpSpPr>
        <p:grpSpPr>
          <a:xfrm>
            <a:off x="1835697" y="1861727"/>
            <a:ext cx="7308304" cy="804589"/>
            <a:chOff x="1928333" y="1210743"/>
            <a:chExt cx="4123616" cy="412624"/>
          </a:xfrm>
          <a:solidFill>
            <a:srgbClr val="FFC000"/>
          </a:solidFill>
        </p:grpSpPr>
        <p:sp>
          <p:nvSpPr>
            <p:cNvPr id="28" name="圆角矩形 27"/>
            <p:cNvSpPr/>
            <p:nvPr/>
          </p:nvSpPr>
          <p:spPr>
            <a:xfrm>
              <a:off x="1928333" y="1210743"/>
              <a:ext cx="4123616" cy="412624"/>
            </a:xfrm>
            <a:prstGeom prst="roundRect">
              <a:avLst>
                <a:gd name="adj" fmla="val 0"/>
              </a:avLst>
            </a:prstGeom>
            <a:solidFill>
              <a:srgbClr val="00B0F0"/>
            </a:solidFill>
            <a:ln w="25400" cap="flat" cmpd="sng" algn="ctr">
              <a:noFill/>
              <a:prstDash val="solid"/>
            </a:ln>
            <a:effectLst/>
          </p:spPr>
          <p:txBody>
            <a:bodyPr anchor="ctr"/>
            <a:lstStyle/>
            <a:p>
              <a:pPr algn="ctr" fontAlgn="auto">
                <a:spcBef>
                  <a:spcPts val="0"/>
                </a:spcBef>
                <a:spcAft>
                  <a:spcPts val="0"/>
                </a:spcAft>
                <a:defRPr/>
              </a:pPr>
              <a:endParaRPr lang="zh-CN" altLang="en-US" sz="20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矩形 28"/>
            <p:cNvSpPr/>
            <p:nvPr/>
          </p:nvSpPr>
          <p:spPr>
            <a:xfrm>
              <a:off x="2780317" y="1267107"/>
              <a:ext cx="1725012" cy="299895"/>
            </a:xfrm>
            <a:prstGeom prst="rect">
              <a:avLst/>
            </a:prstGeom>
            <a:noFill/>
            <a:ln>
              <a:noFill/>
            </a:ln>
          </p:spPr>
          <p:txBody>
            <a:bodyPr wrap="none">
              <a:spAutoFit/>
            </a:bodyPr>
            <a:lstStyle/>
            <a:p>
              <a:pPr fontAlgn="auto">
                <a:spcBef>
                  <a:spcPts val="0"/>
                </a:spcBef>
                <a:spcAft>
                  <a:spcPts val="0"/>
                </a:spcAft>
                <a:defRPr/>
              </a:pPr>
              <a:r>
                <a:rPr lang="zh-CN" altLang="en-US" sz="3200" b="1" kern="0" dirty="0">
                  <a:solidFill>
                    <a:srgbClr val="FFFFFF"/>
                  </a:solidFill>
                  <a:latin typeface="微软雅黑" panose="020B0503020204020204" pitchFamily="34" charset="-122"/>
                  <a:ea typeface="微软雅黑" panose="020B0503020204020204" pitchFamily="34" charset="-122"/>
                </a:rPr>
                <a:t>科学健身有原则</a:t>
              </a:r>
            </a:p>
          </p:txBody>
        </p:sp>
      </p:grpSp>
      <p:sp>
        <p:nvSpPr>
          <p:cNvPr id="39" name="圆角矩形 10"/>
          <p:cNvSpPr/>
          <p:nvPr/>
        </p:nvSpPr>
        <p:spPr>
          <a:xfrm>
            <a:off x="719138" y="1779588"/>
            <a:ext cx="1801812" cy="977900"/>
          </a:xfrm>
          <a:custGeom>
            <a:avLst/>
            <a:gdLst/>
            <a:ahLst/>
            <a:cxnLst/>
            <a:rect l="l" t="t" r="r" b="b"/>
            <a:pathLst>
              <a:path w="760508" h="412624">
                <a:moveTo>
                  <a:pt x="68772" y="0"/>
                </a:moveTo>
                <a:lnTo>
                  <a:pt x="322746" y="0"/>
                </a:lnTo>
                <a:lnTo>
                  <a:pt x="397990" y="0"/>
                </a:lnTo>
                <a:lnTo>
                  <a:pt x="554196" y="0"/>
                </a:lnTo>
                <a:lnTo>
                  <a:pt x="760508" y="206312"/>
                </a:lnTo>
                <a:lnTo>
                  <a:pt x="554196" y="412624"/>
                </a:lnTo>
                <a:lnTo>
                  <a:pt x="397990" y="412624"/>
                </a:lnTo>
                <a:lnTo>
                  <a:pt x="322746" y="412624"/>
                </a:lnTo>
                <a:lnTo>
                  <a:pt x="68772" y="412624"/>
                </a:lnTo>
                <a:cubicBezTo>
                  <a:pt x="30790" y="412624"/>
                  <a:pt x="0" y="381834"/>
                  <a:pt x="0" y="343852"/>
                </a:cubicBezTo>
                <a:lnTo>
                  <a:pt x="0" y="68772"/>
                </a:lnTo>
                <a:cubicBezTo>
                  <a:pt x="0" y="30790"/>
                  <a:pt x="30790" y="0"/>
                  <a:pt x="68772" y="0"/>
                </a:cubicBezTo>
                <a:close/>
              </a:path>
            </a:pathLst>
          </a:custGeom>
          <a:solidFill>
            <a:srgbClr val="0070BC"/>
          </a:solidFill>
          <a:ln w="25400" cap="flat" cmpd="sng" algn="ctr">
            <a:noFill/>
            <a:prstDash val="solid"/>
          </a:ln>
          <a:effectLst>
            <a:outerShdw blurRad="50800" dist="38100" algn="l" rotWithShape="0">
              <a:prstClr val="black">
                <a:alpha val="40000"/>
              </a:prstClr>
            </a:outerShdw>
          </a:effectLst>
        </p:spPr>
        <p:txBody>
          <a:bodyPr anchor="ctr"/>
          <a:lstStyle/>
          <a:p>
            <a:pPr algn="ctr" fontAlgn="auto">
              <a:spcBef>
                <a:spcPts val="0"/>
              </a:spcBef>
              <a:spcAft>
                <a:spcPts val="0"/>
              </a:spcAft>
              <a:defRPr/>
            </a:pPr>
            <a:r>
              <a:rPr lang="en-US" altLang="zh-CN" sz="4000" b="1" kern="0" dirty="0">
                <a:solidFill>
                  <a:srgbClr val="FFFFFF"/>
                </a:solidFill>
                <a:latin typeface="微软雅黑" panose="020B0503020204020204" pitchFamily="34" charset="-122"/>
                <a:ea typeface="微软雅黑" panose="020B0503020204020204" pitchFamily="34" charset="-122"/>
              </a:rPr>
              <a:t>01</a:t>
            </a:r>
            <a:endParaRPr lang="zh-CN" altLang="en-US" sz="4000" b="1" kern="0" dirty="0">
              <a:solidFill>
                <a:srgbClr val="FFFFFF"/>
              </a:solidFill>
              <a:latin typeface="微软雅黑" panose="020B0503020204020204" pitchFamily="34" charset="-122"/>
              <a:ea typeface="微软雅黑" panose="020B0503020204020204" pitchFamily="34" charset="-122"/>
            </a:endParaRPr>
          </a:p>
        </p:txBody>
      </p:sp>
      <p:sp>
        <p:nvSpPr>
          <p:cNvPr id="43" name="五边形 42"/>
          <p:cNvSpPr/>
          <p:nvPr/>
        </p:nvSpPr>
        <p:spPr>
          <a:xfrm>
            <a:off x="0" y="301625"/>
            <a:ext cx="1403350" cy="360363"/>
          </a:xfrm>
          <a:prstGeom prst="homePlate">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4" name="标题 1"/>
          <p:cNvSpPr txBox="1">
            <a:spLocks noChangeArrowheads="1"/>
          </p:cNvSpPr>
          <p:nvPr/>
        </p:nvSpPr>
        <p:spPr bwMode="auto">
          <a:xfrm>
            <a:off x="230188" y="265113"/>
            <a:ext cx="1081087" cy="431800"/>
          </a:xfrm>
          <a:prstGeom prst="rect">
            <a:avLst/>
          </a:prstGeom>
          <a:noFill/>
          <a:ln w="9525">
            <a:noFill/>
            <a:miter lim="800000"/>
            <a:headEnd/>
            <a:tailEnd/>
          </a:ln>
        </p:spPr>
        <p:txBody>
          <a:bodyPr/>
          <a:lstStyle/>
          <a:p>
            <a:r>
              <a:rPr lang="zh-CN" altLang="en-US" sz="2000">
                <a:solidFill>
                  <a:srgbClr val="FFFFFF"/>
                </a:solidFill>
                <a:latin typeface="微软雅黑"/>
                <a:ea typeface="微软雅黑"/>
                <a:cs typeface="微软雅黑"/>
              </a:rPr>
              <a:t>过渡页</a:t>
            </a:r>
          </a:p>
        </p:txBody>
      </p:sp>
      <p:sp>
        <p:nvSpPr>
          <p:cNvPr id="45" name="燕尾形 44"/>
          <p:cNvSpPr/>
          <p:nvPr/>
        </p:nvSpPr>
        <p:spPr>
          <a:xfrm>
            <a:off x="13112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
        <p:nvSpPr>
          <p:cNvPr id="46" name="燕尾形 45"/>
          <p:cNvSpPr/>
          <p:nvPr/>
        </p:nvSpPr>
        <p:spPr>
          <a:xfrm>
            <a:off x="1527175" y="301625"/>
            <a:ext cx="307975" cy="360363"/>
          </a:xfrm>
          <a:prstGeom prst="chevron">
            <a:avLst>
              <a:gd name="adj" fmla="val 60582"/>
            </a:avLst>
          </a:prstGeom>
          <a:solidFill>
            <a:srgbClr val="0070C0"/>
          </a:solidFill>
          <a:ln w="25400" cap="flat" cmpd="sng" algn="ctr">
            <a:noFill/>
            <a:prstDash val="solid"/>
          </a:ln>
          <a:effectLst/>
        </p:spPr>
        <p:txBody>
          <a:bodyPr anchor="ctr"/>
          <a:lstStyle/>
          <a:p>
            <a:pPr algn="ctr" fontAlgn="auto">
              <a:spcBef>
                <a:spcPts val="0"/>
              </a:spcBef>
              <a:spcAft>
                <a:spcPts val="0"/>
              </a:spcAft>
              <a:defRPr/>
            </a:pPr>
            <a:endParaRPr lang="zh-CN" altLang="en-US" kern="0">
              <a:solidFill>
                <a:srgbClr val="FFFFFF"/>
              </a:solidFill>
              <a:latin typeface="Calibri" panose="020F0502020204030204"/>
              <a:ea typeface="宋体" panose="02010600030101010101" pitchFamily="2" charset="-122"/>
            </a:endParaRPr>
          </a:p>
        </p:txBody>
      </p:sp>
    </p:spTree>
  </p:cSld>
  <p:clrMapOvr>
    <a:masterClrMapping/>
  </p:clrMapOvr>
  <p:transition spd="slow" advTm="0">
    <p:comb/>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ppt_x</p:attrName>
                                        </p:attrNameLst>
                                      </p:cBhvr>
                                      <p:tavLst>
                                        <p:tav tm="0">
                                          <p:val>
                                            <p:strVal val="0-#ppt_w/2"/>
                                          </p:val>
                                        </p:tav>
                                        <p:tav tm="100000">
                                          <p:val>
                                            <p:strVal val="#ppt_x"/>
                                          </p:val>
                                        </p:tav>
                                      </p:tavLst>
                                    </p:anim>
                                    <p:anim calcmode="lin" valueType="num">
                                      <p:cBhvr>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ppt_x</p:attrName>
                                        </p:attrNameLst>
                                      </p:cBhvr>
                                      <p:tavLst>
                                        <p:tav tm="0">
                                          <p:val>
                                            <p:strVal val="0-#ppt_w/2"/>
                                          </p:val>
                                        </p:tav>
                                        <p:tav tm="100000">
                                          <p:val>
                                            <p:strVal val="#ppt_x"/>
                                          </p:val>
                                        </p:tav>
                                      </p:tavLst>
                                    </p:anim>
                                    <p:anim calcmode="lin" valueType="num">
                                      <p:cBhvr>
                                        <p:cTn id="13" dur="500" fill="hold"/>
                                        <p:tgtEl>
                                          <p:spTgt spid="4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ppt_x</p:attrName>
                                        </p:attrNameLst>
                                      </p:cBhvr>
                                      <p:tavLst>
                                        <p:tav tm="0">
                                          <p:val>
                                            <p:strVal val="1+#ppt_w/2"/>
                                          </p:val>
                                        </p:tav>
                                        <p:tav tm="100000">
                                          <p:val>
                                            <p:strVal val="#ppt_x"/>
                                          </p:val>
                                        </p:tav>
                                      </p:tavLst>
                                    </p:anim>
                                    <p:anim calcmode="lin" valueType="num">
                                      <p:cBhvr>
                                        <p:cTn id="18" dur="500" fill="hold"/>
                                        <p:tgtEl>
                                          <p:spTgt spid="45"/>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 calcmode="lin" valueType="num">
                                      <p:cBhvr>
                                        <p:cTn id="22" dur="500" fill="hold"/>
                                        <p:tgtEl>
                                          <p:spTgt spid="46"/>
                                        </p:tgtEl>
                                        <p:attrNameLst>
                                          <p:attrName>ppt_x</p:attrName>
                                        </p:attrNameLst>
                                      </p:cBhvr>
                                      <p:tavLst>
                                        <p:tav tm="0">
                                          <p:val>
                                            <p:strVal val="1+#ppt_w/2"/>
                                          </p:val>
                                        </p:tav>
                                        <p:tav tm="100000">
                                          <p:val>
                                            <p:strVal val="#ppt_x"/>
                                          </p:val>
                                        </p:tav>
                                      </p:tavLst>
                                    </p:anim>
                                    <p:anim calcmode="lin" valueType="num">
                                      <p:cBhvr>
                                        <p:cTn id="23" dur="500" fill="hold"/>
                                        <p:tgtEl>
                                          <p:spTgt spid="46"/>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ppt_x</p:attrName>
                                        </p:attrNameLst>
                                      </p:cBhvr>
                                      <p:tavLst>
                                        <p:tav tm="0">
                                          <p:val>
                                            <p:strVal val="0-#ppt_w/2"/>
                                          </p:val>
                                        </p:tav>
                                        <p:tav tm="100000">
                                          <p:val>
                                            <p:strVal val="#ppt_x"/>
                                          </p:val>
                                        </p:tav>
                                      </p:tavLst>
                                    </p:anim>
                                    <p:anim calcmode="lin" valueType="num">
                                      <p:cBhvr>
                                        <p:cTn id="28" dur="500" fill="hold"/>
                                        <p:tgtEl>
                                          <p:spTgt spid="3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20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ppt_x</p:attrName>
                                        </p:attrNameLst>
                                      </p:cBhvr>
                                      <p:tavLst>
                                        <p:tav tm="0">
                                          <p:val>
                                            <p:strVal val="1+#ppt_w/2"/>
                                          </p:val>
                                        </p:tav>
                                        <p:tav tm="100000">
                                          <p:val>
                                            <p:strVal val="#ppt_x"/>
                                          </p:val>
                                        </p:tav>
                                      </p:tavLst>
                                    </p:anim>
                                    <p:anim calcmode="lin" valueType="num">
                                      <p:cBhvr>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3" grpId="0" animBg="1"/>
      <p:bldP spid="44" grpId="0"/>
      <p:bldP spid="45" grpId="0" animBg="1"/>
      <p:bldP spid="46"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4">
      <a:dk1>
        <a:srgbClr val="FFFFFF"/>
      </a:dk1>
      <a:lt1>
        <a:srgbClr val="FFFFFF"/>
      </a:lt1>
      <a:dk2>
        <a:srgbClr val="0070C0"/>
      </a:dk2>
      <a:lt2>
        <a:srgbClr val="FFC000"/>
      </a:lt2>
      <a:accent1>
        <a:srgbClr val="FFC000"/>
      </a:accent1>
      <a:accent2>
        <a:srgbClr val="0070C0"/>
      </a:accent2>
      <a:accent3>
        <a:srgbClr val="FFFFFF"/>
      </a:accent3>
      <a:accent4>
        <a:srgbClr val="7F7F7F"/>
      </a:accent4>
      <a:accent5>
        <a:srgbClr val="A5A5A5"/>
      </a:accent5>
      <a:accent6>
        <a:srgbClr val="7F7F7F"/>
      </a:accent6>
      <a:hlink>
        <a:srgbClr val="7F7F7F"/>
      </a:hlink>
      <a:folHlink>
        <a:srgbClr val="8E8E8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1706</TotalTime>
  <Pages>0</Pages>
  <Words>5385</Words>
  <Characters>0</Characters>
  <Application>Microsoft Office PowerPoint</Application>
  <PresentationFormat>全屏显示(16:9)</PresentationFormat>
  <Lines>0</Lines>
  <Paragraphs>471</Paragraphs>
  <Slides>52</Slides>
  <Notes>39</Notes>
  <HiddenSlides>0</HiddenSlides>
  <MMClips>0</MMClips>
  <ScaleCrop>false</ScaleCrop>
  <HeadingPairs>
    <vt:vector size="6" baseType="variant">
      <vt:variant>
        <vt:lpstr>已用的字体</vt:lpstr>
      </vt:variant>
      <vt:variant>
        <vt:i4>18</vt:i4>
      </vt:variant>
      <vt:variant>
        <vt:lpstr>演示文稿设计模板</vt:lpstr>
      </vt:variant>
      <vt:variant>
        <vt:i4>9</vt:i4>
      </vt:variant>
      <vt:variant>
        <vt:lpstr>幻灯片标题</vt:lpstr>
      </vt:variant>
      <vt:variant>
        <vt:i4>52</vt:i4>
      </vt:variant>
    </vt:vector>
  </HeadingPairs>
  <TitlesOfParts>
    <vt:vector size="79" baseType="lpstr">
      <vt:lpstr>Franklin Gothic Book</vt:lpstr>
      <vt:lpstr>黑体</vt:lpstr>
      <vt:lpstr>Arial</vt:lpstr>
      <vt:lpstr>Franklin Gothic Medium</vt:lpstr>
      <vt:lpstr>微软雅黑</vt:lpstr>
      <vt:lpstr>等线</vt:lpstr>
      <vt:lpstr>Calibri Light</vt:lpstr>
      <vt:lpstr>等线 Light</vt:lpstr>
      <vt:lpstr>Calibri</vt:lpstr>
      <vt:lpstr>宋体</vt:lpstr>
      <vt:lpstr>Arial Unicode MS</vt:lpstr>
      <vt:lpstr>汉仪中圆简</vt:lpstr>
      <vt:lpstr>Segoe UI</vt:lpstr>
      <vt:lpstr>Arial Black</vt:lpstr>
      <vt:lpstr>Malgun Gothic</vt:lpstr>
      <vt:lpstr>Gulim</vt:lpstr>
      <vt:lpstr>方正兰亭细黑_GBK</vt:lpstr>
      <vt:lpstr>+mn-ea</vt:lpstr>
      <vt:lpstr>Office 主题</vt:lpstr>
      <vt:lpstr>1_Office 主题​​</vt:lpstr>
      <vt:lpstr>1_Office 主题</vt:lpstr>
      <vt:lpstr>Office 主题</vt:lpstr>
      <vt:lpstr>1_Office 主题​​</vt:lpstr>
      <vt:lpstr>1_Office 主题</vt:lpstr>
      <vt:lpstr>1_Office 主题</vt:lpstr>
      <vt:lpstr>1_Office 主题</vt:lpstr>
      <vt:lpstr>1_Office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lpstr>幻灯片 38</vt:lpstr>
      <vt:lpstr>幻灯片 39</vt:lpstr>
      <vt:lpstr>幻灯片 40</vt:lpstr>
      <vt:lpstr>幻灯片 41</vt:lpstr>
      <vt:lpstr>幻灯片 42</vt:lpstr>
      <vt:lpstr>幻灯片 43</vt:lpstr>
      <vt:lpstr>幻灯片 44</vt:lpstr>
      <vt:lpstr>幻灯片 45</vt:lpstr>
      <vt:lpstr>幻灯片 46</vt:lpstr>
      <vt:lpstr>幻灯片 47</vt:lpstr>
      <vt:lpstr>幻灯片 48</vt:lpstr>
      <vt:lpstr>幻灯片 49</vt:lpstr>
      <vt:lpstr>幻灯片 50</vt:lpstr>
      <vt:lpstr>幻灯片 51</vt:lpstr>
      <vt:lpstr>幻灯片 52</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新图表制作</dc:title>
  <dc:creator>pengzhao</dc:creator>
  <cp:lastModifiedBy>User</cp:lastModifiedBy>
  <cp:revision>127</cp:revision>
  <dcterms:created xsi:type="dcterms:W3CDTF">2015-10-09T15:15:00Z</dcterms:created>
  <dcterms:modified xsi:type="dcterms:W3CDTF">2018-08-01T04:41:43Z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